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305" r:id="rId3"/>
    <p:sldId id="308" r:id="rId4"/>
    <p:sldId id="322" r:id="rId5"/>
    <p:sldId id="311" r:id="rId6"/>
    <p:sldId id="310" r:id="rId7"/>
    <p:sldId id="312" r:id="rId8"/>
    <p:sldId id="320" r:id="rId9"/>
    <p:sldId id="313" r:id="rId10"/>
    <p:sldId id="314" r:id="rId11"/>
    <p:sldId id="315" r:id="rId12"/>
    <p:sldId id="317" r:id="rId13"/>
    <p:sldId id="316" r:id="rId14"/>
    <p:sldId id="318" r:id="rId15"/>
    <p:sldId id="323" r:id="rId16"/>
    <p:sldId id="324" r:id="rId17"/>
    <p:sldId id="327" r:id="rId18"/>
    <p:sldId id="307" r:id="rId19"/>
  </p:sldIdLst>
  <p:sldSz cx="9144000" cy="6858000" type="screen4x3"/>
  <p:notesSz cx="6858000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DE4D0D4-0646-4DB7-868B-374778261AA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95A70F-495F-4BEE-83FF-26B7A3A4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351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36B5C40D-03E1-4557-A0FC-E1ECE6242AA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it-I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12292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79253">
              <a:defRPr/>
            </a:pPr>
            <a:fld id="{D16720B5-1EBE-426C-8BA7-58942D1E1884}" type="slidenum">
              <a:rPr lang="it-IT" smtClean="0"/>
              <a:pPr defTabSz="879253">
                <a:defRPr/>
              </a:pPr>
              <a:t>18</a:t>
            </a:fld>
            <a:endParaRPr lang="it-IT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977D-A614-40D0-8B3A-48B309E08C5D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BC2C9-3CB6-4203-B7AD-34808251EC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71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F1107-4063-4E65-A90A-90F4D3254B5B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5C2D8-97A6-4B90-A59F-B5A32D63D0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41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4F481-601C-42C3-A54B-568FB448143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9A274-854D-4A22-A998-39DFE8A375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2105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 userDrawn="1"/>
        </p:nvSpPr>
        <p:spPr bwMode="auto">
          <a:xfrm>
            <a:off x="488950" y="6215063"/>
            <a:ext cx="8207375" cy="0"/>
          </a:xfrm>
          <a:prstGeom prst="line">
            <a:avLst/>
          </a:prstGeom>
          <a:noFill/>
          <a:ln w="635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8313" y="6245225"/>
            <a:ext cx="55514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Servizio Ispettorato e Antifrode - Sezione Antifrode e Banca dati sinistri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42CC-13A1-4D9D-9C88-D50098A064A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998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20E2-B327-42EF-AAAD-CD297F9004C0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F0100-9C9D-4FFD-A512-ADA0A7AC73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92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F6F44-8DBB-4CE9-BBB7-9D817E99AC75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EFAD0-8E88-42C8-8228-70CE69F1278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7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C9D6-0991-45C8-A1C4-935F8D2E8B39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B3FCF-2B56-41D4-98B3-0E375A6211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66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E464-5E20-40B4-A7EE-BFF06D1B582F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D0A63-27CC-4016-9656-7EBFD0A48C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50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6D0D7-A163-4259-AE22-4C31349FC7B1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B2B34-6B36-4F4E-8D77-51EB4F8423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913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7-ECC1-4F74-A956-1FC4E56B2FFB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7AC1F-C1E9-4D3F-9C4E-FFF1407B26D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199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18A86-FC52-4A78-A153-59D7861BB50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906DA-7543-4B39-88ED-44AF0E2AFF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2228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26A9-D3F9-45FC-A902-738F0EB6DA73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BD87B-705F-475C-AB46-C4CB3A759E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89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E534D1-108C-46B5-80D2-9FAA37191714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1B1A90-83AE-49F8-8322-AA8D084399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16387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0900A26-D4A0-443E-BB26-73D2D24DBA0D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it-IT" altLang="it-IT" sz="1000"/>
          </a:p>
        </p:txBody>
      </p:sp>
      <p:sp>
        <p:nvSpPr>
          <p:cNvPr id="16388" name="CasellaDiTesto 5"/>
          <p:cNvSpPr txBox="1">
            <a:spLocks noChangeArrowheads="1"/>
          </p:cNvSpPr>
          <p:nvPr/>
        </p:nvSpPr>
        <p:spPr bwMode="auto">
          <a:xfrm>
            <a:off x="611188" y="1822450"/>
            <a:ext cx="7786687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3200" dirty="0" smtClean="0">
                <a:cs typeface="Times New Roman" pitchFamily="18" charset="0"/>
              </a:rPr>
              <a:t>STATISTICHE PER LA </a:t>
            </a:r>
          </a:p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3200" dirty="0" smtClean="0">
                <a:cs typeface="Times New Roman" pitchFamily="18" charset="0"/>
              </a:rPr>
              <a:t>BANCA CENTRALE EUROPEA </a:t>
            </a:r>
          </a:p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3200" smtClean="0">
                <a:cs typeface="Times New Roman" pitchFamily="18" charset="0"/>
              </a:rPr>
              <a:t>E IL DATA QUALITY</a:t>
            </a:r>
            <a:endParaRPr lang="en-GB" altLang="it-IT" sz="3200" dirty="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 dirty="0" smtClean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 dirty="0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1800" dirty="0" smtClean="0">
                <a:cs typeface="Times New Roman" pitchFamily="18" charset="0"/>
              </a:rPr>
              <a:t>						</a:t>
            </a:r>
            <a:r>
              <a:rPr lang="en-GB" altLang="it-IT" sz="1800" i="1" dirty="0" smtClean="0">
                <a:cs typeface="Times New Roman" pitchFamily="18" charset="0"/>
              </a:rPr>
              <a:t>Roma, 12 </a:t>
            </a:r>
            <a:r>
              <a:rPr lang="en-GB" altLang="it-IT" sz="1800" i="1" dirty="0" err="1" smtClean="0">
                <a:cs typeface="Times New Roman" pitchFamily="18" charset="0"/>
              </a:rPr>
              <a:t>aprile</a:t>
            </a:r>
            <a:r>
              <a:rPr lang="en-GB" altLang="it-IT" sz="1800" i="1" dirty="0" smtClean="0">
                <a:cs typeface="Times New Roman" pitchFamily="18" charset="0"/>
              </a:rPr>
              <a:t> 2016</a:t>
            </a:r>
            <a:endParaRPr lang="en-GB" altLang="it-IT" sz="1800" i="1" dirty="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552621" y="1628801"/>
            <a:ext cx="796731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I controlli effettuati sugli attivi sono incentrati su:</a:t>
            </a:r>
          </a:p>
          <a:p>
            <a:pPr marL="0" indent="0" algn="ctr">
              <a:buNone/>
              <a:defRPr/>
            </a:pPr>
            <a:endParaRPr lang="it-IT" altLang="it-IT" sz="2200" dirty="0" smtClean="0"/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it-IT" altLang="it-IT" sz="2200" dirty="0" smtClean="0"/>
              <a:t>correttezza formale delle codifiche utilizzate e degli importi secondo quanto previsto dalle </a:t>
            </a:r>
            <a:r>
              <a:rPr lang="it-IT" altLang="it-IT" sz="2200" dirty="0" err="1" smtClean="0"/>
              <a:t>filing</a:t>
            </a:r>
            <a:r>
              <a:rPr lang="it-IT" altLang="it-IT" sz="2200" dirty="0" smtClean="0"/>
              <a:t> </a:t>
            </a:r>
            <a:r>
              <a:rPr lang="it-IT" altLang="it-IT" sz="2200" dirty="0" err="1" smtClean="0"/>
              <a:t>rules</a:t>
            </a:r>
            <a:r>
              <a:rPr lang="it-IT" altLang="it-IT" sz="2200" dirty="0" smtClean="0"/>
              <a:t> e dalla regolamentazione europea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it-IT" altLang="it-IT" sz="2200" dirty="0" smtClean="0"/>
              <a:t>cross-</a:t>
            </a:r>
            <a:r>
              <a:rPr lang="it-IT" altLang="it-IT" sz="2200" dirty="0" err="1" smtClean="0"/>
              <a:t>check</a:t>
            </a:r>
            <a:r>
              <a:rPr lang="it-IT" altLang="it-IT" sz="2200" dirty="0" smtClean="0"/>
              <a:t> dei codici ISIN segnalati rispetto a quelli presenti nell’archivio anagrafico 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it-IT" altLang="it-IT" sz="2200" dirty="0" smtClean="0"/>
              <a:t>coerenza tra codifica ISIN e attributi (ISIN vs CIC)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endParaRPr lang="it-IT" altLang="it-IT" sz="2200" dirty="0" smtClean="0"/>
          </a:p>
          <a:p>
            <a:pPr marL="0" indent="0" algn="ctr">
              <a:buNone/>
              <a:defRPr/>
            </a:pPr>
            <a:r>
              <a:rPr lang="it-IT" altLang="it-IT" sz="2200" dirty="0" smtClean="0"/>
              <a:t>Questa procedura di controllo sarà applicata ai dati individuali e a quelli di gruppo, tenendo conto delle specificità delle due rilevazioni</a:t>
            </a:r>
            <a:endParaRPr lang="it-IT" altLang="it-IT" sz="22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87824" y="476672"/>
            <a:ext cx="5532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8651172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552621" y="2276873"/>
            <a:ext cx="7967319" cy="37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/>
              <a:t>Da un </a:t>
            </a:r>
            <a:r>
              <a:rPr lang="it-IT" altLang="it-IT" sz="2200" dirty="0" smtClean="0"/>
              <a:t>esame </a:t>
            </a:r>
            <a:r>
              <a:rPr lang="it-IT" altLang="it-IT" sz="2200" dirty="0"/>
              <a:t>delle segnalazioni </a:t>
            </a:r>
            <a:r>
              <a:rPr lang="it-IT" altLang="it-IT" sz="2200" dirty="0" smtClean="0"/>
              <a:t>preliminari degli </a:t>
            </a:r>
            <a:r>
              <a:rPr lang="it-IT" altLang="it-IT" sz="2200" dirty="0"/>
              <a:t>attivi </a:t>
            </a:r>
            <a:r>
              <a:rPr lang="it-IT" altLang="it-IT" sz="2200" dirty="0" smtClean="0"/>
              <a:t>(prospetto S.06.02) riferite </a:t>
            </a:r>
            <a:r>
              <a:rPr lang="it-IT" altLang="it-IT" sz="2200" dirty="0"/>
              <a:t>a settembre 2015 sono emerse alcune anomalie. </a:t>
            </a:r>
          </a:p>
          <a:p>
            <a:pPr marL="0" indent="0" algn="ctr">
              <a:buNone/>
              <a:defRPr/>
            </a:pPr>
            <a:endParaRPr lang="it-IT" altLang="it-IT" sz="2200" dirty="0"/>
          </a:p>
          <a:p>
            <a:pPr marL="0" indent="0" algn="ctr">
              <a:buNone/>
              <a:defRPr/>
            </a:pPr>
            <a:r>
              <a:rPr lang="it-IT" altLang="it-IT" sz="2200" dirty="0" smtClean="0"/>
              <a:t>Le principali incoerenze - sulle quali si richiama l’attenzione delle compagnie al fine di risolverle prima dell’entrata a regime della fase «full» - possono essere così riepilogate</a:t>
            </a:r>
            <a:endParaRPr lang="it-IT" altLang="it-IT" sz="22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503094"/>
            <a:ext cx="54601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8956073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57600" y="1700808"/>
            <a:ext cx="8186337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a) formalismi non rispettati:</a:t>
            </a:r>
          </a:p>
          <a:p>
            <a:pPr marL="0" indent="0">
              <a:buNone/>
              <a:defRPr/>
            </a:pPr>
            <a:endParaRPr lang="it-IT" altLang="it-IT" sz="2200" dirty="0" smtClean="0"/>
          </a:p>
          <a:p>
            <a:pPr>
              <a:buBlip>
                <a:blip r:embed="rId4"/>
              </a:buBlip>
              <a:defRPr/>
            </a:pPr>
            <a:r>
              <a:rPr lang="it-IT" altLang="it-IT" sz="2200" dirty="0" smtClean="0"/>
              <a:t>Segnalazione di importi negativi</a:t>
            </a:r>
            <a:endParaRPr lang="it-IT" altLang="it-IT" sz="2200" i="1" dirty="0" smtClean="0"/>
          </a:p>
          <a:p>
            <a:pPr>
              <a:buBlip>
                <a:blip r:embed="rId4"/>
              </a:buBlip>
              <a:defRPr/>
            </a:pPr>
            <a:r>
              <a:rPr lang="it-IT" altLang="it-IT" sz="2200" dirty="0" smtClean="0"/>
              <a:t>Prefissi codici </a:t>
            </a:r>
            <a:r>
              <a:rPr lang="it-IT" altLang="it-IT" sz="2200" dirty="0" err="1" smtClean="0"/>
              <a:t>asset</a:t>
            </a:r>
            <a:r>
              <a:rPr lang="it-IT" altLang="it-IT" sz="2200" dirty="0" smtClean="0"/>
              <a:t> non validi (ad es. WRT non ammesso)</a:t>
            </a:r>
          </a:p>
          <a:p>
            <a:pPr>
              <a:buBlip>
                <a:blip r:embed="rId4"/>
              </a:buBlip>
              <a:defRPr/>
            </a:pPr>
            <a:r>
              <a:rPr lang="it-IT" sz="2200" dirty="0" smtClean="0"/>
              <a:t>Codice CIC non composto da 2 caratteri seguiti da 2 numeri (nel </a:t>
            </a:r>
            <a:r>
              <a:rPr lang="it-IT" sz="2200" dirty="0"/>
              <a:t>prospetto </a:t>
            </a:r>
            <a:r>
              <a:rPr lang="it-IT" sz="2200" dirty="0" smtClean="0"/>
              <a:t>S.06.02 non sono ammessi caratteri alfabetici in terza</a:t>
            </a:r>
            <a:r>
              <a:rPr lang="it-IT" sz="2400" dirty="0" smtClean="0"/>
              <a:t> </a:t>
            </a:r>
            <a:r>
              <a:rPr lang="it-IT" sz="2200" dirty="0" smtClean="0"/>
              <a:t>posizione) </a:t>
            </a:r>
          </a:p>
          <a:p>
            <a:pPr>
              <a:buBlip>
                <a:blip r:embed="rId4"/>
              </a:buBlip>
              <a:defRPr/>
            </a:pPr>
            <a:r>
              <a:rPr lang="it-IT" sz="2200" dirty="0" smtClean="0"/>
              <a:t>Duplicazione attributi per uno stesso codice identificativo</a:t>
            </a:r>
          </a:p>
          <a:p>
            <a:pPr>
              <a:buBlip>
                <a:blip r:embed="rId4"/>
              </a:buBlip>
              <a:defRPr/>
            </a:pPr>
            <a:r>
              <a:rPr lang="it-IT" sz="2200" dirty="0" smtClean="0"/>
              <a:t>Segnalazione di importi in migliaia (l’unità di misura è euro)</a:t>
            </a:r>
            <a:endParaRPr lang="it-IT" sz="2200" dirty="0"/>
          </a:p>
          <a:p>
            <a:pPr marL="0" indent="0">
              <a:buNone/>
              <a:defRPr/>
            </a:pPr>
            <a:endParaRPr lang="it-IT" altLang="it-IT" sz="2200" dirty="0" smtClean="0"/>
          </a:p>
          <a:p>
            <a:pPr marL="0" indent="0" algn="ctr">
              <a:buNone/>
              <a:defRPr/>
            </a:pPr>
            <a:endParaRPr lang="it-IT" altLang="it-IT" sz="22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87824" y="529516"/>
            <a:ext cx="56113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solidFill>
                  <a:schemeClr val="bg1">
                    <a:lumMod val="95000"/>
                  </a:schemeClr>
                </a:solidFill>
              </a:rPr>
              <a:t>PRELIMINARY DATA – principali incoerenze</a:t>
            </a:r>
            <a:endParaRPr lang="it-IT" altLang="it-IT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47831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57600" y="1484784"/>
            <a:ext cx="818633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b) codifica ISIN / CAU sovrapposta: </a:t>
            </a:r>
          </a:p>
          <a:p>
            <a:pPr marL="0" indent="0" algn="ctr">
              <a:buNone/>
              <a:defRPr/>
            </a:pPr>
            <a:endParaRPr lang="it-IT" altLang="it-IT" sz="1600" dirty="0" smtClean="0"/>
          </a:p>
          <a:p>
            <a:pPr marL="0" indent="0">
              <a:buNone/>
              <a:defRPr/>
            </a:pPr>
            <a:r>
              <a:rPr lang="it-IT" altLang="it-IT" sz="2200" dirty="0" smtClean="0"/>
              <a:t>ogni </a:t>
            </a:r>
            <a:r>
              <a:rPr lang="it-IT" altLang="it-IT" sz="2200" dirty="0" err="1" smtClean="0"/>
              <a:t>asset</a:t>
            </a:r>
            <a:r>
              <a:rPr lang="it-IT" altLang="it-IT" sz="2200" dirty="0" smtClean="0"/>
              <a:t> ha un prefisso che indica il tipo di codifica segnalato; i titoli con un codice ISIN devono avere prefisso ‘ISIN/’ seguito dal codice ISIN; gli </a:t>
            </a:r>
            <a:r>
              <a:rPr lang="it-IT" altLang="it-IT" sz="2200" dirty="0" err="1" smtClean="0"/>
              <a:t>assets</a:t>
            </a:r>
            <a:r>
              <a:rPr lang="it-IT" altLang="it-IT" sz="2200" dirty="0" smtClean="0"/>
              <a:t> che non hanno una delle codifiche prevista dalle </a:t>
            </a:r>
            <a:r>
              <a:rPr lang="it-IT" altLang="it-IT" sz="2200" dirty="0" err="1" smtClean="0"/>
              <a:t>filing</a:t>
            </a:r>
            <a:r>
              <a:rPr lang="it-IT" altLang="it-IT" sz="2200" dirty="0" smtClean="0"/>
              <a:t> </a:t>
            </a:r>
            <a:r>
              <a:rPr lang="it-IT" altLang="it-IT" sz="2200" dirty="0" err="1" smtClean="0"/>
              <a:t>rules</a:t>
            </a:r>
            <a:r>
              <a:rPr lang="it-IT" altLang="it-IT" sz="2200" dirty="0" smtClean="0"/>
              <a:t> devono avere prefisso ‘CAU/’ seguito dal codice interno: </a:t>
            </a:r>
          </a:p>
          <a:p>
            <a:pPr marL="0" indent="0">
              <a:buNone/>
              <a:defRPr/>
            </a:pPr>
            <a:r>
              <a:rPr lang="it-IT" altLang="it-IT" sz="2200" dirty="0" smtClean="0"/>
              <a:t>ISIN/IT0004644735 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it-IT" altLang="it-IT" sz="2200" dirty="0" smtClean="0"/>
              <a:t>CAU/IT0004644735</a:t>
            </a:r>
            <a:endParaRPr lang="it-IT" altLang="it-IT" sz="2200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it-IT" altLang="it-IT" sz="2200" dirty="0" smtClean="0"/>
              <a:t>CAU/01050  </a:t>
            </a:r>
            <a:endParaRPr lang="it-IT" altLang="it-IT" sz="2200" dirty="0"/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it-IT" altLang="it-IT" sz="2200" dirty="0" smtClean="0"/>
              <a:t>ISIN/CAU/01050</a:t>
            </a:r>
            <a:endParaRPr lang="it-IT" altLang="it-IT" sz="2200" dirty="0"/>
          </a:p>
          <a:p>
            <a:pPr marL="0" indent="0">
              <a:lnSpc>
                <a:spcPct val="150000"/>
              </a:lnSpc>
              <a:buNone/>
              <a:defRPr/>
            </a:pPr>
            <a:endParaRPr lang="it-IT" altLang="it-IT" sz="2200" dirty="0" smtClean="0"/>
          </a:p>
          <a:p>
            <a:pPr>
              <a:buFont typeface="Courier New" panose="02070309020205020404" pitchFamily="49" charset="0"/>
              <a:buChar char="o"/>
              <a:defRPr/>
            </a:pPr>
            <a:endParaRPr lang="it-IT" altLang="it-IT" sz="2200" dirty="0" smtClean="0"/>
          </a:p>
          <a:p>
            <a:pPr marL="0" indent="0" algn="ctr">
              <a:buNone/>
              <a:defRPr/>
            </a:pPr>
            <a:endParaRPr lang="it-IT" altLang="it-IT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56110"/>
            <a:ext cx="432049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92" y="4157123"/>
            <a:ext cx="43204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74806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92" y="5229200"/>
            <a:ext cx="4333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ttangolo 12"/>
          <p:cNvSpPr>
            <a:spLocks noChangeArrowheads="1"/>
          </p:cNvSpPr>
          <p:nvPr/>
        </p:nvSpPr>
        <p:spPr bwMode="auto">
          <a:xfrm>
            <a:off x="2987824" y="529516"/>
            <a:ext cx="56113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solidFill>
                  <a:schemeClr val="bg1">
                    <a:lumMod val="95000"/>
                  </a:schemeClr>
                </a:solidFill>
              </a:rPr>
              <a:t>PRELIMINARY DATA – principali incoerenze</a:t>
            </a:r>
            <a:endParaRPr lang="it-IT" altLang="it-IT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19161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57600" y="1556792"/>
            <a:ext cx="8186337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/>
              <a:t>c</a:t>
            </a:r>
            <a:r>
              <a:rPr lang="it-IT" altLang="it-IT" sz="2200" dirty="0" smtClean="0"/>
              <a:t>) coerenza codice CIC e codifica </a:t>
            </a:r>
            <a:r>
              <a:rPr lang="it-IT" altLang="it-IT" sz="2200" dirty="0" err="1" smtClean="0"/>
              <a:t>asset</a:t>
            </a:r>
            <a:r>
              <a:rPr lang="it-IT" altLang="it-IT" sz="2200" dirty="0" smtClean="0"/>
              <a:t>:</a:t>
            </a:r>
          </a:p>
          <a:p>
            <a:pPr marL="0" indent="0" algn="ctr">
              <a:buNone/>
              <a:defRPr/>
            </a:pPr>
            <a:endParaRPr lang="it-IT" altLang="it-IT" sz="2200" dirty="0" smtClean="0"/>
          </a:p>
          <a:p>
            <a:pPr marL="0" indent="0">
              <a:buNone/>
              <a:defRPr/>
            </a:pPr>
            <a:r>
              <a:rPr lang="it-IT" altLang="it-IT" sz="2200" dirty="0" smtClean="0"/>
              <a:t>per i titoli con codice ISIN la parte numerica del codice CIC deve essere compresa nel </a:t>
            </a:r>
            <a:r>
              <a:rPr lang="it-IT" altLang="it-IT" sz="2200" dirty="0" err="1" smtClean="0"/>
              <a:t>range</a:t>
            </a:r>
            <a:r>
              <a:rPr lang="it-IT" altLang="it-IT" sz="2200" dirty="0" smtClean="0"/>
              <a:t> 11-69; per gli attivi diversi dai titoli la parte numerica del codice CIC non deve essere nel </a:t>
            </a:r>
            <a:r>
              <a:rPr lang="it-IT" altLang="it-IT" sz="2200" dirty="0" err="1" smtClean="0"/>
              <a:t>range</a:t>
            </a:r>
            <a:r>
              <a:rPr lang="it-IT" altLang="it-IT" sz="2200" dirty="0" smtClean="0"/>
              <a:t> 11-69:</a:t>
            </a:r>
          </a:p>
          <a:p>
            <a:pPr marL="0" indent="0">
              <a:buNone/>
              <a:defRPr/>
            </a:pPr>
            <a:r>
              <a:rPr lang="it-IT" altLang="it-IT" sz="2200" dirty="0" smtClean="0"/>
              <a:t>ISIN/IT0004644735 - IT11 </a:t>
            </a:r>
          </a:p>
          <a:p>
            <a:pPr marL="0" indent="0">
              <a:buNone/>
              <a:defRPr/>
            </a:pPr>
            <a:r>
              <a:rPr lang="it-IT" altLang="it-IT" sz="2200" dirty="0" smtClean="0"/>
              <a:t>CAU/CASSA - IT11</a:t>
            </a:r>
            <a:endParaRPr lang="it-IT" altLang="it-IT" sz="2200" dirty="0"/>
          </a:p>
          <a:p>
            <a:pPr marL="0" indent="0">
              <a:buNone/>
              <a:defRPr/>
            </a:pPr>
            <a:r>
              <a:rPr lang="it-IT" altLang="it-IT" sz="2200" dirty="0"/>
              <a:t>ISIN/IT0004644735 </a:t>
            </a:r>
            <a:r>
              <a:rPr lang="it-IT" altLang="it-IT" sz="2200" dirty="0" smtClean="0"/>
              <a:t>– XT72 </a:t>
            </a:r>
            <a:endParaRPr lang="it-IT" altLang="it-IT" sz="2200" dirty="0"/>
          </a:p>
          <a:p>
            <a:pPr marL="0" indent="0">
              <a:buNone/>
              <a:defRPr/>
            </a:pPr>
            <a:endParaRPr lang="it-IT" altLang="it-IT" sz="2200" dirty="0" smtClean="0"/>
          </a:p>
          <a:p>
            <a:pPr marL="0" indent="0">
              <a:buNone/>
              <a:defRPr/>
            </a:pPr>
            <a:endParaRPr lang="it-IT" altLang="it-IT" sz="2200" dirty="0" smtClean="0"/>
          </a:p>
          <a:p>
            <a:pPr marL="0" indent="0">
              <a:buNone/>
              <a:defRPr/>
            </a:pPr>
            <a:endParaRPr lang="it-IT" altLang="it-IT" sz="2200" dirty="0" smtClean="0"/>
          </a:p>
          <a:p>
            <a:pPr marL="0" indent="0">
              <a:buNone/>
              <a:defRPr/>
            </a:pPr>
            <a:r>
              <a:rPr lang="it-IT" altLang="it-IT" sz="2200" dirty="0"/>
              <a:t>  </a:t>
            </a:r>
            <a:endParaRPr lang="it-IT" altLang="it-IT" sz="2200" dirty="0" smtClean="0"/>
          </a:p>
          <a:p>
            <a:pPr marL="0" indent="0" algn="ctr">
              <a:buNone/>
              <a:defRPr/>
            </a:pPr>
            <a:endParaRPr lang="it-IT" altLang="it-IT" sz="22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841" y="3501008"/>
            <a:ext cx="295095" cy="29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96483"/>
            <a:ext cx="324605" cy="32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93096"/>
            <a:ext cx="324605" cy="32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2"/>
          <p:cNvSpPr>
            <a:spLocks noChangeArrowheads="1"/>
          </p:cNvSpPr>
          <p:nvPr/>
        </p:nvSpPr>
        <p:spPr bwMode="auto">
          <a:xfrm>
            <a:off x="2987824" y="529516"/>
            <a:ext cx="56113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solidFill>
                  <a:schemeClr val="bg1">
                    <a:lumMod val="95000"/>
                  </a:schemeClr>
                </a:solidFill>
              </a:rPr>
              <a:t>PRELIMINARY DATA – principali incoerenze</a:t>
            </a:r>
            <a:endParaRPr lang="it-IT" altLang="it-IT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8086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6"/>
            <a:ext cx="8391847" cy="6431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88625" y="1700808"/>
            <a:ext cx="8155313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altLang="it-IT" sz="1600" dirty="0" smtClean="0"/>
              <a:t>L’identificativo di un titolo riportato nel </a:t>
            </a:r>
            <a:r>
              <a:rPr lang="it-IT" altLang="it-IT" sz="1600" dirty="0"/>
              <a:t>template </a:t>
            </a:r>
            <a:r>
              <a:rPr lang="it-IT" altLang="it-IT" sz="1600" dirty="0" smtClean="0"/>
              <a:t>S.06.02.01.01  deve essere quello indicato per lo stesso titolo nel template S.06.02.01.02</a:t>
            </a:r>
            <a:endParaRPr lang="it-IT" altLang="it-IT" sz="1600" dirty="0"/>
          </a:p>
          <a:p>
            <a:pPr>
              <a:defRPr/>
            </a:pPr>
            <a:r>
              <a:rPr lang="it-IT" altLang="it-IT" sz="1600" dirty="0"/>
              <a:t>L’elemento “ </a:t>
            </a:r>
            <a:r>
              <a:rPr lang="it-IT" altLang="it-IT" sz="1600" dirty="0" smtClean="0"/>
              <a:t>Portafoglio</a:t>
            </a:r>
            <a:r>
              <a:rPr lang="it-IT" altLang="it-IT" sz="1600" dirty="0"/>
              <a:t> ”</a:t>
            </a:r>
            <a:r>
              <a:rPr lang="it-IT" altLang="it-IT" sz="1600" dirty="0" smtClean="0"/>
              <a:t> (C0060) </a:t>
            </a:r>
            <a:r>
              <a:rPr lang="it-IT" altLang="it-IT" sz="1600" dirty="0"/>
              <a:t>va valorizzato coerentemente con l’attività dell’impresa e con le regole della </a:t>
            </a:r>
            <a:r>
              <a:rPr lang="it-IT" altLang="it-IT" sz="1600" dirty="0" smtClean="0"/>
              <a:t>tassonomia</a:t>
            </a:r>
            <a:endParaRPr lang="it-IT" altLang="it-IT" sz="16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it-IT" altLang="it-IT" sz="1600" dirty="0" smtClean="0"/>
              <a:t>L’elemento “Numero del fondo” (C0070) non va valorizzato per valori dell’elemento C0060 che non lo richiedono, quindi non devono essere riportati valori quali “N/A”, “-“, “NDL”, “NVL”, “NDSF”, “NONE”</a:t>
            </a:r>
            <a:endParaRPr lang="it-IT" altLang="it-IT" sz="16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it-IT" altLang="it-IT" sz="1600" dirty="0" smtClean="0"/>
              <a:t>Nel caso di titoli con doppia valuta ma stesso codice ISIN le segnalazioni   ISIN/AU000000S320+AUD</a:t>
            </a:r>
          </a:p>
          <a:p>
            <a:pPr marL="0" indent="0">
              <a:buNone/>
              <a:tabLst>
                <a:tab pos="355600" algn="l"/>
              </a:tabLst>
              <a:defRPr/>
            </a:pPr>
            <a:r>
              <a:rPr lang="it-IT" altLang="it-IT" sz="1600" dirty="0" smtClean="0"/>
              <a:t>	CAU/IT0004038896+EUR </a:t>
            </a:r>
          </a:p>
          <a:p>
            <a:pPr marL="0" indent="0">
              <a:buNone/>
              <a:tabLst>
                <a:tab pos="355600" algn="l"/>
              </a:tabLst>
              <a:defRPr/>
            </a:pPr>
            <a:r>
              <a:rPr lang="it-IT" altLang="it-IT" sz="1600" dirty="0" smtClean="0"/>
              <a:t>	sono errate quelle corrette sono</a:t>
            </a:r>
          </a:p>
          <a:p>
            <a:pPr marL="0" indent="0">
              <a:buNone/>
              <a:tabLst>
                <a:tab pos="355600" algn="l"/>
              </a:tabLst>
              <a:defRPr/>
            </a:pPr>
            <a:r>
              <a:rPr lang="it-IT" altLang="it-IT" sz="1600" dirty="0" smtClean="0"/>
              <a:t>	CAU/ISIN/AU000000S320+AUD</a:t>
            </a:r>
          </a:p>
          <a:p>
            <a:pPr marL="0" indent="0">
              <a:buNone/>
              <a:tabLst>
                <a:tab pos="355600" algn="l"/>
              </a:tabLst>
              <a:defRPr/>
            </a:pPr>
            <a:r>
              <a:rPr lang="it-IT" altLang="it-IT" sz="1600" dirty="0" smtClean="0"/>
              <a:t>	CAU/ISIN/IT0004038896+EUR</a:t>
            </a:r>
            <a:endParaRPr lang="it-IT" altLang="it-IT" sz="1600" b="1" dirty="0">
              <a:solidFill>
                <a:srgbClr val="FF0000"/>
              </a:solidFill>
            </a:endParaRPr>
          </a:p>
          <a:p>
            <a:pPr>
              <a:defRPr/>
            </a:pPr>
            <a:endParaRPr lang="it-IT" altLang="it-IT" sz="16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72254" y="503094"/>
            <a:ext cx="55601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 – altre incoerenze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4019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6"/>
            <a:ext cx="8258175" cy="6431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88625" y="1988840"/>
            <a:ext cx="8186337" cy="417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altLang="it-IT" sz="1600" dirty="0" smtClean="0"/>
              <a:t>I </a:t>
            </a:r>
            <a:r>
              <a:rPr lang="it-IT" altLang="it-IT" sz="1600" dirty="0"/>
              <a:t>dati dell’emittente </a:t>
            </a:r>
            <a:r>
              <a:rPr lang="it-IT" altLang="it-IT" sz="1600" dirty="0" smtClean="0"/>
              <a:t>(denominazione, codice, settore, ecc</a:t>
            </a:r>
            <a:r>
              <a:rPr lang="it-IT" altLang="it-IT" sz="1600" dirty="0"/>
              <a:t>.) </a:t>
            </a:r>
            <a:r>
              <a:rPr lang="it-IT" altLang="it-IT" sz="1600" dirty="0" smtClean="0"/>
              <a:t>e il “Titolo </a:t>
            </a:r>
            <a:r>
              <a:rPr lang="it-IT" altLang="it-IT" sz="1600" dirty="0"/>
              <a:t>elemento</a:t>
            </a:r>
            <a:r>
              <a:rPr lang="it-IT" altLang="it-IT" sz="1600" dirty="0" smtClean="0"/>
              <a:t>” </a:t>
            </a:r>
            <a:r>
              <a:rPr lang="it-IT" altLang="it-IT" sz="1600" dirty="0"/>
              <a:t>(</a:t>
            </a:r>
            <a:r>
              <a:rPr lang="it-IT" altLang="it-IT" sz="1600" dirty="0" smtClean="0"/>
              <a:t>C0190) sono diversificati in base al relativo codice CIC dell’</a:t>
            </a:r>
            <a:r>
              <a:rPr lang="it-IT" altLang="it-IT" sz="1600" dirty="0" err="1" smtClean="0"/>
              <a:t>asset</a:t>
            </a:r>
            <a:r>
              <a:rPr lang="it-IT" altLang="it-IT" sz="1600" dirty="0" smtClean="0"/>
              <a:t> (v. Allegato </a:t>
            </a:r>
            <a:r>
              <a:rPr lang="it-IT" altLang="it-IT" sz="1600" dirty="0"/>
              <a:t>2 </a:t>
            </a:r>
            <a:r>
              <a:rPr lang="it-IT" altLang="it-IT" sz="1600" dirty="0" smtClean="0"/>
              <a:t>al Regolamento 2450/2015 e </a:t>
            </a:r>
            <a:r>
              <a:rPr lang="it-IT" altLang="it-IT" sz="1600" dirty="0" err="1" smtClean="0"/>
              <a:t>filing</a:t>
            </a:r>
            <a:r>
              <a:rPr lang="it-IT" altLang="it-IT" sz="1600" dirty="0" smtClean="0"/>
              <a:t> </a:t>
            </a:r>
            <a:r>
              <a:rPr lang="it-IT" altLang="it-IT" sz="1600" dirty="0" err="1" smtClean="0"/>
              <a:t>rules</a:t>
            </a:r>
            <a:r>
              <a:rPr lang="it-IT" altLang="it-IT" sz="1600" dirty="0" smtClean="0"/>
              <a:t>)</a:t>
            </a:r>
            <a:endParaRPr lang="it-IT" altLang="it-IT" sz="1600" dirty="0"/>
          </a:p>
          <a:p>
            <a:pPr marL="355600" indent="-355600" algn="just">
              <a:defRPr/>
            </a:pPr>
            <a:r>
              <a:rPr lang="it-IT" altLang="it-IT" sz="1600" dirty="0" smtClean="0"/>
              <a:t>Categoria 71: per ogni </a:t>
            </a:r>
            <a:r>
              <a:rPr lang="it-IT" altLang="it-IT" sz="1600" dirty="0"/>
              <a:t>combinazione </a:t>
            </a:r>
            <a:r>
              <a:rPr lang="it-IT" altLang="it-IT" sz="1600" dirty="0" smtClean="0"/>
              <a:t>di “</a:t>
            </a:r>
            <a:r>
              <a:rPr lang="it-IT" altLang="it-IT" sz="1600" dirty="0"/>
              <a:t>Portafoglio” (C0060), “Numero </a:t>
            </a:r>
            <a:r>
              <a:rPr lang="it-IT" altLang="it-IT" sz="1600" dirty="0" smtClean="0"/>
              <a:t>fondo</a:t>
            </a:r>
            <a:r>
              <a:rPr lang="it-IT" altLang="it-IT" sz="1600" dirty="0"/>
              <a:t>” (C0070), </a:t>
            </a:r>
            <a:r>
              <a:rPr lang="it-IT" altLang="it-IT" sz="1600" dirty="0" smtClean="0"/>
              <a:t>“Portafoglio </a:t>
            </a:r>
            <a:r>
              <a:rPr lang="it-IT" altLang="it-IT" sz="1600" dirty="0"/>
              <a:t>soggetto ad aggiustamento di congruità” (C0080) e </a:t>
            </a:r>
            <a:r>
              <a:rPr lang="it-IT" altLang="it-IT" sz="1600" dirty="0" smtClean="0"/>
              <a:t>“</a:t>
            </a:r>
            <a:r>
              <a:rPr lang="it-IT" altLang="it-IT" sz="1600" dirty="0"/>
              <a:t>Attività detenute in contratti collegati a </a:t>
            </a:r>
            <a:r>
              <a:rPr lang="it-IT" altLang="it-IT" sz="1600" dirty="0" smtClean="0"/>
              <a:t>indice / quote </a:t>
            </a:r>
            <a:r>
              <a:rPr lang="it-IT" altLang="it-IT" sz="1600" dirty="0"/>
              <a:t>“ (C0090) </a:t>
            </a:r>
            <a:r>
              <a:rPr lang="it-IT" altLang="it-IT" sz="1600" dirty="0" smtClean="0"/>
              <a:t>va indicata una sola riga </a:t>
            </a:r>
            <a:r>
              <a:rPr lang="it-IT" altLang="it-IT" sz="1600" dirty="0"/>
              <a:t>per </a:t>
            </a:r>
            <a:r>
              <a:rPr lang="it-IT" altLang="it-IT" sz="1600" dirty="0" smtClean="0"/>
              <a:t>ciascuna valuta</a:t>
            </a:r>
            <a:r>
              <a:rPr lang="it-IT" altLang="it-IT" sz="1600" dirty="0"/>
              <a:t>. </a:t>
            </a:r>
            <a:endParaRPr lang="it-IT" altLang="it-IT" sz="1600" dirty="0" smtClean="0"/>
          </a:p>
          <a:p>
            <a:pPr marL="355600" indent="-355600" algn="just">
              <a:defRPr/>
            </a:pPr>
            <a:r>
              <a:rPr lang="it-IT" altLang="it-IT" sz="1600" dirty="0" smtClean="0"/>
              <a:t>Categoria </a:t>
            </a:r>
            <a:r>
              <a:rPr lang="it-IT" altLang="it-IT" sz="1600" dirty="0"/>
              <a:t>72 e 73</a:t>
            </a:r>
            <a:r>
              <a:rPr lang="it-IT" altLang="it-IT" sz="1600" dirty="0" smtClean="0"/>
              <a:t>: </a:t>
            </a:r>
            <a:r>
              <a:rPr lang="it-IT" altLang="it-IT" sz="1600" dirty="0"/>
              <a:t>i depositi trasferibili (equivalenti a contanti) e altri depositi con scadenza inferiore a un anno devono essere segnalati in un'unica riga per </a:t>
            </a:r>
            <a:r>
              <a:rPr lang="it-IT" altLang="it-IT" sz="1600" dirty="0" smtClean="0"/>
              <a:t>ogni chiave </a:t>
            </a:r>
            <a:r>
              <a:rPr lang="it-IT" altLang="it-IT" sz="1600" dirty="0" err="1" smtClean="0"/>
              <a:t>banca+valuta</a:t>
            </a:r>
            <a:r>
              <a:rPr lang="it-IT" altLang="it-IT" sz="1600" dirty="0"/>
              <a:t>, per ciascuna combinazione degli elementi C0060, C0070, C0080, C0090 e </a:t>
            </a:r>
            <a:r>
              <a:rPr lang="it-IT" altLang="it-IT" sz="1600" dirty="0" smtClean="0"/>
              <a:t>C0290</a:t>
            </a:r>
            <a:endParaRPr lang="it-IT" altLang="it-IT" sz="16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72254" y="476672"/>
            <a:ext cx="55601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 – altre  incoerenze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85563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6"/>
            <a:ext cx="8258175" cy="6431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443112" y="1556792"/>
            <a:ext cx="8186337" cy="417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80975" indent="-180975" algn="just">
              <a:defRPr/>
            </a:pPr>
            <a:r>
              <a:rPr lang="it-IT" altLang="it-IT" sz="1600" dirty="0" smtClean="0"/>
              <a:t>Categoria </a:t>
            </a:r>
            <a:r>
              <a:rPr lang="it-IT" altLang="it-IT" sz="1600" dirty="0"/>
              <a:t>75: i depositi presso le imprese cedenti devono essere segnalati in una linea per ciascuna combinazione di elementi C0060, C0070, C0080 e C0090; non vanno segnalati i dati dell’emittente</a:t>
            </a:r>
          </a:p>
          <a:p>
            <a:pPr marL="180975" indent="-180975" algn="just">
              <a:defRPr/>
            </a:pPr>
            <a:r>
              <a:rPr lang="it-IT" altLang="it-IT" sz="1600" dirty="0" smtClean="0"/>
              <a:t>Categorie </a:t>
            </a:r>
            <a:r>
              <a:rPr lang="it-IT" altLang="it-IT" sz="1600" dirty="0"/>
              <a:t>8x (Mutui ipotecari e prestiti): </a:t>
            </a:r>
            <a:r>
              <a:rPr lang="it-IT" altLang="it-IT" sz="1600" dirty="0" smtClean="0"/>
              <a:t>nel caso di prenditore </a:t>
            </a:r>
            <a:r>
              <a:rPr lang="it-IT" altLang="it-IT" sz="1600" dirty="0"/>
              <a:t>persona </a:t>
            </a:r>
            <a:r>
              <a:rPr lang="it-IT" altLang="it-IT" sz="1600" dirty="0" smtClean="0"/>
              <a:t>fisica, non va riportato il nome </a:t>
            </a:r>
            <a:r>
              <a:rPr lang="it-IT" altLang="it-IT" sz="1600" dirty="0"/>
              <a:t>e </a:t>
            </a:r>
            <a:r>
              <a:rPr lang="it-IT" altLang="it-IT" sz="1600" dirty="0" smtClean="0"/>
              <a:t>il cognome in </a:t>
            </a:r>
            <a:r>
              <a:rPr lang="it-IT" altLang="it-IT" sz="1600" dirty="0"/>
              <a:t>quanto il dato </a:t>
            </a:r>
            <a:r>
              <a:rPr lang="it-IT" altLang="it-IT" sz="1600" dirty="0" smtClean="0"/>
              <a:t>da segnalare è </a:t>
            </a:r>
            <a:r>
              <a:rPr lang="it-IT" altLang="it-IT" sz="1600" dirty="0"/>
              <a:t>aggregato in due righe (per ogni combinazione di C0060, C0070, C0080, C0090 e C0290</a:t>
            </a:r>
            <a:r>
              <a:rPr lang="it-IT" altLang="it-IT" sz="1600" dirty="0" smtClean="0"/>
              <a:t>), una </a:t>
            </a:r>
            <a:r>
              <a:rPr lang="it-IT" altLang="it-IT" sz="1600" dirty="0"/>
              <a:t>per i prestiti all'organo amministrativo, direttivo o di vigilanza e </a:t>
            </a:r>
            <a:r>
              <a:rPr lang="it-IT" altLang="it-IT" sz="1600" dirty="0" smtClean="0"/>
              <a:t>l’altra </a:t>
            </a:r>
            <a:r>
              <a:rPr lang="it-IT" altLang="it-IT" sz="1600" dirty="0"/>
              <a:t>per i prestiti ad altre persone fisiche; i mutui e prestiti diversi da quelli a persone fisiche vanno trasmessi con i campi denominazione, codice identificativo, settore, gruppo, paese di residenza riferiti al prenditore e non </a:t>
            </a:r>
            <a:r>
              <a:rPr lang="it-IT" altLang="it-IT" sz="1600" dirty="0" smtClean="0"/>
              <a:t>all’emittente (cioè l’impresa segnalante)</a:t>
            </a:r>
            <a:endParaRPr lang="it-IT" altLang="it-IT" sz="1600" dirty="0"/>
          </a:p>
          <a:p>
            <a:pPr marL="180975" indent="-180975" algn="just">
              <a:defRPr/>
            </a:pPr>
            <a:r>
              <a:rPr lang="it-IT" altLang="it-IT" sz="1600" dirty="0" smtClean="0"/>
              <a:t>Categoria </a:t>
            </a:r>
            <a:r>
              <a:rPr lang="it-IT" altLang="it-IT" sz="1600" dirty="0"/>
              <a:t>9x (Immobili, edifici, terreni e altre costruzioni): non vanno segnalati i dati dell’emittente</a:t>
            </a:r>
          </a:p>
          <a:p>
            <a:pPr>
              <a:defRPr/>
            </a:pPr>
            <a:endParaRPr lang="it-IT" altLang="it-IT" sz="16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72254" y="476672"/>
            <a:ext cx="55601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 – altre  incoerenze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873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90B8C32-706E-4725-832E-281346216903}" type="slidenum">
              <a:rPr lang="it-IT" sz="1000">
                <a:latin typeface="+mn-lt"/>
              </a:rPr>
              <a:pPr algn="r">
                <a:defRPr/>
              </a:pPr>
              <a:t>18</a:t>
            </a:fld>
            <a:endParaRPr lang="it-IT" sz="1000" dirty="0">
              <a:latin typeface="+mn-lt"/>
            </a:endParaRPr>
          </a:p>
        </p:txBody>
      </p:sp>
      <p:sp>
        <p:nvSpPr>
          <p:cNvPr id="29700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algn="ctr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algn="ctr" eaLnBrk="1" hangingPunct="1"/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00063" y="1357313"/>
            <a:ext cx="8175625" cy="46434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it-IT" sz="3200" dirty="0">
                <a:latin typeface="+mj-lt"/>
              </a:rPr>
              <a:t>GRAZIE PER L’ATTENZIONE</a:t>
            </a:r>
          </a:p>
        </p:txBody>
      </p:sp>
      <p:sp>
        <p:nvSpPr>
          <p:cNvPr id="13" name="Segnaposto piè di pagina 9"/>
          <p:cNvSpPr txBox="1">
            <a:spLocks/>
          </p:cNvSpPr>
          <p:nvPr/>
        </p:nvSpPr>
        <p:spPr>
          <a:xfrm>
            <a:off x="1908175" y="6308725"/>
            <a:ext cx="5551488" cy="4762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8970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r>
              <a:rPr lang="it-IT" dirty="0"/>
              <a:t>Progetto AIA</a:t>
            </a:r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42938" y="2060848"/>
            <a:ext cx="788950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2200" dirty="0" smtClean="0"/>
              <a:t>Le segnalazioni per la </a:t>
            </a:r>
            <a:r>
              <a:rPr lang="it-IT" altLang="it-IT" sz="1800" dirty="0" smtClean="0"/>
              <a:t>BCE e il </a:t>
            </a:r>
            <a:r>
              <a:rPr lang="it-IT" altLang="it-IT" sz="1800" dirty="0" err="1" smtClean="0"/>
              <a:t>day</a:t>
            </a:r>
            <a:r>
              <a:rPr lang="it-IT" altLang="it-IT" sz="1800" dirty="0" smtClean="0"/>
              <a:t> </a:t>
            </a:r>
            <a:r>
              <a:rPr lang="it-IT" altLang="it-IT" sz="1800" dirty="0" err="1" smtClean="0"/>
              <a:t>one</a:t>
            </a:r>
            <a:r>
              <a:rPr lang="it-IT" altLang="it-IT" sz="1800" dirty="0" smtClean="0"/>
              <a:t> reporting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2200" dirty="0" smtClean="0"/>
              <a:t>Data </a:t>
            </a:r>
            <a:r>
              <a:rPr lang="it-IT" altLang="it-IT" sz="2200" dirty="0" err="1" smtClean="0"/>
              <a:t>quality</a:t>
            </a:r>
            <a:endParaRPr lang="it-IT" altLang="it-IT" sz="2200" dirty="0" smtClean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2200" dirty="0" smtClean="0"/>
              <a:t>La lista RIAD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2200" dirty="0" smtClean="0"/>
              <a:t>Le statistiche per la </a:t>
            </a:r>
            <a:r>
              <a:rPr lang="it-IT" altLang="it-IT" sz="2200" dirty="0" err="1" smtClean="0"/>
              <a:t>financial</a:t>
            </a:r>
            <a:r>
              <a:rPr lang="it-IT" altLang="it-IT" sz="2200" dirty="0" smtClean="0"/>
              <a:t> </a:t>
            </a:r>
            <a:r>
              <a:rPr lang="it-IT" altLang="it-IT" sz="2200" dirty="0" err="1" smtClean="0"/>
              <a:t>stability</a:t>
            </a:r>
            <a:endParaRPr lang="it-IT" altLang="it-IT" sz="2200" dirty="0" smtClean="0"/>
          </a:p>
          <a:p>
            <a:pPr marL="0" indent="0" algn="ctr">
              <a:buFont typeface="Arial" charset="0"/>
              <a:buNone/>
              <a:defRPr/>
            </a:pPr>
            <a:endParaRPr lang="it-IT" altLang="it-IT" sz="2200" dirty="0" smtClean="0"/>
          </a:p>
          <a:p>
            <a:pPr marL="0" indent="0" algn="ctr">
              <a:buFont typeface="Arial" charset="0"/>
              <a:buNone/>
              <a:defRPr/>
            </a:pPr>
            <a:endParaRPr lang="it-IT" altLang="it-IT" sz="2200" dirty="0" smtClean="0"/>
          </a:p>
          <a:p>
            <a:pPr marL="0" indent="0" algn="ctr">
              <a:buFont typeface="Arial" charset="0"/>
              <a:buNone/>
              <a:defRPr/>
            </a:pPr>
            <a:r>
              <a:rPr lang="it-IT" altLang="it-IT" sz="2200" dirty="0" smtClean="0">
                <a:solidFill>
                  <a:srgbClr val="0070C0"/>
                </a:solidFill>
              </a:rPr>
              <a:t>LETTERA AL MERCATO DEL 31 MARZO 2016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AGENDA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4146078" y="4365104"/>
            <a:ext cx="390203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598882" y="1556792"/>
            <a:ext cx="813593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I riferimenti normativi sono:</a:t>
            </a:r>
          </a:p>
          <a:p>
            <a:pPr marL="0" indent="0" algn="ctr">
              <a:buNone/>
              <a:defRPr/>
            </a:pPr>
            <a:endParaRPr lang="it-IT" altLang="it-IT" sz="2200" dirty="0" smtClean="0"/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it-IT" sz="2200" dirty="0"/>
              <a:t>Direttiva </a:t>
            </a:r>
            <a:r>
              <a:rPr lang="it-IT" sz="2200" dirty="0" smtClean="0"/>
              <a:t>2009/138 </a:t>
            </a:r>
            <a:r>
              <a:rPr lang="it-IT" sz="2200" dirty="0"/>
              <a:t>(Solvency II</a:t>
            </a:r>
            <a:r>
              <a:rPr lang="it-IT" sz="2200" dirty="0" smtClean="0"/>
              <a:t>) </a:t>
            </a:r>
          </a:p>
          <a:p>
            <a:pPr marL="457200" lvl="1" indent="0">
              <a:spcBef>
                <a:spcPts val="600"/>
              </a:spcBef>
              <a:buNone/>
              <a:defRPr/>
            </a:pPr>
            <a:r>
              <a:rPr lang="it-IT" sz="2200" dirty="0" smtClean="0"/>
              <a:t>	recepita con Decreto Legislativo n. 209/15 </a:t>
            </a:r>
            <a:endParaRPr lang="it-IT" sz="2200" dirty="0"/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it-IT" sz="2200" dirty="0"/>
              <a:t>Regolamento BCE 1011/2012 </a:t>
            </a: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it-IT" sz="2200" dirty="0"/>
              <a:t>	emendato dal Regolamento BCE 730/2015 </a:t>
            </a:r>
            <a:endParaRPr lang="it-IT" sz="2200" dirty="0" smtClean="0"/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it-IT" sz="2200" dirty="0" smtClean="0"/>
              <a:t>Regolamento BCE 1374/2014</a:t>
            </a:r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it-IT" altLang="it-IT" sz="2200" dirty="0" smtClean="0"/>
              <a:t>Regolamento UE 2450/15</a:t>
            </a:r>
            <a:endParaRPr lang="it-IT" sz="2200" dirty="0" smtClean="0"/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it-IT" sz="2200" dirty="0" smtClean="0"/>
              <a:t>Lettera al mercato Ivass del 31/3/2016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203848" y="476672"/>
            <a:ext cx="5406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LE SEGNALAZIONI BCE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9783536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12775" y="1556792"/>
            <a:ext cx="8135938" cy="410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La BCE richiede informazioni aggiuntive rispetto al </a:t>
            </a:r>
            <a:r>
              <a:rPr lang="it-IT" altLang="it-IT" sz="2200" dirty="0" err="1" smtClean="0"/>
              <a:t>framework</a:t>
            </a:r>
            <a:r>
              <a:rPr lang="it-IT" altLang="it-IT" sz="2200" dirty="0" smtClean="0"/>
              <a:t> Solvency II – EIOPA principalmente per finalità di: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altLang="it-IT" sz="2200" dirty="0" smtClean="0"/>
              <a:t>analisi sullo stato di attuazione delle misure di politica monetaria adottate e sui potenziali impatti di quelle da adottare; questo aspetto è oggi particolarmente rilevante alla luce delle numerose operazioni non convenzionali in essere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it-IT" altLang="it-IT" sz="2200" dirty="0" smtClean="0"/>
              <a:t>monitoraggio della struttura e degli andamenti del sistema finanziario in vista di salvaguardare la sua stabilità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it-IT" altLang="it-IT" sz="22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539104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Gli ADD-ON per la BCE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  <p:sp>
        <p:nvSpPr>
          <p:cNvPr id="3" name="Rettangolo 2"/>
          <p:cNvSpPr/>
          <p:nvPr/>
        </p:nvSpPr>
        <p:spPr>
          <a:xfrm>
            <a:off x="642938" y="4869160"/>
            <a:ext cx="8105775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Soggetti segnalanti: imprese e società capogruppo con sede in Italia, rappresentanze in Italia di imprese con sede fuori lo SEE</a:t>
            </a:r>
          </a:p>
        </p:txBody>
      </p:sp>
    </p:spTree>
    <p:extLst>
      <p:ext uri="{BB962C8B-B14F-4D97-AF65-F5344CB8AC3E}">
        <p14:creationId xmlns:p14="http://schemas.microsoft.com/office/powerpoint/2010/main" val="291982445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42938" y="1484784"/>
            <a:ext cx="8135938" cy="46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altLang="it-IT" sz="2200" dirty="0" smtClean="0"/>
              <a:t>Avvalendosi di una opzione prevista dal regolamento, i </a:t>
            </a:r>
            <a:r>
              <a:rPr lang="it-IT" altLang="it-IT" sz="2200" dirty="0"/>
              <a:t>dati per la BCE (</a:t>
            </a:r>
            <a:r>
              <a:rPr lang="it-IT" altLang="it-IT" sz="2200" dirty="0" err="1"/>
              <a:t>add-ons</a:t>
            </a:r>
            <a:r>
              <a:rPr lang="it-IT" altLang="it-IT" sz="2200" dirty="0"/>
              <a:t>) saranno raccolti e controllati dall’IVASS (National </a:t>
            </a:r>
            <a:r>
              <a:rPr lang="it-IT" altLang="it-IT" sz="2200" dirty="0" err="1"/>
              <a:t>Competent</a:t>
            </a:r>
            <a:r>
              <a:rPr lang="it-IT" altLang="it-IT" sz="2200" dirty="0"/>
              <a:t> Authority) e quindi trasmessi alla Banca d’Italia (National Central </a:t>
            </a:r>
            <a:r>
              <a:rPr lang="it-IT" altLang="it-IT" sz="2200" dirty="0" err="1"/>
              <a:t>Bank</a:t>
            </a:r>
            <a:r>
              <a:rPr lang="it-IT" altLang="it-IT" sz="2200" dirty="0"/>
              <a:t>) per la successiva elaborazione e trasmissione alla BCE</a:t>
            </a:r>
          </a:p>
          <a:p>
            <a:pPr>
              <a:defRPr/>
            </a:pPr>
            <a:r>
              <a:rPr lang="it-IT" altLang="it-IT" sz="2200" dirty="0" smtClean="0"/>
              <a:t>Da </a:t>
            </a:r>
            <a:r>
              <a:rPr lang="it-IT" altLang="it-IT" sz="2200" dirty="0"/>
              <a:t>parte delle imprese è quindi prevista un'</a:t>
            </a:r>
            <a:r>
              <a:rPr lang="it-IT" altLang="it-IT" sz="2200" b="1" dirty="0"/>
              <a:t>unica segnalazione</a:t>
            </a:r>
            <a:r>
              <a:rPr lang="it-IT" altLang="it-IT" sz="2200" dirty="0"/>
              <a:t> basata su una tassonomia unificata che contiene tutti i dati richiesti da EIOPA e BCE</a:t>
            </a:r>
          </a:p>
          <a:p>
            <a:pPr>
              <a:defRPr/>
            </a:pPr>
            <a:r>
              <a:rPr lang="it-IT" altLang="it-IT" sz="2200" dirty="0" smtClean="0"/>
              <a:t>La possibilità di adempiere agli obblighi di segnalazione per EIOPA e BCE attraverso un unico interlocutore e con una unica soluzione tecnologica consente un contenimento degli oneri di reporting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REPORTING UNIFICATO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553313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76619" y="1484784"/>
            <a:ext cx="7967319" cy="446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/>
              <a:t>Le segnalazioni alimenteranno tre rilevazioni della BCE: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/>
              <a:t>Bilanci (</a:t>
            </a:r>
            <a:r>
              <a:rPr lang="it-IT" altLang="it-IT" sz="2200" i="1" dirty="0"/>
              <a:t>balance </a:t>
            </a:r>
            <a:r>
              <a:rPr lang="it-IT" altLang="it-IT" sz="2200" i="1" dirty="0" err="1"/>
              <a:t>sheet</a:t>
            </a:r>
            <a:r>
              <a:rPr lang="it-IT" altLang="it-IT" sz="2200" i="1" dirty="0"/>
              <a:t> </a:t>
            </a:r>
            <a:r>
              <a:rPr lang="it-IT" altLang="it-IT" sz="2200" i="1" dirty="0" err="1"/>
              <a:t>items</a:t>
            </a:r>
            <a:r>
              <a:rPr lang="it-IT" altLang="it-IT" sz="2200" i="1" dirty="0"/>
              <a:t> </a:t>
            </a:r>
            <a:r>
              <a:rPr lang="it-IT" altLang="it-IT" sz="2200" dirty="0"/>
              <a:t>– BSI</a:t>
            </a:r>
            <a:r>
              <a:rPr lang="it-IT" altLang="it-IT" sz="2200" dirty="0" smtClean="0"/>
              <a:t>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1800" dirty="0"/>
              <a:t>Dati annuali e trimestrali sulle principali voci di stato patrimoniale, con dettagli settoriali e per aree </a:t>
            </a:r>
            <a:r>
              <a:rPr lang="it-IT" altLang="it-IT" sz="1800" dirty="0" smtClean="0"/>
              <a:t>geografiche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1800" dirty="0" smtClean="0"/>
              <a:t>Dati aggregati per paese</a:t>
            </a:r>
            <a:endParaRPr lang="it-IT" altLang="it-IT" sz="18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Portafoglio </a:t>
            </a:r>
            <a:r>
              <a:rPr lang="it-IT" altLang="it-IT" sz="2200" dirty="0"/>
              <a:t>titoli (</a:t>
            </a:r>
            <a:r>
              <a:rPr lang="it-IT" altLang="it-IT" sz="2200" i="1" dirty="0"/>
              <a:t>securities holdings </a:t>
            </a:r>
            <a:r>
              <a:rPr lang="it-IT" altLang="it-IT" sz="2200" i="1" dirty="0" err="1"/>
              <a:t>statistics</a:t>
            </a:r>
            <a:r>
              <a:rPr lang="it-IT" altLang="it-IT" sz="2200" i="1" dirty="0"/>
              <a:t> </a:t>
            </a:r>
            <a:r>
              <a:rPr lang="it-IT" altLang="it-IT" sz="2200" dirty="0"/>
              <a:t>– SHS</a:t>
            </a:r>
            <a:r>
              <a:rPr lang="it-IT" altLang="it-IT" sz="2200" dirty="0" smtClean="0"/>
              <a:t>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1800" dirty="0"/>
              <a:t>Dati annuali e trimestrali di dettaglio sul portafoglio titoli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1800" dirty="0" smtClean="0"/>
              <a:t>Dati </a:t>
            </a:r>
            <a:r>
              <a:rPr lang="it-IT" altLang="it-IT" sz="1800" dirty="0"/>
              <a:t>aggregati per singolo titolo e per totale mercato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Anagrafica </a:t>
            </a:r>
            <a:r>
              <a:rPr lang="it-IT" altLang="it-IT" sz="2200" dirty="0"/>
              <a:t>imprese (lista RIAD: </a:t>
            </a:r>
            <a:r>
              <a:rPr lang="it-IT" altLang="it-IT" sz="2200" dirty="0" smtClean="0"/>
              <a:t>cfr. </a:t>
            </a:r>
            <a:r>
              <a:rPr lang="it-IT" altLang="it-IT" sz="2200" dirty="0"/>
              <a:t>presentazione successiva)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62733" y="476672"/>
            <a:ext cx="82153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/>
                </a:solidFill>
              </a:rPr>
              <a:t>FLUSSI BCE</a:t>
            </a:r>
            <a:r>
              <a:rPr lang="it-IT" altLang="it-IT" sz="2800" dirty="0">
                <a:solidFill>
                  <a:schemeClr val="bg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5542262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76619" y="2204864"/>
            <a:ext cx="7967319" cy="37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Criteri di redazione e valutazione Solvency II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Rivalutazioni </a:t>
            </a:r>
            <a:r>
              <a:rPr lang="it-IT" altLang="it-IT" sz="2200" dirty="0"/>
              <a:t>del portafoglio </a:t>
            </a:r>
            <a:r>
              <a:rPr lang="it-IT" altLang="it-IT" sz="2200" dirty="0" smtClean="0"/>
              <a:t>(flusso BSI) derivati da </a:t>
            </a:r>
            <a:r>
              <a:rPr lang="it-IT" altLang="it-IT" sz="2200" dirty="0"/>
              <a:t>BI sulla base dei dati </a:t>
            </a:r>
            <a:r>
              <a:rPr lang="it-IT" altLang="it-IT" sz="2200" dirty="0" smtClean="0"/>
              <a:t>security-by-security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Aggiustamenti di cambio </a:t>
            </a:r>
            <a:r>
              <a:rPr lang="it-IT" altLang="it-IT" sz="2200" dirty="0"/>
              <a:t>(flusso BSI) </a:t>
            </a:r>
            <a:r>
              <a:rPr lang="it-IT" altLang="it-IT" sz="2200" dirty="0" smtClean="0"/>
              <a:t>calcolati </a:t>
            </a:r>
            <a:r>
              <a:rPr lang="it-IT" altLang="it-IT" sz="2200" dirty="0"/>
              <a:t>da BI sulla base dei dati </a:t>
            </a:r>
            <a:r>
              <a:rPr lang="it-IT" altLang="it-IT" sz="2200" dirty="0" smtClean="0"/>
              <a:t>per valuta</a:t>
            </a:r>
            <a:endParaRPr lang="it-IT" altLang="it-IT" sz="2200" dirty="0"/>
          </a:p>
          <a:p>
            <a:pPr marL="0" indent="0">
              <a:lnSpc>
                <a:spcPct val="150000"/>
              </a:lnSpc>
              <a:buNone/>
              <a:defRPr/>
            </a:pPr>
            <a:endParaRPr lang="it-IT" altLang="it-IT" sz="2200" dirty="0" smtClean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442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CRITERI 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5849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76619" y="1772817"/>
            <a:ext cx="7967319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/>
              <a:t>Flusso informativo iniziale una tantum con data di riferimento </a:t>
            </a:r>
            <a:r>
              <a:rPr lang="it-IT" altLang="it-IT" sz="2200" dirty="0" smtClean="0"/>
              <a:t>1/1/2016 (D1)</a:t>
            </a:r>
            <a:endParaRPr lang="it-IT" altLang="it-IT" sz="22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Dati individuali</a:t>
            </a:r>
            <a:r>
              <a:rPr lang="it-IT" altLang="it-IT" sz="2200" dirty="0"/>
              <a:t>, di gruppo e filiali di paesi non SEE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endParaRPr lang="it-IT" altLang="it-IT" sz="2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Invio dati D1 individuali: 20 maggio 2016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it-IT" altLang="it-IT" sz="2200" dirty="0" smtClean="0"/>
              <a:t>L’invio </a:t>
            </a:r>
            <a:r>
              <a:rPr lang="it-IT" altLang="it-IT" sz="2200" dirty="0"/>
              <a:t>D1 dei gruppi è stato posticipato al 1° luglio 2016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DAY ONE REPORTING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4652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76619" y="2204864"/>
            <a:ext cx="7967319" cy="37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r>
              <a:rPr lang="it-IT" altLang="it-IT" sz="2200" dirty="0" smtClean="0"/>
              <a:t>Gli utilizzi di queste informazioni </a:t>
            </a:r>
            <a:r>
              <a:rPr lang="it-IT" altLang="it-IT" sz="2200" dirty="0"/>
              <a:t>a livello </a:t>
            </a:r>
            <a:r>
              <a:rPr lang="it-IT" altLang="it-IT" sz="2200" dirty="0" smtClean="0"/>
              <a:t>nazionale </a:t>
            </a:r>
            <a:r>
              <a:rPr lang="it-IT" altLang="it-IT" sz="2200" dirty="0"/>
              <a:t>e </a:t>
            </a:r>
            <a:r>
              <a:rPr lang="it-IT" altLang="it-IT" sz="2200" dirty="0" smtClean="0"/>
              <a:t>sovranazionale </a:t>
            </a:r>
            <a:r>
              <a:rPr lang="it-IT" altLang="it-IT" sz="2200" dirty="0"/>
              <a:t>richiedono </a:t>
            </a:r>
            <a:r>
              <a:rPr lang="it-IT" altLang="it-IT" sz="2200" dirty="0" smtClean="0"/>
              <a:t>una maggiore attenzione alla qualità dei dati</a:t>
            </a:r>
          </a:p>
          <a:p>
            <a:pPr marL="0" indent="0" algn="ctr">
              <a:buNone/>
              <a:defRPr/>
            </a:pPr>
            <a:endParaRPr lang="it-IT" altLang="it-IT" sz="1400" dirty="0" smtClean="0"/>
          </a:p>
          <a:p>
            <a:pPr marL="0" indent="0" algn="ctr">
              <a:buNone/>
              <a:defRPr/>
            </a:pPr>
            <a:r>
              <a:rPr lang="it-IT" altLang="it-IT" sz="2200" dirty="0" smtClean="0"/>
              <a:t>IVASS sta realizzando un sistema di controllo dei dati ulteriore rispetto alla tassonomia EIOPA</a:t>
            </a:r>
            <a:endParaRPr lang="it-IT" altLang="it-IT" sz="2200" dirty="0"/>
          </a:p>
          <a:p>
            <a:pPr marL="0" indent="0" algn="ctr">
              <a:buNone/>
              <a:defRPr/>
            </a:pPr>
            <a:endParaRPr lang="it-IT" altLang="it-IT" sz="2200" dirty="0" smtClean="0"/>
          </a:p>
          <a:p>
            <a:pPr marL="0" indent="0" algn="ctr">
              <a:buNone/>
              <a:defRPr/>
            </a:pPr>
            <a:r>
              <a:rPr lang="it-IT" altLang="it-IT" sz="2200" dirty="0" smtClean="0"/>
              <a:t>Questa attività prende avvio dalle segnalazioni degli attivi e si estenderà progressivamente ad altri comparti con una priorità che tiene conto del loro utilizzo nelle analisi di Vigilanza ed economiche</a:t>
            </a: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2987824" y="503094"/>
            <a:ext cx="5609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DATA QUALITY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4071831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2632</TotalTime>
  <Words>1260</Words>
  <Application>Microsoft Office PowerPoint</Application>
  <PresentationFormat>Presentazione su schermo (4:3)</PresentationFormat>
  <Paragraphs>245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ISVAP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Fabio Farabullini</dc:creator>
  <cp:lastModifiedBy>Fabio Farabullini</cp:lastModifiedBy>
  <cp:revision>265</cp:revision>
  <cp:lastPrinted>2013-12-09T10:00:51Z</cp:lastPrinted>
  <dcterms:created xsi:type="dcterms:W3CDTF">2013-09-11T16:34:11Z</dcterms:created>
  <dcterms:modified xsi:type="dcterms:W3CDTF">2016-04-15T13:36:22Z</dcterms:modified>
</cp:coreProperties>
</file>