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4" r:id="rId2"/>
    <p:sldId id="305" r:id="rId3"/>
    <p:sldId id="322" r:id="rId4"/>
    <p:sldId id="308" r:id="rId5"/>
    <p:sldId id="311" r:id="rId6"/>
    <p:sldId id="325" r:id="rId7"/>
    <p:sldId id="310" r:id="rId8"/>
    <p:sldId id="323" r:id="rId9"/>
    <p:sldId id="324" r:id="rId10"/>
    <p:sldId id="307" r:id="rId11"/>
  </p:sldIdLst>
  <p:sldSz cx="9144000" cy="6858000" type="screen4x3"/>
  <p:notesSz cx="6858000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425C78-7127-45BF-B6EB-FD647951F49E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375ED77-B70C-4DE4-890D-DC69F06EFEF3}">
      <dgm:prSet phldrT="[Testo]"/>
      <dgm:spPr/>
      <dgm:t>
        <a:bodyPr/>
        <a:lstStyle/>
        <a:p>
          <a:r>
            <a:rPr lang="it-IT" b="1" dirty="0" smtClean="0">
              <a:solidFill>
                <a:schemeClr val="tx1"/>
              </a:solidFill>
            </a:rPr>
            <a:t>EIOPA Financial </a:t>
          </a:r>
          <a:r>
            <a:rPr lang="it-IT" b="1" dirty="0" err="1" smtClean="0">
              <a:solidFill>
                <a:schemeClr val="tx1"/>
              </a:solidFill>
            </a:rPr>
            <a:t>Stability</a:t>
          </a:r>
          <a:endParaRPr lang="it-IT" b="1" dirty="0" smtClean="0">
            <a:solidFill>
              <a:schemeClr val="tx1"/>
            </a:solidFill>
          </a:endParaRPr>
        </a:p>
      </dgm:t>
    </dgm:pt>
    <dgm:pt modelId="{43D3C9BA-0A74-4A66-A869-353F387EE183}" type="parTrans" cxnId="{E0842E12-90CA-4C5B-9380-AE647E509ACA}">
      <dgm:prSet/>
      <dgm:spPr/>
      <dgm:t>
        <a:bodyPr/>
        <a:lstStyle/>
        <a:p>
          <a:endParaRPr lang="it-IT"/>
        </a:p>
      </dgm:t>
    </dgm:pt>
    <dgm:pt modelId="{DFCC9D43-A378-4C09-B08A-A1CC55972066}" type="sibTrans" cxnId="{E0842E12-90CA-4C5B-9380-AE647E509ACA}">
      <dgm:prSet/>
      <dgm:spPr/>
      <dgm:t>
        <a:bodyPr/>
        <a:lstStyle/>
        <a:p>
          <a:endParaRPr lang="it-IT"/>
        </a:p>
      </dgm:t>
    </dgm:pt>
    <dgm:pt modelId="{D64673F2-6576-45AE-9E68-2944C402D09E}">
      <dgm:prSet phldrT="[Testo]"/>
      <dgm:spPr/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+ </a:t>
          </a:r>
          <a:r>
            <a:rPr lang="it-IT" dirty="0" err="1" smtClean="0">
              <a:solidFill>
                <a:schemeClr val="tx1"/>
              </a:solidFill>
            </a:rPr>
            <a:t>Duration</a:t>
          </a:r>
          <a:r>
            <a:rPr lang="it-IT" dirty="0" smtClean="0">
              <a:solidFill>
                <a:schemeClr val="tx1"/>
              </a:solidFill>
            </a:rPr>
            <a:t> of </a:t>
          </a:r>
          <a:r>
            <a:rPr lang="it-IT" dirty="0" err="1" smtClean="0">
              <a:solidFill>
                <a:schemeClr val="tx1"/>
              </a:solidFill>
            </a:rPr>
            <a:t>technical</a:t>
          </a:r>
          <a:r>
            <a:rPr lang="it-IT" dirty="0" smtClean="0">
              <a:solidFill>
                <a:schemeClr val="tx1"/>
              </a:solidFill>
            </a:rPr>
            <a:t> </a:t>
          </a:r>
          <a:r>
            <a:rPr lang="it-IT" dirty="0" err="1" smtClean="0">
              <a:solidFill>
                <a:schemeClr val="tx1"/>
              </a:solidFill>
            </a:rPr>
            <a:t>provision</a:t>
          </a:r>
          <a:endParaRPr lang="it-IT" dirty="0" smtClean="0">
            <a:solidFill>
              <a:schemeClr val="tx1"/>
            </a:solidFill>
          </a:endParaRPr>
        </a:p>
        <a:p>
          <a:r>
            <a:rPr lang="it-IT" dirty="0" smtClean="0">
              <a:solidFill>
                <a:schemeClr val="tx1"/>
              </a:solidFill>
            </a:rPr>
            <a:t>+ Profit and </a:t>
          </a:r>
          <a:r>
            <a:rPr lang="it-IT" dirty="0" err="1" smtClean="0">
              <a:solidFill>
                <a:schemeClr val="tx1"/>
              </a:solidFill>
            </a:rPr>
            <a:t>Loss</a:t>
          </a:r>
          <a:endParaRPr lang="it-IT" dirty="0" smtClean="0">
            <a:solidFill>
              <a:schemeClr val="tx1"/>
            </a:solidFill>
          </a:endParaRPr>
        </a:p>
        <a:p>
          <a:r>
            <a:rPr lang="it-IT" dirty="0" smtClean="0">
              <a:solidFill>
                <a:schemeClr val="tx1"/>
              </a:solidFill>
            </a:rPr>
            <a:t>+ </a:t>
          </a:r>
          <a:r>
            <a:rPr lang="it-IT" dirty="0" err="1" smtClean="0">
              <a:solidFill>
                <a:schemeClr val="tx1"/>
              </a:solidFill>
            </a:rPr>
            <a:t>Lapses</a:t>
          </a:r>
          <a:r>
            <a:rPr lang="it-IT" dirty="0" smtClean="0">
              <a:solidFill>
                <a:schemeClr val="tx1"/>
              </a:solidFill>
            </a:rPr>
            <a:t> </a:t>
          </a:r>
          <a:r>
            <a:rPr lang="it-IT" dirty="0" err="1" smtClean="0">
              <a:solidFill>
                <a:schemeClr val="tx1"/>
              </a:solidFill>
            </a:rPr>
            <a:t>details</a:t>
          </a:r>
          <a:endParaRPr lang="it-IT" dirty="0" smtClean="0"/>
        </a:p>
        <a:p>
          <a:endParaRPr lang="it-IT" dirty="0"/>
        </a:p>
      </dgm:t>
    </dgm:pt>
    <dgm:pt modelId="{D7B7A55C-8360-457F-95E6-5CF1ACEAA94A}" type="parTrans" cxnId="{C3B12EC5-FCF0-4387-8935-C6E3BC68009F}">
      <dgm:prSet/>
      <dgm:spPr/>
      <dgm:t>
        <a:bodyPr/>
        <a:lstStyle/>
        <a:p>
          <a:endParaRPr lang="it-IT"/>
        </a:p>
      </dgm:t>
    </dgm:pt>
    <dgm:pt modelId="{E1211BD8-E78F-41DC-8AE8-BB4B1F519A80}" type="sibTrans" cxnId="{C3B12EC5-FCF0-4387-8935-C6E3BC68009F}">
      <dgm:prSet/>
      <dgm:spPr/>
      <dgm:t>
        <a:bodyPr/>
        <a:lstStyle/>
        <a:p>
          <a:endParaRPr lang="it-IT"/>
        </a:p>
      </dgm:t>
    </dgm:pt>
    <dgm:pt modelId="{9A9B2D22-1517-4960-AB7B-DE7A4E110998}">
      <dgm:prSet phldrT="[Testo]"/>
      <dgm:spPr/>
      <dgm:t>
        <a:bodyPr/>
        <a:lstStyle/>
        <a:p>
          <a:r>
            <a:rPr lang="it-IT" b="1" dirty="0" smtClean="0">
              <a:solidFill>
                <a:schemeClr val="tx1"/>
              </a:solidFill>
            </a:rPr>
            <a:t>ECB  </a:t>
          </a:r>
          <a:r>
            <a:rPr lang="it-IT" b="1" dirty="0" err="1" smtClean="0">
              <a:solidFill>
                <a:schemeClr val="tx1"/>
              </a:solidFill>
            </a:rPr>
            <a:t>adds</a:t>
          </a:r>
          <a:r>
            <a:rPr lang="it-IT" b="1" dirty="0" smtClean="0">
              <a:solidFill>
                <a:schemeClr val="tx1"/>
              </a:solidFill>
            </a:rPr>
            <a:t> on</a:t>
          </a:r>
          <a:endParaRPr lang="it-IT" b="1" dirty="0">
            <a:solidFill>
              <a:schemeClr val="tx1"/>
            </a:solidFill>
          </a:endParaRPr>
        </a:p>
      </dgm:t>
    </dgm:pt>
    <dgm:pt modelId="{D3A18786-4EBF-4FB5-B486-3DBC8AF2C899}" type="parTrans" cxnId="{6B461DCC-7E8F-4936-99C7-A84FC30E264F}">
      <dgm:prSet/>
      <dgm:spPr/>
      <dgm:t>
        <a:bodyPr/>
        <a:lstStyle/>
        <a:p>
          <a:endParaRPr lang="it-IT"/>
        </a:p>
      </dgm:t>
    </dgm:pt>
    <dgm:pt modelId="{785C9563-1FDC-4EB1-B479-19C098652A22}" type="sibTrans" cxnId="{6B461DCC-7E8F-4936-99C7-A84FC30E264F}">
      <dgm:prSet/>
      <dgm:spPr/>
      <dgm:t>
        <a:bodyPr/>
        <a:lstStyle/>
        <a:p>
          <a:endParaRPr lang="it-IT"/>
        </a:p>
      </dgm:t>
    </dgm:pt>
    <dgm:pt modelId="{928A3FD4-30E2-4E96-B1E7-F7C91DD678B0}">
      <dgm:prSet phldrT="[Testo]"/>
      <dgm:spPr/>
      <dgm:t>
        <a:bodyPr/>
        <a:lstStyle/>
        <a:p>
          <a:r>
            <a:rPr lang="it-IT" b="0" dirty="0" err="1" smtClean="0">
              <a:solidFill>
                <a:schemeClr val="tx1"/>
              </a:solidFill>
            </a:rPr>
            <a:t>add-on</a:t>
          </a:r>
          <a:r>
            <a:rPr lang="it-IT" b="0" dirty="0" smtClean="0">
              <a:solidFill>
                <a:schemeClr val="tx1"/>
              </a:solidFill>
            </a:rPr>
            <a:t> </a:t>
          </a:r>
          <a:r>
            <a:rPr lang="it-IT" b="0" dirty="0" err="1" smtClean="0">
              <a:solidFill>
                <a:schemeClr val="tx1"/>
              </a:solidFill>
            </a:rPr>
            <a:t>about</a:t>
          </a:r>
          <a:r>
            <a:rPr lang="it-IT" b="0" dirty="0" smtClean="0">
              <a:solidFill>
                <a:schemeClr val="tx1"/>
              </a:solidFill>
            </a:rPr>
            <a:t> balance </a:t>
          </a:r>
          <a:r>
            <a:rPr lang="it-IT" b="0" dirty="0" err="1" smtClean="0">
              <a:solidFill>
                <a:schemeClr val="tx1"/>
              </a:solidFill>
            </a:rPr>
            <a:t>sheet</a:t>
          </a:r>
          <a:r>
            <a:rPr lang="it-IT" b="0" dirty="0" smtClean="0">
              <a:solidFill>
                <a:schemeClr val="tx1"/>
              </a:solidFill>
            </a:rPr>
            <a:t>, </a:t>
          </a:r>
          <a:r>
            <a:rPr lang="it-IT" b="0" dirty="0" err="1" smtClean="0">
              <a:solidFill>
                <a:schemeClr val="tx1"/>
              </a:solidFill>
            </a:rPr>
            <a:t>asset</a:t>
          </a:r>
          <a:r>
            <a:rPr lang="it-IT" b="0" dirty="0" smtClean="0">
              <a:solidFill>
                <a:schemeClr val="tx1"/>
              </a:solidFill>
            </a:rPr>
            <a:t>, </a:t>
          </a:r>
          <a:r>
            <a:rPr lang="it-IT" b="0" dirty="0" err="1" smtClean="0">
              <a:solidFill>
                <a:schemeClr val="tx1"/>
              </a:solidFill>
            </a:rPr>
            <a:t>deposit</a:t>
          </a:r>
          <a:r>
            <a:rPr lang="it-IT" b="0" dirty="0" smtClean="0">
              <a:solidFill>
                <a:schemeClr val="tx1"/>
              </a:solidFill>
            </a:rPr>
            <a:t> to </a:t>
          </a:r>
          <a:r>
            <a:rPr lang="it-IT" b="0" dirty="0" err="1" smtClean="0">
              <a:solidFill>
                <a:schemeClr val="tx1"/>
              </a:solidFill>
            </a:rPr>
            <a:t>cedants</a:t>
          </a:r>
          <a:r>
            <a:rPr lang="it-IT" b="0" dirty="0" smtClean="0">
              <a:solidFill>
                <a:schemeClr val="tx1"/>
              </a:solidFill>
            </a:rPr>
            <a:t>, </a:t>
          </a:r>
          <a:r>
            <a:rPr lang="it-IT" b="0" dirty="0" err="1" smtClean="0">
              <a:solidFill>
                <a:schemeClr val="tx1"/>
              </a:solidFill>
            </a:rPr>
            <a:t>pension</a:t>
          </a:r>
          <a:r>
            <a:rPr lang="it-IT" b="0" dirty="0" smtClean="0">
              <a:solidFill>
                <a:schemeClr val="tx1"/>
              </a:solidFill>
            </a:rPr>
            <a:t>, non-life TP</a:t>
          </a:r>
          <a:endParaRPr lang="it-IT" dirty="0"/>
        </a:p>
      </dgm:t>
    </dgm:pt>
    <dgm:pt modelId="{E4EC9CDE-D672-461B-9356-BEADD7599FCF}" type="parTrans" cxnId="{1EDD6BE6-DCF4-4C23-8DA0-E66536EDA2EE}">
      <dgm:prSet/>
      <dgm:spPr/>
      <dgm:t>
        <a:bodyPr/>
        <a:lstStyle/>
        <a:p>
          <a:endParaRPr lang="it-IT"/>
        </a:p>
      </dgm:t>
    </dgm:pt>
    <dgm:pt modelId="{F1F54701-A83E-41EF-B8D8-6B1AB3869833}" type="sibTrans" cxnId="{1EDD6BE6-DCF4-4C23-8DA0-E66536EDA2EE}">
      <dgm:prSet/>
      <dgm:spPr/>
      <dgm:t>
        <a:bodyPr/>
        <a:lstStyle/>
        <a:p>
          <a:endParaRPr lang="it-IT"/>
        </a:p>
      </dgm:t>
    </dgm:pt>
    <dgm:pt modelId="{5B6BADA2-315A-4347-A386-A3EF94C3B863}">
      <dgm:prSet phldrT="[Testo]"/>
      <dgm:spPr/>
      <dgm:t>
        <a:bodyPr/>
        <a:lstStyle/>
        <a:p>
          <a:r>
            <a:rPr lang="it-IT" b="1" dirty="0" smtClean="0">
              <a:solidFill>
                <a:schemeClr val="tx1"/>
              </a:solidFill>
            </a:rPr>
            <a:t>EIOPA Prudential Information Reporting</a:t>
          </a:r>
        </a:p>
      </dgm:t>
    </dgm:pt>
    <dgm:pt modelId="{0F21A9AA-3EBB-4E47-9072-42998B0AC76B}" type="parTrans" cxnId="{717570A1-41C8-4329-B915-B76A23959F7A}">
      <dgm:prSet/>
      <dgm:spPr/>
      <dgm:t>
        <a:bodyPr/>
        <a:lstStyle/>
        <a:p>
          <a:endParaRPr lang="it-IT"/>
        </a:p>
      </dgm:t>
    </dgm:pt>
    <dgm:pt modelId="{4F5AFC11-3821-40BC-A746-526644C08A65}" type="sibTrans" cxnId="{717570A1-41C8-4329-B915-B76A23959F7A}">
      <dgm:prSet/>
      <dgm:spPr/>
      <dgm:t>
        <a:bodyPr/>
        <a:lstStyle/>
        <a:p>
          <a:endParaRPr lang="it-IT"/>
        </a:p>
      </dgm:t>
    </dgm:pt>
    <dgm:pt modelId="{492A34F7-65FC-4A8B-B685-5684235C24B0}" type="pres">
      <dgm:prSet presAssocID="{99425C78-7127-45BF-B6EB-FD647951F49E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DD4A01F3-5B56-46FF-800B-BDC47BCD757F}" type="pres">
      <dgm:prSet presAssocID="{99425C78-7127-45BF-B6EB-FD647951F49E}" presName="cycle" presStyleCnt="0"/>
      <dgm:spPr/>
    </dgm:pt>
    <dgm:pt modelId="{8BFAF5F3-E07B-423C-BDAB-7B9DD915AF9A}" type="pres">
      <dgm:prSet presAssocID="{99425C78-7127-45BF-B6EB-FD647951F49E}" presName="centerShape" presStyleCnt="0"/>
      <dgm:spPr/>
    </dgm:pt>
    <dgm:pt modelId="{2FFE16D2-CCB6-4492-87A1-EA5675B773C9}" type="pres">
      <dgm:prSet presAssocID="{99425C78-7127-45BF-B6EB-FD647951F49E}" presName="connSite" presStyleLbl="node1" presStyleIdx="0" presStyleCnt="4"/>
      <dgm:spPr/>
    </dgm:pt>
    <dgm:pt modelId="{F6D8D921-A820-4EDE-9023-EA3161012477}" type="pres">
      <dgm:prSet presAssocID="{99425C78-7127-45BF-B6EB-FD647951F49E}" presName="visible" presStyleLbl="nod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7B6121B6-75BF-474E-83D1-CE38CFDBA8C1}" type="pres">
      <dgm:prSet presAssocID="{0F21A9AA-3EBB-4E47-9072-42998B0AC76B}" presName="Name25" presStyleLbl="parChTrans1D1" presStyleIdx="0" presStyleCnt="3"/>
      <dgm:spPr/>
      <dgm:t>
        <a:bodyPr/>
        <a:lstStyle/>
        <a:p>
          <a:endParaRPr lang="it-IT"/>
        </a:p>
      </dgm:t>
    </dgm:pt>
    <dgm:pt modelId="{C3E533B7-77B4-4A78-8917-9E23FB8A696B}" type="pres">
      <dgm:prSet presAssocID="{5B6BADA2-315A-4347-A386-A3EF94C3B863}" presName="node" presStyleCnt="0"/>
      <dgm:spPr/>
    </dgm:pt>
    <dgm:pt modelId="{F2109CAE-6ACF-4CF5-A31A-F8D70EB4A135}" type="pres">
      <dgm:prSet presAssocID="{5B6BADA2-315A-4347-A386-A3EF94C3B863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E73F247-296A-4EC7-90E7-B2A1E56C4C34}" type="pres">
      <dgm:prSet presAssocID="{5B6BADA2-315A-4347-A386-A3EF94C3B863}" presName="childNode" presStyleLbl="revTx" presStyleIdx="0" presStyleCnt="2">
        <dgm:presLayoutVars>
          <dgm:bulletEnabled val="1"/>
        </dgm:presLayoutVars>
      </dgm:prSet>
      <dgm:spPr/>
    </dgm:pt>
    <dgm:pt modelId="{8B7C34F8-1FEC-4695-A4E0-DA1726761D65}" type="pres">
      <dgm:prSet presAssocID="{43D3C9BA-0A74-4A66-A869-353F387EE183}" presName="Name25" presStyleLbl="parChTrans1D1" presStyleIdx="1" presStyleCnt="3"/>
      <dgm:spPr/>
      <dgm:t>
        <a:bodyPr/>
        <a:lstStyle/>
        <a:p>
          <a:endParaRPr lang="it-IT"/>
        </a:p>
      </dgm:t>
    </dgm:pt>
    <dgm:pt modelId="{2E29B53B-D6DE-4D54-AD5C-A4D8C4888088}" type="pres">
      <dgm:prSet presAssocID="{E375ED77-B70C-4DE4-890D-DC69F06EFEF3}" presName="node" presStyleCnt="0"/>
      <dgm:spPr/>
    </dgm:pt>
    <dgm:pt modelId="{97DF1A8C-C17B-4A42-A250-D6AE6FB13117}" type="pres">
      <dgm:prSet presAssocID="{E375ED77-B70C-4DE4-890D-DC69F06EFEF3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68F2455-AD84-478F-9B76-432AEAEB48EF}" type="pres">
      <dgm:prSet presAssocID="{E375ED77-B70C-4DE4-890D-DC69F06EFEF3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243A0DE-D163-4128-B0B5-AE063693EAF9}" type="pres">
      <dgm:prSet presAssocID="{D3A18786-4EBF-4FB5-B486-3DBC8AF2C899}" presName="Name25" presStyleLbl="parChTrans1D1" presStyleIdx="2" presStyleCnt="3"/>
      <dgm:spPr/>
      <dgm:t>
        <a:bodyPr/>
        <a:lstStyle/>
        <a:p>
          <a:endParaRPr lang="it-IT"/>
        </a:p>
      </dgm:t>
    </dgm:pt>
    <dgm:pt modelId="{FC36465F-42DE-4B69-BA3E-9C36428739B7}" type="pres">
      <dgm:prSet presAssocID="{9A9B2D22-1517-4960-AB7B-DE7A4E110998}" presName="node" presStyleCnt="0"/>
      <dgm:spPr/>
    </dgm:pt>
    <dgm:pt modelId="{B6E6925F-8F3A-4F2E-AA1F-CC5332CD2710}" type="pres">
      <dgm:prSet presAssocID="{9A9B2D22-1517-4960-AB7B-DE7A4E110998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312BC60-09BE-4D1B-9B54-0F42153D9AF8}" type="pres">
      <dgm:prSet presAssocID="{9A9B2D22-1517-4960-AB7B-DE7A4E110998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6B461DCC-7E8F-4936-99C7-A84FC30E264F}" srcId="{99425C78-7127-45BF-B6EB-FD647951F49E}" destId="{9A9B2D22-1517-4960-AB7B-DE7A4E110998}" srcOrd="2" destOrd="0" parTransId="{D3A18786-4EBF-4FB5-B486-3DBC8AF2C899}" sibTransId="{785C9563-1FDC-4EB1-B479-19C098652A22}"/>
    <dgm:cxn modelId="{99311279-731C-405D-9D57-9D64E7C1B349}" type="presOf" srcId="{43D3C9BA-0A74-4A66-A869-353F387EE183}" destId="{8B7C34F8-1FEC-4695-A4E0-DA1726761D65}" srcOrd="0" destOrd="0" presId="urn:microsoft.com/office/officeart/2005/8/layout/radial2"/>
    <dgm:cxn modelId="{4DA31FA9-CC06-4DAD-B580-6D689E5DFEFA}" type="presOf" srcId="{0F21A9AA-3EBB-4E47-9072-42998B0AC76B}" destId="{7B6121B6-75BF-474E-83D1-CE38CFDBA8C1}" srcOrd="0" destOrd="0" presId="urn:microsoft.com/office/officeart/2005/8/layout/radial2"/>
    <dgm:cxn modelId="{1EDD6BE6-DCF4-4C23-8DA0-E66536EDA2EE}" srcId="{9A9B2D22-1517-4960-AB7B-DE7A4E110998}" destId="{928A3FD4-30E2-4E96-B1E7-F7C91DD678B0}" srcOrd="0" destOrd="0" parTransId="{E4EC9CDE-D672-461B-9356-BEADD7599FCF}" sibTransId="{F1F54701-A83E-41EF-B8D8-6B1AB3869833}"/>
    <dgm:cxn modelId="{145A187A-9099-4DF0-86D5-05F857AFC8A6}" type="presOf" srcId="{D64673F2-6576-45AE-9E68-2944C402D09E}" destId="{368F2455-AD84-478F-9B76-432AEAEB48EF}" srcOrd="0" destOrd="0" presId="urn:microsoft.com/office/officeart/2005/8/layout/radial2"/>
    <dgm:cxn modelId="{33B15FCF-E755-4736-ADD1-715DFF9050FD}" type="presOf" srcId="{99425C78-7127-45BF-B6EB-FD647951F49E}" destId="{492A34F7-65FC-4A8B-B685-5684235C24B0}" srcOrd="0" destOrd="0" presId="urn:microsoft.com/office/officeart/2005/8/layout/radial2"/>
    <dgm:cxn modelId="{717570A1-41C8-4329-B915-B76A23959F7A}" srcId="{99425C78-7127-45BF-B6EB-FD647951F49E}" destId="{5B6BADA2-315A-4347-A386-A3EF94C3B863}" srcOrd="0" destOrd="0" parTransId="{0F21A9AA-3EBB-4E47-9072-42998B0AC76B}" sibTransId="{4F5AFC11-3821-40BC-A746-526644C08A65}"/>
    <dgm:cxn modelId="{E64C1C12-511B-4066-A6EB-19A67ACB897B}" type="presOf" srcId="{D3A18786-4EBF-4FB5-B486-3DBC8AF2C899}" destId="{8243A0DE-D163-4128-B0B5-AE063693EAF9}" srcOrd="0" destOrd="0" presId="urn:microsoft.com/office/officeart/2005/8/layout/radial2"/>
    <dgm:cxn modelId="{C8C0852C-5CBC-4A68-835F-DDEE17819613}" type="presOf" srcId="{E375ED77-B70C-4DE4-890D-DC69F06EFEF3}" destId="{97DF1A8C-C17B-4A42-A250-D6AE6FB13117}" srcOrd="0" destOrd="0" presId="urn:microsoft.com/office/officeart/2005/8/layout/radial2"/>
    <dgm:cxn modelId="{4C522C33-E064-42E8-9DF5-DCEA0F7D5C85}" type="presOf" srcId="{5B6BADA2-315A-4347-A386-A3EF94C3B863}" destId="{F2109CAE-6ACF-4CF5-A31A-F8D70EB4A135}" srcOrd="0" destOrd="0" presId="urn:microsoft.com/office/officeart/2005/8/layout/radial2"/>
    <dgm:cxn modelId="{C3B12EC5-FCF0-4387-8935-C6E3BC68009F}" srcId="{E375ED77-B70C-4DE4-890D-DC69F06EFEF3}" destId="{D64673F2-6576-45AE-9E68-2944C402D09E}" srcOrd="0" destOrd="0" parTransId="{D7B7A55C-8360-457F-95E6-5CF1ACEAA94A}" sibTransId="{E1211BD8-E78F-41DC-8AE8-BB4B1F519A80}"/>
    <dgm:cxn modelId="{585E706E-5AFC-4084-B536-35B3DC70F262}" type="presOf" srcId="{9A9B2D22-1517-4960-AB7B-DE7A4E110998}" destId="{B6E6925F-8F3A-4F2E-AA1F-CC5332CD2710}" srcOrd="0" destOrd="0" presId="urn:microsoft.com/office/officeart/2005/8/layout/radial2"/>
    <dgm:cxn modelId="{32C42D28-9013-4B87-8C5A-FDF30C981957}" type="presOf" srcId="{928A3FD4-30E2-4E96-B1E7-F7C91DD678B0}" destId="{F312BC60-09BE-4D1B-9B54-0F42153D9AF8}" srcOrd="0" destOrd="0" presId="urn:microsoft.com/office/officeart/2005/8/layout/radial2"/>
    <dgm:cxn modelId="{E0842E12-90CA-4C5B-9380-AE647E509ACA}" srcId="{99425C78-7127-45BF-B6EB-FD647951F49E}" destId="{E375ED77-B70C-4DE4-890D-DC69F06EFEF3}" srcOrd="1" destOrd="0" parTransId="{43D3C9BA-0A74-4A66-A869-353F387EE183}" sibTransId="{DFCC9D43-A378-4C09-B08A-A1CC55972066}"/>
    <dgm:cxn modelId="{621BA75C-84EA-4A9F-9D13-3D10891802C0}" type="presParOf" srcId="{492A34F7-65FC-4A8B-B685-5684235C24B0}" destId="{DD4A01F3-5B56-46FF-800B-BDC47BCD757F}" srcOrd="0" destOrd="0" presId="urn:microsoft.com/office/officeart/2005/8/layout/radial2"/>
    <dgm:cxn modelId="{8392ECC9-A9CB-4FE8-AECA-ADBDBF53F442}" type="presParOf" srcId="{DD4A01F3-5B56-46FF-800B-BDC47BCD757F}" destId="{8BFAF5F3-E07B-423C-BDAB-7B9DD915AF9A}" srcOrd="0" destOrd="0" presId="urn:microsoft.com/office/officeart/2005/8/layout/radial2"/>
    <dgm:cxn modelId="{8F5030F2-4B0F-4E6A-B511-FF237402AD56}" type="presParOf" srcId="{8BFAF5F3-E07B-423C-BDAB-7B9DD915AF9A}" destId="{2FFE16D2-CCB6-4492-87A1-EA5675B773C9}" srcOrd="0" destOrd="0" presId="urn:microsoft.com/office/officeart/2005/8/layout/radial2"/>
    <dgm:cxn modelId="{36CFCDA7-299B-444D-B28A-06A66B2CD05A}" type="presParOf" srcId="{8BFAF5F3-E07B-423C-BDAB-7B9DD915AF9A}" destId="{F6D8D921-A820-4EDE-9023-EA3161012477}" srcOrd="1" destOrd="0" presId="urn:microsoft.com/office/officeart/2005/8/layout/radial2"/>
    <dgm:cxn modelId="{06322AC8-F8D8-4016-B28D-3754DBB190CD}" type="presParOf" srcId="{DD4A01F3-5B56-46FF-800B-BDC47BCD757F}" destId="{7B6121B6-75BF-474E-83D1-CE38CFDBA8C1}" srcOrd="1" destOrd="0" presId="urn:microsoft.com/office/officeart/2005/8/layout/radial2"/>
    <dgm:cxn modelId="{5F28362D-A4A3-4C54-831B-5E75A546492C}" type="presParOf" srcId="{DD4A01F3-5B56-46FF-800B-BDC47BCD757F}" destId="{C3E533B7-77B4-4A78-8917-9E23FB8A696B}" srcOrd="2" destOrd="0" presId="urn:microsoft.com/office/officeart/2005/8/layout/radial2"/>
    <dgm:cxn modelId="{C83D02AC-6717-472D-8106-E5DBEAA826F4}" type="presParOf" srcId="{C3E533B7-77B4-4A78-8917-9E23FB8A696B}" destId="{F2109CAE-6ACF-4CF5-A31A-F8D70EB4A135}" srcOrd="0" destOrd="0" presId="urn:microsoft.com/office/officeart/2005/8/layout/radial2"/>
    <dgm:cxn modelId="{0080E91A-CA2F-4551-B768-3D535A8A9C84}" type="presParOf" srcId="{C3E533B7-77B4-4A78-8917-9E23FB8A696B}" destId="{2E73F247-296A-4EC7-90E7-B2A1E56C4C34}" srcOrd="1" destOrd="0" presId="urn:microsoft.com/office/officeart/2005/8/layout/radial2"/>
    <dgm:cxn modelId="{A5D5D0E0-8CB4-4D7B-B856-93653E7164FD}" type="presParOf" srcId="{DD4A01F3-5B56-46FF-800B-BDC47BCD757F}" destId="{8B7C34F8-1FEC-4695-A4E0-DA1726761D65}" srcOrd="3" destOrd="0" presId="urn:microsoft.com/office/officeart/2005/8/layout/radial2"/>
    <dgm:cxn modelId="{8DAE10E1-5AF7-41CB-A686-06A06964F4E8}" type="presParOf" srcId="{DD4A01F3-5B56-46FF-800B-BDC47BCD757F}" destId="{2E29B53B-D6DE-4D54-AD5C-A4D8C4888088}" srcOrd="4" destOrd="0" presId="urn:microsoft.com/office/officeart/2005/8/layout/radial2"/>
    <dgm:cxn modelId="{CA54DF0B-1925-469E-A0F0-D5254A8B9566}" type="presParOf" srcId="{2E29B53B-D6DE-4D54-AD5C-A4D8C4888088}" destId="{97DF1A8C-C17B-4A42-A250-D6AE6FB13117}" srcOrd="0" destOrd="0" presId="urn:microsoft.com/office/officeart/2005/8/layout/radial2"/>
    <dgm:cxn modelId="{97DA76CA-4473-4955-A700-B1121737C1F2}" type="presParOf" srcId="{2E29B53B-D6DE-4D54-AD5C-A4D8C4888088}" destId="{368F2455-AD84-478F-9B76-432AEAEB48EF}" srcOrd="1" destOrd="0" presId="urn:microsoft.com/office/officeart/2005/8/layout/radial2"/>
    <dgm:cxn modelId="{43AB4DF5-EBE1-4ED0-9935-8D0D472052D0}" type="presParOf" srcId="{DD4A01F3-5B56-46FF-800B-BDC47BCD757F}" destId="{8243A0DE-D163-4128-B0B5-AE063693EAF9}" srcOrd="5" destOrd="0" presId="urn:microsoft.com/office/officeart/2005/8/layout/radial2"/>
    <dgm:cxn modelId="{7C2145E0-B21E-4648-88CD-6789FE2679BF}" type="presParOf" srcId="{DD4A01F3-5B56-46FF-800B-BDC47BCD757F}" destId="{FC36465F-42DE-4B69-BA3E-9C36428739B7}" srcOrd="6" destOrd="0" presId="urn:microsoft.com/office/officeart/2005/8/layout/radial2"/>
    <dgm:cxn modelId="{942A34B9-E504-4FCD-9FEF-5584EB056F41}" type="presParOf" srcId="{FC36465F-42DE-4B69-BA3E-9C36428739B7}" destId="{B6E6925F-8F3A-4F2E-AA1F-CC5332CD2710}" srcOrd="0" destOrd="0" presId="urn:microsoft.com/office/officeart/2005/8/layout/radial2"/>
    <dgm:cxn modelId="{01F0B8A0-82FC-46CA-9A6D-F553F224C8AB}" type="presParOf" srcId="{FC36465F-42DE-4B69-BA3E-9C36428739B7}" destId="{F312BC60-09BE-4D1B-9B54-0F42153D9AF8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167683-156D-4EBC-A88B-165D35B5C7F4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DF870975-2425-45ED-A7F9-359D369716A1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pPr rtl="0"/>
          <a:r>
            <a:rPr lang="it-IT" dirty="0" smtClean="0"/>
            <a:t>IMPRESE ITALIANE</a:t>
          </a:r>
          <a:endParaRPr lang="it-IT" dirty="0"/>
        </a:p>
      </dgm:t>
    </dgm:pt>
    <dgm:pt modelId="{386CFACE-8DF3-46B9-A50D-E0BD9302E0AC}" type="parTrans" cxnId="{81423371-253D-4BC4-9582-5435525C0FFC}">
      <dgm:prSet/>
      <dgm:spPr/>
      <dgm:t>
        <a:bodyPr/>
        <a:lstStyle/>
        <a:p>
          <a:endParaRPr lang="it-IT"/>
        </a:p>
      </dgm:t>
    </dgm:pt>
    <dgm:pt modelId="{0940C882-081F-4284-A987-EE5069FEBB06}" type="sibTrans" cxnId="{81423371-253D-4BC4-9582-5435525C0FFC}">
      <dgm:prSet/>
      <dgm:spPr/>
      <dgm:t>
        <a:bodyPr/>
        <a:lstStyle/>
        <a:p>
          <a:endParaRPr lang="it-IT"/>
        </a:p>
      </dgm:t>
    </dgm:pt>
    <dgm:pt modelId="{FE7413CA-B9D1-43F4-8FE5-33DDF080120F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it-IT" dirty="0" smtClean="0"/>
            <a:t>STABILIMENTI  DI IMPRESE ITALIANE</a:t>
          </a:r>
          <a:endParaRPr lang="it-IT" dirty="0"/>
        </a:p>
      </dgm:t>
    </dgm:pt>
    <dgm:pt modelId="{E169E23C-14B5-4B1C-978E-C7F84CA2F7D6}" type="parTrans" cxnId="{E451BAAF-C0E6-41DE-B6A1-AA4A58311416}">
      <dgm:prSet/>
      <dgm:spPr/>
      <dgm:t>
        <a:bodyPr/>
        <a:lstStyle/>
        <a:p>
          <a:endParaRPr lang="it-IT"/>
        </a:p>
      </dgm:t>
    </dgm:pt>
    <dgm:pt modelId="{88199865-6930-401E-9314-4C689A8F343B}" type="sibTrans" cxnId="{E451BAAF-C0E6-41DE-B6A1-AA4A58311416}">
      <dgm:prSet/>
      <dgm:spPr/>
      <dgm:t>
        <a:bodyPr/>
        <a:lstStyle/>
        <a:p>
          <a:endParaRPr lang="it-IT"/>
        </a:p>
      </dgm:t>
    </dgm:pt>
    <dgm:pt modelId="{193AF5A2-7938-4C75-9E63-30A39AC474CC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it-IT" dirty="0" smtClean="0"/>
            <a:t>RAPPRESENTANZE DI STATI TERZI</a:t>
          </a:r>
          <a:endParaRPr lang="it-IT" dirty="0"/>
        </a:p>
      </dgm:t>
    </dgm:pt>
    <dgm:pt modelId="{20E54BFB-D244-4F9D-B563-78961A497716}" type="parTrans" cxnId="{B0E3A703-059D-47E5-9D68-5CFBA4D43AB6}">
      <dgm:prSet/>
      <dgm:spPr/>
      <dgm:t>
        <a:bodyPr/>
        <a:lstStyle/>
        <a:p>
          <a:endParaRPr lang="it-IT"/>
        </a:p>
      </dgm:t>
    </dgm:pt>
    <dgm:pt modelId="{9E676CFC-9D9B-4ED2-AF73-0A5250D345D8}" type="sibTrans" cxnId="{B0E3A703-059D-47E5-9D68-5CFBA4D43AB6}">
      <dgm:prSet/>
      <dgm:spPr/>
      <dgm:t>
        <a:bodyPr/>
        <a:lstStyle/>
        <a:p>
          <a:endParaRPr lang="it-IT"/>
        </a:p>
      </dgm:t>
    </dgm:pt>
    <dgm:pt modelId="{05FCC0EF-7A0D-459D-A283-8299B2F3567D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it-IT" dirty="0" smtClean="0"/>
            <a:t>STABILIMENTI IN Italia di imprese UE</a:t>
          </a:r>
          <a:endParaRPr lang="it-IT" dirty="0"/>
        </a:p>
      </dgm:t>
    </dgm:pt>
    <dgm:pt modelId="{D1E40958-5EF6-40A9-B175-0D7C12B8E1A9}" type="parTrans" cxnId="{E4D50225-D5AD-4A1C-AE70-1887FDE14501}">
      <dgm:prSet/>
      <dgm:spPr/>
      <dgm:t>
        <a:bodyPr/>
        <a:lstStyle/>
        <a:p>
          <a:endParaRPr lang="it-IT"/>
        </a:p>
      </dgm:t>
    </dgm:pt>
    <dgm:pt modelId="{C331EF32-BDF5-4F7D-9355-C3A1CEB82D14}" type="sibTrans" cxnId="{E4D50225-D5AD-4A1C-AE70-1887FDE14501}">
      <dgm:prSet/>
      <dgm:spPr/>
      <dgm:t>
        <a:bodyPr/>
        <a:lstStyle/>
        <a:p>
          <a:endParaRPr lang="it-IT"/>
        </a:p>
      </dgm:t>
    </dgm:pt>
    <dgm:pt modelId="{919136AC-084F-47C5-8477-C4A27E0B8703}" type="pres">
      <dgm:prSet presAssocID="{51167683-156D-4EBC-A88B-165D35B5C7F4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60E67732-2D70-424E-A064-1B6E92E67210}" type="pres">
      <dgm:prSet presAssocID="{51167683-156D-4EBC-A88B-165D35B5C7F4}" presName="diamond" presStyleLbl="bgShp" presStyleIdx="0" presStyleCnt="1" custScaleX="143613"/>
      <dgm:spPr/>
    </dgm:pt>
    <dgm:pt modelId="{1A1AB041-810E-40EA-9718-F2561EE566E5}" type="pres">
      <dgm:prSet presAssocID="{51167683-156D-4EBC-A88B-165D35B5C7F4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E248740-304D-40F5-B7DF-9384AE707CD8}" type="pres">
      <dgm:prSet presAssocID="{51167683-156D-4EBC-A88B-165D35B5C7F4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30A7C58-7C1E-4119-857C-FDB61514AC49}" type="pres">
      <dgm:prSet presAssocID="{51167683-156D-4EBC-A88B-165D35B5C7F4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CE0FF40-8E1D-4D89-824E-2066D34EAB80}" type="pres">
      <dgm:prSet presAssocID="{51167683-156D-4EBC-A88B-165D35B5C7F4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4F9EB906-7274-463F-8019-DA5A9BFB5A1C}" type="presOf" srcId="{193AF5A2-7938-4C75-9E63-30A39AC474CC}" destId="{D30A7C58-7C1E-4119-857C-FDB61514AC49}" srcOrd="0" destOrd="0" presId="urn:microsoft.com/office/officeart/2005/8/layout/matrix3"/>
    <dgm:cxn modelId="{1A7A6C49-CB5B-4D97-928C-9384F1DE888C}" type="presOf" srcId="{DF870975-2425-45ED-A7F9-359D369716A1}" destId="{1A1AB041-810E-40EA-9718-F2561EE566E5}" srcOrd="0" destOrd="0" presId="urn:microsoft.com/office/officeart/2005/8/layout/matrix3"/>
    <dgm:cxn modelId="{E72A7ABD-F09A-4B82-AE7C-DB6F90E37B94}" type="presOf" srcId="{51167683-156D-4EBC-A88B-165D35B5C7F4}" destId="{919136AC-084F-47C5-8477-C4A27E0B8703}" srcOrd="0" destOrd="0" presId="urn:microsoft.com/office/officeart/2005/8/layout/matrix3"/>
    <dgm:cxn modelId="{E451BAAF-C0E6-41DE-B6A1-AA4A58311416}" srcId="{51167683-156D-4EBC-A88B-165D35B5C7F4}" destId="{FE7413CA-B9D1-43F4-8FE5-33DDF080120F}" srcOrd="1" destOrd="0" parTransId="{E169E23C-14B5-4B1C-978E-C7F84CA2F7D6}" sibTransId="{88199865-6930-401E-9314-4C689A8F343B}"/>
    <dgm:cxn modelId="{B0E3A703-059D-47E5-9D68-5CFBA4D43AB6}" srcId="{51167683-156D-4EBC-A88B-165D35B5C7F4}" destId="{193AF5A2-7938-4C75-9E63-30A39AC474CC}" srcOrd="2" destOrd="0" parTransId="{20E54BFB-D244-4F9D-B563-78961A497716}" sibTransId="{9E676CFC-9D9B-4ED2-AF73-0A5250D345D8}"/>
    <dgm:cxn modelId="{10C48F59-15C3-41A6-8E1D-BE3ADD53EB9A}" type="presOf" srcId="{05FCC0EF-7A0D-459D-A283-8299B2F3567D}" destId="{ECE0FF40-8E1D-4D89-824E-2066D34EAB80}" srcOrd="0" destOrd="0" presId="urn:microsoft.com/office/officeart/2005/8/layout/matrix3"/>
    <dgm:cxn modelId="{5F79A6D1-9B86-4C92-AEEB-E6A0A616AF68}" type="presOf" srcId="{FE7413CA-B9D1-43F4-8FE5-33DDF080120F}" destId="{7E248740-304D-40F5-B7DF-9384AE707CD8}" srcOrd="0" destOrd="0" presId="urn:microsoft.com/office/officeart/2005/8/layout/matrix3"/>
    <dgm:cxn modelId="{E4D50225-D5AD-4A1C-AE70-1887FDE14501}" srcId="{51167683-156D-4EBC-A88B-165D35B5C7F4}" destId="{05FCC0EF-7A0D-459D-A283-8299B2F3567D}" srcOrd="3" destOrd="0" parTransId="{D1E40958-5EF6-40A9-B175-0D7C12B8E1A9}" sibTransId="{C331EF32-BDF5-4F7D-9355-C3A1CEB82D14}"/>
    <dgm:cxn modelId="{81423371-253D-4BC4-9582-5435525C0FFC}" srcId="{51167683-156D-4EBC-A88B-165D35B5C7F4}" destId="{DF870975-2425-45ED-A7F9-359D369716A1}" srcOrd="0" destOrd="0" parTransId="{386CFACE-8DF3-46B9-A50D-E0BD9302E0AC}" sibTransId="{0940C882-081F-4284-A987-EE5069FEBB06}"/>
    <dgm:cxn modelId="{E988B5E2-4B84-4D5E-94F9-C3C0C61D789C}" type="presParOf" srcId="{919136AC-084F-47C5-8477-C4A27E0B8703}" destId="{60E67732-2D70-424E-A064-1B6E92E67210}" srcOrd="0" destOrd="0" presId="urn:microsoft.com/office/officeart/2005/8/layout/matrix3"/>
    <dgm:cxn modelId="{AF455383-3F15-4E3B-AC85-E2D95C635F8C}" type="presParOf" srcId="{919136AC-084F-47C5-8477-C4A27E0B8703}" destId="{1A1AB041-810E-40EA-9718-F2561EE566E5}" srcOrd="1" destOrd="0" presId="urn:microsoft.com/office/officeart/2005/8/layout/matrix3"/>
    <dgm:cxn modelId="{3B8A0174-8A70-4FBC-9104-0F65844DC52B}" type="presParOf" srcId="{919136AC-084F-47C5-8477-C4A27E0B8703}" destId="{7E248740-304D-40F5-B7DF-9384AE707CD8}" srcOrd="2" destOrd="0" presId="urn:microsoft.com/office/officeart/2005/8/layout/matrix3"/>
    <dgm:cxn modelId="{2BA02ED5-A435-4C21-B0B7-21038ACA77B5}" type="presParOf" srcId="{919136AC-084F-47C5-8477-C4A27E0B8703}" destId="{D30A7C58-7C1E-4119-857C-FDB61514AC49}" srcOrd="3" destOrd="0" presId="urn:microsoft.com/office/officeart/2005/8/layout/matrix3"/>
    <dgm:cxn modelId="{AF2D3CEA-EE05-4350-A719-8005DA7762CC}" type="presParOf" srcId="{919136AC-084F-47C5-8477-C4A27E0B8703}" destId="{ECE0FF40-8E1D-4D89-824E-2066D34EAB80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43A0DE-D163-4128-B0B5-AE063693EAF9}">
      <dsp:nvSpPr>
        <dsp:cNvPr id="0" name=""/>
        <dsp:cNvSpPr/>
      </dsp:nvSpPr>
      <dsp:spPr>
        <a:xfrm rot="2534745">
          <a:off x="2873734" y="3255615"/>
          <a:ext cx="705396" cy="51503"/>
        </a:xfrm>
        <a:custGeom>
          <a:avLst/>
          <a:gdLst/>
          <a:ahLst/>
          <a:cxnLst/>
          <a:rect l="0" t="0" r="0" b="0"/>
          <a:pathLst>
            <a:path>
              <a:moveTo>
                <a:pt x="0" y="25751"/>
              </a:moveTo>
              <a:lnTo>
                <a:pt x="705396" y="257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7C34F8-1FEC-4695-A4E0-DA1726761D65}">
      <dsp:nvSpPr>
        <dsp:cNvPr id="0" name=""/>
        <dsp:cNvSpPr/>
      </dsp:nvSpPr>
      <dsp:spPr>
        <a:xfrm>
          <a:off x="2965341" y="2278503"/>
          <a:ext cx="795676" cy="51503"/>
        </a:xfrm>
        <a:custGeom>
          <a:avLst/>
          <a:gdLst/>
          <a:ahLst/>
          <a:cxnLst/>
          <a:rect l="0" t="0" r="0" b="0"/>
          <a:pathLst>
            <a:path>
              <a:moveTo>
                <a:pt x="0" y="25751"/>
              </a:moveTo>
              <a:lnTo>
                <a:pt x="795676" y="257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6121B6-75BF-474E-83D1-CE38CFDBA8C1}">
      <dsp:nvSpPr>
        <dsp:cNvPr id="0" name=""/>
        <dsp:cNvSpPr/>
      </dsp:nvSpPr>
      <dsp:spPr>
        <a:xfrm rot="19065255">
          <a:off x="2873734" y="1301391"/>
          <a:ext cx="705396" cy="51503"/>
        </a:xfrm>
        <a:custGeom>
          <a:avLst/>
          <a:gdLst/>
          <a:ahLst/>
          <a:cxnLst/>
          <a:rect l="0" t="0" r="0" b="0"/>
          <a:pathLst>
            <a:path>
              <a:moveTo>
                <a:pt x="0" y="25751"/>
              </a:moveTo>
              <a:lnTo>
                <a:pt x="705396" y="257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8D921-A820-4EDE-9023-EA3161012477}">
      <dsp:nvSpPr>
        <dsp:cNvPr id="0" name=""/>
        <dsp:cNvSpPr/>
      </dsp:nvSpPr>
      <dsp:spPr>
        <a:xfrm>
          <a:off x="986576" y="1140276"/>
          <a:ext cx="2327958" cy="2327958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109CAE-6ACF-4CF5-A31A-F8D70EB4A135}">
      <dsp:nvSpPr>
        <dsp:cNvPr id="0" name=""/>
        <dsp:cNvSpPr/>
      </dsp:nvSpPr>
      <dsp:spPr>
        <a:xfrm>
          <a:off x="3318281" y="334"/>
          <a:ext cx="1303208" cy="13032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>
              <a:solidFill>
                <a:schemeClr val="tx1"/>
              </a:solidFill>
            </a:rPr>
            <a:t>EIOPA Prudential Information Reporting</a:t>
          </a:r>
        </a:p>
      </dsp:txBody>
      <dsp:txXfrm>
        <a:off x="3509131" y="191184"/>
        <a:ext cx="921508" cy="921508"/>
      </dsp:txXfrm>
    </dsp:sp>
    <dsp:sp modelId="{97DF1A8C-C17B-4A42-A250-D6AE6FB13117}">
      <dsp:nvSpPr>
        <dsp:cNvPr id="0" name=""/>
        <dsp:cNvSpPr/>
      </dsp:nvSpPr>
      <dsp:spPr>
        <a:xfrm>
          <a:off x="3761018" y="1652651"/>
          <a:ext cx="1303208" cy="13032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>
              <a:solidFill>
                <a:schemeClr val="tx1"/>
              </a:solidFill>
            </a:rPr>
            <a:t>EIOPA Financial </a:t>
          </a:r>
          <a:r>
            <a:rPr lang="it-IT" sz="1400" b="1" kern="1200" dirty="0" err="1" smtClean="0">
              <a:solidFill>
                <a:schemeClr val="tx1"/>
              </a:solidFill>
            </a:rPr>
            <a:t>Stability</a:t>
          </a:r>
          <a:endParaRPr lang="it-IT" sz="1400" b="1" kern="1200" dirty="0" smtClean="0">
            <a:solidFill>
              <a:schemeClr val="tx1"/>
            </a:solidFill>
          </a:endParaRPr>
        </a:p>
      </dsp:txBody>
      <dsp:txXfrm>
        <a:off x="3951868" y="1843501"/>
        <a:ext cx="921508" cy="921508"/>
      </dsp:txXfrm>
    </dsp:sp>
    <dsp:sp modelId="{368F2455-AD84-478F-9B76-432AEAEB48EF}">
      <dsp:nvSpPr>
        <dsp:cNvPr id="0" name=""/>
        <dsp:cNvSpPr/>
      </dsp:nvSpPr>
      <dsp:spPr>
        <a:xfrm>
          <a:off x="5194548" y="1652651"/>
          <a:ext cx="1954813" cy="13032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>
              <a:solidFill>
                <a:schemeClr val="tx1"/>
              </a:solidFill>
            </a:rPr>
            <a:t>+ </a:t>
          </a:r>
          <a:r>
            <a:rPr lang="it-IT" sz="1600" kern="1200" dirty="0" err="1" smtClean="0">
              <a:solidFill>
                <a:schemeClr val="tx1"/>
              </a:solidFill>
            </a:rPr>
            <a:t>Duration</a:t>
          </a:r>
          <a:r>
            <a:rPr lang="it-IT" sz="1600" kern="1200" dirty="0" smtClean="0">
              <a:solidFill>
                <a:schemeClr val="tx1"/>
              </a:solidFill>
            </a:rPr>
            <a:t> of </a:t>
          </a:r>
          <a:r>
            <a:rPr lang="it-IT" sz="1600" kern="1200" dirty="0" err="1" smtClean="0">
              <a:solidFill>
                <a:schemeClr val="tx1"/>
              </a:solidFill>
            </a:rPr>
            <a:t>technical</a:t>
          </a:r>
          <a:r>
            <a:rPr lang="it-IT" sz="1600" kern="1200" dirty="0" smtClean="0">
              <a:solidFill>
                <a:schemeClr val="tx1"/>
              </a:solidFill>
            </a:rPr>
            <a:t> </a:t>
          </a:r>
          <a:r>
            <a:rPr lang="it-IT" sz="1600" kern="1200" dirty="0" err="1" smtClean="0">
              <a:solidFill>
                <a:schemeClr val="tx1"/>
              </a:solidFill>
            </a:rPr>
            <a:t>provision</a:t>
          </a:r>
          <a:endParaRPr lang="it-IT" sz="1600" kern="1200" dirty="0" smtClean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>
              <a:solidFill>
                <a:schemeClr val="tx1"/>
              </a:solidFill>
            </a:rPr>
            <a:t>+ Profit and </a:t>
          </a:r>
          <a:r>
            <a:rPr lang="it-IT" sz="1600" kern="1200" dirty="0" err="1" smtClean="0">
              <a:solidFill>
                <a:schemeClr val="tx1"/>
              </a:solidFill>
            </a:rPr>
            <a:t>Loss</a:t>
          </a:r>
          <a:endParaRPr lang="it-IT" sz="1600" kern="1200" dirty="0" smtClean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>
              <a:solidFill>
                <a:schemeClr val="tx1"/>
              </a:solidFill>
            </a:rPr>
            <a:t>+ </a:t>
          </a:r>
          <a:r>
            <a:rPr lang="it-IT" sz="1600" kern="1200" dirty="0" err="1" smtClean="0">
              <a:solidFill>
                <a:schemeClr val="tx1"/>
              </a:solidFill>
            </a:rPr>
            <a:t>Lapses</a:t>
          </a:r>
          <a:r>
            <a:rPr lang="it-IT" sz="1600" kern="1200" dirty="0" smtClean="0">
              <a:solidFill>
                <a:schemeClr val="tx1"/>
              </a:solidFill>
            </a:rPr>
            <a:t> </a:t>
          </a:r>
          <a:r>
            <a:rPr lang="it-IT" sz="1600" kern="1200" dirty="0" err="1" smtClean="0">
              <a:solidFill>
                <a:schemeClr val="tx1"/>
              </a:solidFill>
            </a:rPr>
            <a:t>details</a:t>
          </a:r>
          <a:endParaRPr lang="it-IT" sz="1600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1600" kern="1200" dirty="0"/>
        </a:p>
      </dsp:txBody>
      <dsp:txXfrm>
        <a:off x="5194548" y="1652651"/>
        <a:ext cx="1954813" cy="1303208"/>
      </dsp:txXfrm>
    </dsp:sp>
    <dsp:sp modelId="{B6E6925F-8F3A-4F2E-AA1F-CC5332CD2710}">
      <dsp:nvSpPr>
        <dsp:cNvPr id="0" name=""/>
        <dsp:cNvSpPr/>
      </dsp:nvSpPr>
      <dsp:spPr>
        <a:xfrm>
          <a:off x="3318281" y="3304968"/>
          <a:ext cx="1303208" cy="13032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>
              <a:solidFill>
                <a:schemeClr val="tx1"/>
              </a:solidFill>
            </a:rPr>
            <a:t>ECB  </a:t>
          </a:r>
          <a:r>
            <a:rPr lang="it-IT" sz="1400" b="1" kern="1200" dirty="0" err="1" smtClean="0">
              <a:solidFill>
                <a:schemeClr val="tx1"/>
              </a:solidFill>
            </a:rPr>
            <a:t>adds</a:t>
          </a:r>
          <a:r>
            <a:rPr lang="it-IT" sz="1400" b="1" kern="1200" dirty="0" smtClean="0">
              <a:solidFill>
                <a:schemeClr val="tx1"/>
              </a:solidFill>
            </a:rPr>
            <a:t> on</a:t>
          </a:r>
          <a:endParaRPr lang="it-IT" sz="1400" b="1" kern="1200" dirty="0">
            <a:solidFill>
              <a:schemeClr val="tx1"/>
            </a:solidFill>
          </a:endParaRPr>
        </a:p>
      </dsp:txBody>
      <dsp:txXfrm>
        <a:off x="3509131" y="3495818"/>
        <a:ext cx="921508" cy="921508"/>
      </dsp:txXfrm>
    </dsp:sp>
    <dsp:sp modelId="{F312BC60-09BE-4D1B-9B54-0F42153D9AF8}">
      <dsp:nvSpPr>
        <dsp:cNvPr id="0" name=""/>
        <dsp:cNvSpPr/>
      </dsp:nvSpPr>
      <dsp:spPr>
        <a:xfrm>
          <a:off x="4751811" y="3304968"/>
          <a:ext cx="1954813" cy="13032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b="0" kern="1200" dirty="0" err="1" smtClean="0">
              <a:solidFill>
                <a:schemeClr val="tx1"/>
              </a:solidFill>
            </a:rPr>
            <a:t>add-on</a:t>
          </a:r>
          <a:r>
            <a:rPr lang="it-IT" sz="1600" b="0" kern="1200" dirty="0" smtClean="0">
              <a:solidFill>
                <a:schemeClr val="tx1"/>
              </a:solidFill>
            </a:rPr>
            <a:t> </a:t>
          </a:r>
          <a:r>
            <a:rPr lang="it-IT" sz="1600" b="0" kern="1200" dirty="0" err="1" smtClean="0">
              <a:solidFill>
                <a:schemeClr val="tx1"/>
              </a:solidFill>
            </a:rPr>
            <a:t>about</a:t>
          </a:r>
          <a:r>
            <a:rPr lang="it-IT" sz="1600" b="0" kern="1200" dirty="0" smtClean="0">
              <a:solidFill>
                <a:schemeClr val="tx1"/>
              </a:solidFill>
            </a:rPr>
            <a:t> balance </a:t>
          </a:r>
          <a:r>
            <a:rPr lang="it-IT" sz="1600" b="0" kern="1200" dirty="0" err="1" smtClean="0">
              <a:solidFill>
                <a:schemeClr val="tx1"/>
              </a:solidFill>
            </a:rPr>
            <a:t>sheet</a:t>
          </a:r>
          <a:r>
            <a:rPr lang="it-IT" sz="1600" b="0" kern="1200" dirty="0" smtClean="0">
              <a:solidFill>
                <a:schemeClr val="tx1"/>
              </a:solidFill>
            </a:rPr>
            <a:t>, </a:t>
          </a:r>
          <a:r>
            <a:rPr lang="it-IT" sz="1600" b="0" kern="1200" dirty="0" err="1" smtClean="0">
              <a:solidFill>
                <a:schemeClr val="tx1"/>
              </a:solidFill>
            </a:rPr>
            <a:t>asset</a:t>
          </a:r>
          <a:r>
            <a:rPr lang="it-IT" sz="1600" b="0" kern="1200" dirty="0" smtClean="0">
              <a:solidFill>
                <a:schemeClr val="tx1"/>
              </a:solidFill>
            </a:rPr>
            <a:t>, </a:t>
          </a:r>
          <a:r>
            <a:rPr lang="it-IT" sz="1600" b="0" kern="1200" dirty="0" err="1" smtClean="0">
              <a:solidFill>
                <a:schemeClr val="tx1"/>
              </a:solidFill>
            </a:rPr>
            <a:t>deposit</a:t>
          </a:r>
          <a:r>
            <a:rPr lang="it-IT" sz="1600" b="0" kern="1200" dirty="0" smtClean="0">
              <a:solidFill>
                <a:schemeClr val="tx1"/>
              </a:solidFill>
            </a:rPr>
            <a:t> to </a:t>
          </a:r>
          <a:r>
            <a:rPr lang="it-IT" sz="1600" b="0" kern="1200" dirty="0" err="1" smtClean="0">
              <a:solidFill>
                <a:schemeClr val="tx1"/>
              </a:solidFill>
            </a:rPr>
            <a:t>cedants</a:t>
          </a:r>
          <a:r>
            <a:rPr lang="it-IT" sz="1600" b="0" kern="1200" dirty="0" smtClean="0">
              <a:solidFill>
                <a:schemeClr val="tx1"/>
              </a:solidFill>
            </a:rPr>
            <a:t>, </a:t>
          </a:r>
          <a:r>
            <a:rPr lang="it-IT" sz="1600" b="0" kern="1200" dirty="0" err="1" smtClean="0">
              <a:solidFill>
                <a:schemeClr val="tx1"/>
              </a:solidFill>
            </a:rPr>
            <a:t>pension</a:t>
          </a:r>
          <a:r>
            <a:rPr lang="it-IT" sz="1600" b="0" kern="1200" dirty="0" smtClean="0">
              <a:solidFill>
                <a:schemeClr val="tx1"/>
              </a:solidFill>
            </a:rPr>
            <a:t>, non-life TP</a:t>
          </a:r>
          <a:endParaRPr lang="it-IT" sz="1600" kern="1200" dirty="0"/>
        </a:p>
      </dsp:txBody>
      <dsp:txXfrm>
        <a:off x="4751811" y="3304968"/>
        <a:ext cx="1954813" cy="13032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E67732-2D70-424E-A064-1B6E92E67210}">
      <dsp:nvSpPr>
        <dsp:cNvPr id="0" name=""/>
        <dsp:cNvSpPr/>
      </dsp:nvSpPr>
      <dsp:spPr>
        <a:xfrm>
          <a:off x="1152903" y="0"/>
          <a:ext cx="5480880" cy="3816424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1AB041-810E-40EA-9718-F2561EE566E5}">
      <dsp:nvSpPr>
        <dsp:cNvPr id="0" name=""/>
        <dsp:cNvSpPr/>
      </dsp:nvSpPr>
      <dsp:spPr>
        <a:xfrm>
          <a:off x="2347691" y="362560"/>
          <a:ext cx="1488405" cy="1488405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IMPRESE ITALIANE</a:t>
          </a:r>
          <a:endParaRPr lang="it-IT" sz="1300" kern="1200" dirty="0"/>
        </a:p>
      </dsp:txBody>
      <dsp:txXfrm>
        <a:off x="2420349" y="435218"/>
        <a:ext cx="1343089" cy="1343089"/>
      </dsp:txXfrm>
    </dsp:sp>
    <dsp:sp modelId="{7E248740-304D-40F5-B7DF-9384AE707CD8}">
      <dsp:nvSpPr>
        <dsp:cNvPr id="0" name=""/>
        <dsp:cNvSpPr/>
      </dsp:nvSpPr>
      <dsp:spPr>
        <a:xfrm>
          <a:off x="3950589" y="362560"/>
          <a:ext cx="1488405" cy="1488405"/>
        </a:xfrm>
        <a:prstGeom prst="roundRect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STABILIMENTI  DI IMPRESE ITALIANE</a:t>
          </a:r>
          <a:endParaRPr lang="it-IT" sz="1300" kern="1200" dirty="0"/>
        </a:p>
      </dsp:txBody>
      <dsp:txXfrm>
        <a:off x="4023247" y="435218"/>
        <a:ext cx="1343089" cy="1343089"/>
      </dsp:txXfrm>
    </dsp:sp>
    <dsp:sp modelId="{D30A7C58-7C1E-4119-857C-FDB61514AC49}">
      <dsp:nvSpPr>
        <dsp:cNvPr id="0" name=""/>
        <dsp:cNvSpPr/>
      </dsp:nvSpPr>
      <dsp:spPr>
        <a:xfrm>
          <a:off x="2347691" y="1965458"/>
          <a:ext cx="1488405" cy="1488405"/>
        </a:xfrm>
        <a:prstGeom prst="round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RAPPRESENTANZE DI STATI TERZI</a:t>
          </a:r>
          <a:endParaRPr lang="it-IT" sz="1300" kern="1200" dirty="0"/>
        </a:p>
      </dsp:txBody>
      <dsp:txXfrm>
        <a:off x="2420349" y="2038116"/>
        <a:ext cx="1343089" cy="1343089"/>
      </dsp:txXfrm>
    </dsp:sp>
    <dsp:sp modelId="{ECE0FF40-8E1D-4D89-824E-2066D34EAB80}">
      <dsp:nvSpPr>
        <dsp:cNvPr id="0" name=""/>
        <dsp:cNvSpPr/>
      </dsp:nvSpPr>
      <dsp:spPr>
        <a:xfrm>
          <a:off x="3950589" y="1965458"/>
          <a:ext cx="1488405" cy="1488405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STABILIMENTI IN Italia di imprese UE</a:t>
          </a:r>
          <a:endParaRPr lang="it-IT" sz="1300" kern="1200" dirty="0"/>
        </a:p>
      </dsp:txBody>
      <dsp:txXfrm>
        <a:off x="4023247" y="2038116"/>
        <a:ext cx="1343089" cy="13430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DE4D0D4-0646-4DB7-868B-374778261AAC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714875"/>
            <a:ext cx="5486400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495A70F-495F-4BEE-83FF-26B7A3A4B3D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33518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16387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36B5C40D-03E1-4557-A0FC-E1ECE6242AA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12292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79253">
              <a:defRPr/>
            </a:pPr>
            <a:fld id="{D16720B5-1EBE-426C-8BA7-58942D1E1884}" type="slidenum">
              <a:rPr lang="it-IT" smtClean="0"/>
              <a:pPr defTabSz="879253">
                <a:defRPr/>
              </a:pPr>
              <a:t>10</a:t>
            </a:fld>
            <a:endParaRPr lang="it-IT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42BAAAD1-31E6-4DE1-8A06-E287B387225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42BAAAD1-31E6-4DE1-8A06-E287B387225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42BAAAD1-31E6-4DE1-8A06-E287B387225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42BAAAD1-31E6-4DE1-8A06-E287B387225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42BAAAD1-31E6-4DE1-8A06-E287B387225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it-IT" smtClean="0">
              <a:latin typeface="Times New Roman" pitchFamily="18" charset="0"/>
            </a:endParaRPr>
          </a:p>
        </p:txBody>
      </p:sp>
      <p:sp>
        <p:nvSpPr>
          <p:cNvPr id="2048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877888" fontAlgn="base">
              <a:spcBef>
                <a:spcPct val="0"/>
              </a:spcBef>
              <a:spcAft>
                <a:spcPct val="0"/>
              </a:spcAft>
              <a:defRPr/>
            </a:pPr>
            <a:fld id="{42BAAAD1-31E6-4DE1-8A06-E287B3872250}" type="slidenum">
              <a:rPr lang="it-IT" smtClean="0"/>
              <a:pPr defTabSz="877888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it-I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82FAD-49B1-4B97-A977-2485E65FD6C5}" type="slidenum">
              <a:rPr lang="it-IT" smtClean="0"/>
              <a:pPr/>
              <a:t>8</a:t>
            </a:fld>
            <a:endParaRPr lang="it-IT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82FAD-49B1-4B97-A977-2485E65FD6C5}" type="slidenum">
              <a:rPr lang="it-IT" smtClean="0"/>
              <a:pPr/>
              <a:t>9</a:t>
            </a:fld>
            <a:endParaRPr lang="it-IT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F977D-A614-40D0-8B3A-48B309E08C5D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BC2C9-3CB6-4203-B7AD-34808251EC0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171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F1107-4063-4E65-A90A-90F4D3254B5B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5C2D8-97A6-4B90-A59F-B5A32D63D04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4416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4F481-601C-42C3-A54B-568FB448143C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9A274-854D-4A22-A998-39DFE8A3758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2105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7"/>
          <p:cNvSpPr>
            <a:spLocks noChangeShapeType="1"/>
          </p:cNvSpPr>
          <p:nvPr userDrawn="1"/>
        </p:nvSpPr>
        <p:spPr bwMode="auto">
          <a:xfrm>
            <a:off x="488950" y="6215063"/>
            <a:ext cx="8207375" cy="0"/>
          </a:xfrm>
          <a:prstGeom prst="line">
            <a:avLst/>
          </a:prstGeom>
          <a:noFill/>
          <a:ln w="6350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468313" y="6245225"/>
            <a:ext cx="5551487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Servizio Ispettorato e Antifrode - Sezione Antifrode e Banca dati sinistri</a:t>
            </a:r>
            <a:endParaRPr lang="it-IT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A42CC-13A1-4D9D-9C88-D50098A064AA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89987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220E2-B327-42EF-AAAD-CD297F9004C0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F0100-9C9D-4FFD-A512-ADA0A7AC73C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924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F6F44-8DBB-4CE9-BBB7-9D817E99AC75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EFAD0-8E88-42C8-8228-70CE69F1278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974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9C9D6-0991-45C8-A1C4-935F8D2E8B39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B3FCF-2B56-41D4-98B3-0E375A62117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6663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5E464-5E20-40B4-A7EE-BFF06D1B582F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D0A63-27CC-4016-9656-7EBFD0A48CA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8506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6D0D7-A163-4259-AE22-4C31349FC7B1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B2B34-6B36-4F4E-8D77-51EB4F8423D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9130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E9CF7-ECC1-4F74-A956-1FC4E56B2FFB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7AC1F-C1E9-4D3F-9C4E-FFF1407B26D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199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18A86-FC52-4A78-A153-59D7861BB50C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906DA-7543-4B39-88ED-44AF0E2AFF6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2228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926A9-D3F9-45FC-A902-738F0EB6DA73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BD87B-705F-475C-AB46-C4CB3A759E8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9892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E534D1-108C-46B5-80D2-9FAA37191714}" type="datetimeFigureOut">
              <a:rPr lang="it-IT"/>
              <a:pPr>
                <a:defRPr/>
              </a:pPr>
              <a:t>15/04/2016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1B1A90-83AE-49F8-8322-AA8D084399F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16387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0900A26-D4A0-443E-BB26-73D2D24DBA0D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it-IT" altLang="it-IT" sz="1000"/>
          </a:p>
        </p:txBody>
      </p:sp>
      <p:sp>
        <p:nvSpPr>
          <p:cNvPr id="16388" name="CasellaDiTesto 5"/>
          <p:cNvSpPr txBox="1">
            <a:spLocks noChangeArrowheads="1"/>
          </p:cNvSpPr>
          <p:nvPr/>
        </p:nvSpPr>
        <p:spPr bwMode="auto">
          <a:xfrm>
            <a:off x="611188" y="1822450"/>
            <a:ext cx="7786687" cy="292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 dirty="0"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b="1" dirty="0" smtClean="0">
                <a:solidFill>
                  <a:srgbClr val="0070C0"/>
                </a:solidFill>
              </a:rPr>
              <a:t>Reporting </a:t>
            </a:r>
            <a:r>
              <a:rPr lang="it-IT" altLang="it-IT" sz="2800" b="1" dirty="0" err="1">
                <a:solidFill>
                  <a:srgbClr val="0070C0"/>
                </a:solidFill>
              </a:rPr>
              <a:t>S</a:t>
            </a:r>
            <a:r>
              <a:rPr lang="it-IT" altLang="it-IT" sz="2800" b="1" dirty="0" err="1" smtClean="0">
                <a:solidFill>
                  <a:srgbClr val="0070C0"/>
                </a:solidFill>
              </a:rPr>
              <a:t>olvency</a:t>
            </a:r>
            <a:r>
              <a:rPr lang="it-IT" altLang="it-IT" sz="2800" b="1" dirty="0" smtClean="0">
                <a:solidFill>
                  <a:srgbClr val="0070C0"/>
                </a:solidFill>
              </a:rPr>
              <a:t> II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 dirty="0" smtClean="0">
              <a:solidFill>
                <a:srgbClr val="0070C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sz="2800" b="1" dirty="0">
                <a:solidFill>
                  <a:srgbClr val="0070C0"/>
                </a:solidFill>
              </a:rPr>
              <a:t>dalla fase </a:t>
            </a:r>
            <a:r>
              <a:rPr lang="it-IT" sz="2800" b="1" i="1" dirty="0" err="1">
                <a:solidFill>
                  <a:srgbClr val="0070C0"/>
                </a:solidFill>
              </a:rPr>
              <a:t>preparatory</a:t>
            </a:r>
            <a:r>
              <a:rPr lang="it-IT" sz="2800" b="1" dirty="0">
                <a:solidFill>
                  <a:srgbClr val="0070C0"/>
                </a:solidFill>
              </a:rPr>
              <a:t> alla fase </a:t>
            </a:r>
            <a:r>
              <a:rPr lang="it-IT" sz="2800" b="1" i="1" dirty="0">
                <a:solidFill>
                  <a:srgbClr val="0070C0"/>
                </a:solidFill>
              </a:rPr>
              <a:t>full</a:t>
            </a:r>
            <a:endParaRPr lang="it-IT" altLang="it-IT" sz="2800" b="1" i="1" dirty="0">
              <a:solidFill>
                <a:srgbClr val="0070C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 dirty="0">
              <a:solidFill>
                <a:srgbClr val="0070C0"/>
              </a:solidFill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 dirty="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 dirty="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r>
              <a:rPr lang="en-GB" altLang="it-IT" sz="1800" dirty="0" smtClean="0">
                <a:cs typeface="Times New Roman" pitchFamily="18" charset="0"/>
              </a:rPr>
              <a:t>						</a:t>
            </a:r>
            <a:r>
              <a:rPr lang="en-GB" altLang="it-IT" sz="1800" i="1" dirty="0" smtClean="0">
                <a:cs typeface="Times New Roman" pitchFamily="18" charset="0"/>
              </a:rPr>
              <a:t>Roma, 12 </a:t>
            </a:r>
            <a:r>
              <a:rPr lang="en-GB" altLang="it-IT" sz="1800" i="1" dirty="0" err="1" smtClean="0">
                <a:cs typeface="Times New Roman" pitchFamily="18" charset="0"/>
              </a:rPr>
              <a:t>aprile</a:t>
            </a:r>
            <a:r>
              <a:rPr lang="en-GB" altLang="it-IT" sz="1800" i="1" dirty="0" smtClean="0">
                <a:cs typeface="Times New Roman" pitchFamily="18" charset="0"/>
              </a:rPr>
              <a:t> 2016</a:t>
            </a:r>
            <a:endParaRPr lang="en-GB" altLang="it-IT" sz="1800" i="1" dirty="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>
          <a:xfrm>
            <a:off x="1908175" y="6237288"/>
            <a:ext cx="5551488" cy="476250"/>
          </a:xfrm>
        </p:spPr>
        <p:txBody>
          <a:bodyPr/>
          <a:lstStyle/>
          <a:p>
            <a:pPr>
              <a:defRPr/>
            </a:pPr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7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890B8C32-706E-4725-832E-281346216903}" type="slidenum">
              <a:rPr lang="it-IT" sz="1000">
                <a:latin typeface="+mn-lt"/>
              </a:rPr>
              <a:pPr algn="r">
                <a:defRPr/>
              </a:pPr>
              <a:t>10</a:t>
            </a:fld>
            <a:endParaRPr lang="it-IT" sz="1000" dirty="0">
              <a:latin typeface="+mn-lt"/>
            </a:endParaRPr>
          </a:p>
        </p:txBody>
      </p:sp>
      <p:sp>
        <p:nvSpPr>
          <p:cNvPr id="29700" name="CasellaDiTesto 5"/>
          <p:cNvSpPr txBox="1">
            <a:spLocks noChangeArrowheads="1"/>
          </p:cNvSpPr>
          <p:nvPr/>
        </p:nvSpPr>
        <p:spPr bwMode="auto">
          <a:xfrm>
            <a:off x="642938" y="2357438"/>
            <a:ext cx="7786687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2" algn="ctr">
              <a:buClr>
                <a:schemeClr val="accent2"/>
              </a:buClr>
            </a:pPr>
            <a:endParaRPr lang="en-GB" altLang="it-IT">
              <a:cs typeface="Times New Roman" pitchFamily="18" charset="0"/>
            </a:endParaRPr>
          </a:p>
          <a:p>
            <a:pPr marL="0" lvl="2" algn="just">
              <a:buClr>
                <a:schemeClr val="accent2"/>
              </a:buClr>
            </a:pPr>
            <a:endParaRPr lang="en-GB" altLang="it-IT">
              <a:cs typeface="Times New Roman" pitchFamily="18" charset="0"/>
            </a:endParaRPr>
          </a:p>
          <a:p>
            <a:pPr marL="0" lvl="2" algn="just">
              <a:buClr>
                <a:schemeClr val="accent2"/>
              </a:buClr>
            </a:pPr>
            <a:endParaRPr lang="en-GB" altLang="it-IT">
              <a:cs typeface="Times New Roman" pitchFamily="18" charset="0"/>
            </a:endParaRPr>
          </a:p>
          <a:p>
            <a:pPr algn="ctr" eaLnBrk="1" hangingPunct="1"/>
            <a:endParaRPr lang="it-IT" altLang="it-IT" sz="2800" b="1">
              <a:solidFill>
                <a:srgbClr val="0070C0"/>
              </a:solidFill>
            </a:endParaRPr>
          </a:p>
          <a:p>
            <a:pPr marL="0" lvl="2" algn="just">
              <a:buClr>
                <a:schemeClr val="accent2"/>
              </a:buClr>
            </a:pPr>
            <a:endParaRPr lang="en-GB" altLang="it-IT">
              <a:cs typeface="Times New Roman" pitchFamily="18" charset="0"/>
            </a:endParaRPr>
          </a:p>
          <a:p>
            <a:pPr marL="0" lvl="2" algn="just">
              <a:buClr>
                <a:schemeClr val="accent2"/>
              </a:buClr>
            </a:pPr>
            <a:endParaRPr lang="en-GB" altLang="it-IT">
              <a:cs typeface="Times New Roman" pitchFamily="18" charset="0"/>
            </a:endParaRPr>
          </a:p>
          <a:p>
            <a:pPr marL="0" lvl="2" algn="just">
              <a:buClr>
                <a:schemeClr val="accent2"/>
              </a:buClr>
            </a:pPr>
            <a:endParaRPr lang="en-GB" altLang="it-IT">
              <a:cs typeface="Times New Roman" pitchFamily="18" charset="0"/>
            </a:endParaRPr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" name="Sottotitolo 2"/>
          <p:cNvSpPr txBox="1">
            <a:spLocks/>
          </p:cNvSpPr>
          <p:nvPr/>
        </p:nvSpPr>
        <p:spPr>
          <a:xfrm>
            <a:off x="500063" y="1357313"/>
            <a:ext cx="8175625" cy="46434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it-IT" sz="2300" dirty="0"/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it-IT" sz="2300" dirty="0"/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it-IT" sz="2300" dirty="0"/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it-IT" sz="3200" dirty="0">
                <a:latin typeface="+mj-lt"/>
              </a:rPr>
              <a:t>GRAZIE PER L’ATTENZIONE</a:t>
            </a:r>
          </a:p>
        </p:txBody>
      </p:sp>
      <p:sp>
        <p:nvSpPr>
          <p:cNvPr id="13" name="Segnaposto piè di pagina 9"/>
          <p:cNvSpPr txBox="1">
            <a:spLocks/>
          </p:cNvSpPr>
          <p:nvPr/>
        </p:nvSpPr>
        <p:spPr>
          <a:xfrm>
            <a:off x="1908175" y="6308725"/>
            <a:ext cx="5551488" cy="47625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89702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75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C3D5C2-0A65-4A80-9C07-9F3DA6D73E07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it-IT" altLang="it-IT" sz="1000"/>
          </a:p>
        </p:txBody>
      </p:sp>
      <p:sp>
        <p:nvSpPr>
          <p:cNvPr id="28676" name="CasellaDiTesto 5"/>
          <p:cNvSpPr txBox="1">
            <a:spLocks noChangeArrowheads="1"/>
          </p:cNvSpPr>
          <p:nvPr/>
        </p:nvSpPr>
        <p:spPr bwMode="auto">
          <a:xfrm>
            <a:off x="642938" y="2357438"/>
            <a:ext cx="7786687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>
              <a:solidFill>
                <a:srgbClr val="0070C0"/>
              </a:solidFill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>
          <a:xfrm>
            <a:off x="1908175" y="6237288"/>
            <a:ext cx="5551488" cy="476250"/>
          </a:xfrm>
        </p:spPr>
        <p:txBody>
          <a:bodyPr/>
          <a:lstStyle/>
          <a:p>
            <a:pPr>
              <a:defRPr/>
            </a:pPr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5128" name="Rectangle 3"/>
          <p:cNvSpPr txBox="1">
            <a:spLocks noChangeArrowheads="1"/>
          </p:cNvSpPr>
          <p:nvPr/>
        </p:nvSpPr>
        <p:spPr bwMode="auto">
          <a:xfrm>
            <a:off x="642938" y="2060848"/>
            <a:ext cx="7889502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>
              <a:buNone/>
            </a:pPr>
            <a:r>
              <a:rPr lang="it-IT" sz="2400" dirty="0" smtClean="0"/>
              <a:t>I passi compiuti: </a:t>
            </a:r>
          </a:p>
          <a:p>
            <a:r>
              <a:rPr lang="it-IT" sz="2400" dirty="0" smtClean="0"/>
              <a:t>avvio di una nuova piattaforma informatica di raccolta</a:t>
            </a:r>
          </a:p>
          <a:p>
            <a:r>
              <a:rPr lang="it-IT" sz="2400" dirty="0" smtClean="0"/>
              <a:t>Raccolta dei dati di tutto il mercato (eccetto un impresa  esonerata da </a:t>
            </a:r>
            <a:r>
              <a:rPr lang="it-IT" sz="2400" dirty="0" err="1" smtClean="0"/>
              <a:t>Solvency</a:t>
            </a:r>
            <a:r>
              <a:rPr lang="it-IT" sz="2400" dirty="0" smtClean="0"/>
              <a:t>  II)</a:t>
            </a:r>
          </a:p>
          <a:p>
            <a:r>
              <a:rPr lang="it-IT" sz="2400" dirty="0" smtClean="0"/>
              <a:t>Trasmissione ad </a:t>
            </a:r>
            <a:r>
              <a:rPr lang="it-IT" sz="2400" dirty="0" err="1" smtClean="0"/>
              <a:t>Eiopa</a:t>
            </a:r>
            <a:r>
              <a:rPr lang="it-IT" sz="2400" dirty="0" smtClean="0"/>
              <a:t> dei dati delle imprese rappresentative del mercato e dei gruppi superiori a 12 </a:t>
            </a:r>
            <a:r>
              <a:rPr lang="it-IT" sz="2400" dirty="0" err="1" smtClean="0"/>
              <a:t>mld</a:t>
            </a:r>
            <a:r>
              <a:rPr lang="it-IT" sz="2400" dirty="0" smtClean="0"/>
              <a:t> di euro</a:t>
            </a:r>
            <a:endParaRPr lang="it-IT" sz="2400" dirty="0"/>
          </a:p>
        </p:txBody>
      </p:sp>
      <p:sp>
        <p:nvSpPr>
          <p:cNvPr id="28681" name="Rettangolo 12"/>
          <p:cNvSpPr>
            <a:spLocks noChangeArrowheads="1"/>
          </p:cNvSpPr>
          <p:nvPr/>
        </p:nvSpPr>
        <p:spPr bwMode="auto">
          <a:xfrm>
            <a:off x="3059832" y="476672"/>
            <a:ext cx="55507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 smtClean="0">
                <a:solidFill>
                  <a:schemeClr val="bg1">
                    <a:lumMod val="95000"/>
                  </a:schemeClr>
                </a:solidFill>
              </a:rPr>
              <a:t>La fase preparatoria</a:t>
            </a:r>
            <a:endParaRPr lang="it-IT" altLang="it-IT" sz="28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altLang="it-IT" sz="2000" dirty="0" smtClean="0">
                <a:solidFill>
                  <a:schemeClr val="bg1">
                    <a:lumMod val="95000"/>
                  </a:schemeClr>
                </a:solidFill>
              </a:rPr>
              <a:t>Le difficoltà incontrate e i risultati raggiunti </a:t>
            </a:r>
            <a:endParaRPr lang="it-IT" sz="2000" i="1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75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C3D5C2-0A65-4A80-9C07-9F3DA6D73E07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it-IT" altLang="it-IT" sz="1000"/>
          </a:p>
        </p:txBody>
      </p:sp>
      <p:sp>
        <p:nvSpPr>
          <p:cNvPr id="28676" name="CasellaDiTesto 5"/>
          <p:cNvSpPr txBox="1">
            <a:spLocks noChangeArrowheads="1"/>
          </p:cNvSpPr>
          <p:nvPr/>
        </p:nvSpPr>
        <p:spPr bwMode="auto">
          <a:xfrm>
            <a:off x="642938" y="2357438"/>
            <a:ext cx="7786687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>
              <a:solidFill>
                <a:srgbClr val="0070C0"/>
              </a:solidFill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>
          <a:xfrm>
            <a:off x="1908175" y="6237288"/>
            <a:ext cx="5551488" cy="476250"/>
          </a:xfrm>
        </p:spPr>
        <p:txBody>
          <a:bodyPr/>
          <a:lstStyle/>
          <a:p>
            <a:pPr>
              <a:defRPr/>
            </a:pPr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5128" name="Rectangle 3"/>
          <p:cNvSpPr txBox="1">
            <a:spLocks noChangeArrowheads="1"/>
          </p:cNvSpPr>
          <p:nvPr/>
        </p:nvSpPr>
        <p:spPr bwMode="auto">
          <a:xfrm>
            <a:off x="612775" y="1556792"/>
            <a:ext cx="8135938" cy="4104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it-IT" altLang="it-IT" sz="2200" dirty="0" smtClean="0"/>
          </a:p>
          <a:p>
            <a:pPr>
              <a:defRPr/>
            </a:pPr>
            <a:r>
              <a:rPr lang="it-IT" altLang="it-IT" sz="2200" dirty="0" smtClean="0"/>
              <a:t>Cambiamenti nella tassonomia e nelle regole di validazione </a:t>
            </a:r>
            <a:r>
              <a:rPr lang="it-IT" altLang="it-IT" sz="2200" dirty="0" err="1" smtClean="0"/>
              <a:t>Eiopa</a:t>
            </a:r>
            <a:endParaRPr lang="it-IT" altLang="it-IT" sz="2200" dirty="0"/>
          </a:p>
          <a:p>
            <a:pPr>
              <a:defRPr/>
            </a:pPr>
            <a:r>
              <a:rPr lang="it-IT" altLang="it-IT" sz="2200" dirty="0" smtClean="0"/>
              <a:t>Collaborazione tra Istituto e mercato</a:t>
            </a:r>
          </a:p>
          <a:p>
            <a:pPr>
              <a:defRPr/>
            </a:pPr>
            <a:r>
              <a:rPr lang="it-IT" altLang="it-IT" sz="2200" dirty="0" smtClean="0"/>
              <a:t>Test con le imprese pilota </a:t>
            </a:r>
          </a:p>
          <a:p>
            <a:pPr>
              <a:defRPr/>
            </a:pPr>
            <a:r>
              <a:rPr lang="it-IT" altLang="it-IT" sz="2200" dirty="0" smtClean="0"/>
              <a:t>Rilevante uso del diagnostico</a:t>
            </a:r>
          </a:p>
          <a:p>
            <a:pPr>
              <a:defRPr/>
            </a:pPr>
            <a:r>
              <a:rPr lang="it-IT" altLang="it-IT" sz="2200" dirty="0" smtClean="0"/>
              <a:t>Supporto ai segnalanti con la casella funzionale </a:t>
            </a:r>
            <a:r>
              <a:rPr lang="it-IT" altLang="it-IT" sz="2200" dirty="0" err="1" smtClean="0"/>
              <a:t>quesiti@reporting</a:t>
            </a:r>
            <a:endParaRPr lang="it-IT" altLang="it-IT" sz="2200" dirty="0" smtClean="0"/>
          </a:p>
          <a:p>
            <a:pPr>
              <a:defRPr/>
            </a:pPr>
            <a:r>
              <a:rPr lang="it-IT" altLang="it-IT" sz="2200" dirty="0" smtClean="0"/>
              <a:t>Miglioramento dei flussi dal primo al secondo invio</a:t>
            </a:r>
          </a:p>
          <a:p>
            <a:pPr marL="0" indent="0">
              <a:buNone/>
              <a:defRPr/>
            </a:pPr>
            <a:r>
              <a:rPr lang="it-IT" altLang="it-IT" sz="2200" i="1" dirty="0" smtClean="0"/>
              <a:t>Le imprese hanno rispettato le scadenze e non vi sono stati problemi nel confezionare i file e nell’interpretare la normativa</a:t>
            </a:r>
          </a:p>
          <a:p>
            <a:pPr>
              <a:defRPr/>
            </a:pPr>
            <a:endParaRPr lang="it-IT" altLang="it-IT" sz="2200" dirty="0"/>
          </a:p>
        </p:txBody>
      </p:sp>
      <p:sp>
        <p:nvSpPr>
          <p:cNvPr id="28681" name="Rettangolo 12"/>
          <p:cNvSpPr>
            <a:spLocks noChangeArrowheads="1"/>
          </p:cNvSpPr>
          <p:nvPr/>
        </p:nvSpPr>
        <p:spPr bwMode="auto">
          <a:xfrm>
            <a:off x="3059832" y="539104"/>
            <a:ext cx="55507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>
                <a:solidFill>
                  <a:schemeClr val="bg1">
                    <a:lumMod val="9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91982445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75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C3D5C2-0A65-4A80-9C07-9F3DA6D73E07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it-IT" altLang="it-IT" sz="1000"/>
          </a:p>
        </p:txBody>
      </p:sp>
      <p:sp>
        <p:nvSpPr>
          <p:cNvPr id="28676" name="CasellaDiTesto 5"/>
          <p:cNvSpPr txBox="1">
            <a:spLocks noChangeArrowheads="1"/>
          </p:cNvSpPr>
          <p:nvPr/>
        </p:nvSpPr>
        <p:spPr bwMode="auto">
          <a:xfrm>
            <a:off x="642938" y="2357438"/>
            <a:ext cx="7786687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>
              <a:solidFill>
                <a:srgbClr val="0070C0"/>
              </a:solidFill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>
          <a:xfrm>
            <a:off x="1908175" y="6237288"/>
            <a:ext cx="5551488" cy="476250"/>
          </a:xfrm>
        </p:spPr>
        <p:txBody>
          <a:bodyPr/>
          <a:lstStyle/>
          <a:p>
            <a:pPr>
              <a:defRPr/>
            </a:pPr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5128" name="Rectangle 3"/>
          <p:cNvSpPr txBox="1">
            <a:spLocks noChangeArrowheads="1"/>
          </p:cNvSpPr>
          <p:nvPr/>
        </p:nvSpPr>
        <p:spPr bwMode="auto">
          <a:xfrm>
            <a:off x="612775" y="2204865"/>
            <a:ext cx="8135938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ctr">
              <a:buNone/>
              <a:defRPr/>
            </a:pPr>
            <a:endParaRPr lang="it-IT" altLang="it-IT" sz="2200" dirty="0" smtClean="0"/>
          </a:p>
        </p:txBody>
      </p:sp>
      <p:sp>
        <p:nvSpPr>
          <p:cNvPr id="28681" name="Rettangolo 12"/>
          <p:cNvSpPr>
            <a:spLocks noChangeArrowheads="1"/>
          </p:cNvSpPr>
          <p:nvPr/>
        </p:nvSpPr>
        <p:spPr bwMode="auto">
          <a:xfrm>
            <a:off x="3203848" y="476672"/>
            <a:ext cx="54067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 smtClean="0">
                <a:solidFill>
                  <a:schemeClr val="bg1">
                    <a:lumMod val="95000"/>
                  </a:schemeClr>
                </a:solidFill>
              </a:rPr>
              <a:t>I passi da compiere</a:t>
            </a:r>
            <a:r>
              <a:rPr lang="it-IT" altLang="it-IT" sz="2800" dirty="0">
                <a:solidFill>
                  <a:schemeClr val="bg1">
                    <a:lumMod val="95000"/>
                  </a:schemeClr>
                </a:solidFill>
              </a:rPr>
              <a:t>	</a:t>
            </a:r>
          </a:p>
        </p:txBody>
      </p:sp>
      <p:sp>
        <p:nvSpPr>
          <p:cNvPr id="2" name="Rettangolo 1"/>
          <p:cNvSpPr/>
          <p:nvPr/>
        </p:nvSpPr>
        <p:spPr>
          <a:xfrm>
            <a:off x="457600" y="1340768"/>
            <a:ext cx="797202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600" dirty="0"/>
              <a:t>E’ in corso l’implementazione nel sistema </a:t>
            </a:r>
            <a:r>
              <a:rPr lang="it-IT" sz="1600" dirty="0" err="1" smtClean="0"/>
              <a:t>Infostat</a:t>
            </a:r>
            <a:r>
              <a:rPr lang="it-IT" sz="1600" dirty="0" smtClean="0"/>
              <a:t> </a:t>
            </a:r>
            <a:r>
              <a:rPr lang="it-IT" sz="1600" dirty="0"/>
              <a:t>della tassonomia completa </a:t>
            </a:r>
            <a:r>
              <a:rPr lang="it-IT" sz="1600" dirty="0" err="1"/>
              <a:t>Solvency</a:t>
            </a:r>
            <a:r>
              <a:rPr lang="it-IT" sz="1600" dirty="0"/>
              <a:t> </a:t>
            </a:r>
            <a:r>
              <a:rPr lang="it-IT" sz="1600" dirty="0" smtClean="0"/>
              <a:t>II comprensiva degli </a:t>
            </a:r>
            <a:r>
              <a:rPr lang="it-IT" sz="1600" i="1" dirty="0" err="1"/>
              <a:t>add</a:t>
            </a:r>
            <a:r>
              <a:rPr lang="it-IT" sz="1600" i="1" dirty="0"/>
              <a:t> on </a:t>
            </a:r>
            <a:r>
              <a:rPr lang="it-IT" sz="1600" dirty="0"/>
              <a:t>richiesti dalla BCE e le informazioni necessarie per la </a:t>
            </a:r>
            <a:r>
              <a:rPr lang="it-IT" sz="1600" dirty="0" smtClean="0"/>
              <a:t>Financial </a:t>
            </a:r>
            <a:r>
              <a:rPr lang="it-IT" sz="1600" dirty="0" err="1" smtClean="0"/>
              <a:t>Stability</a:t>
            </a:r>
            <a:r>
              <a:rPr lang="it-IT" sz="1600" dirty="0" smtClean="0"/>
              <a:t>.  Dovranno essere ampliati i controlli in raccolta (anagrafici, quadrature, </a:t>
            </a:r>
            <a:r>
              <a:rPr lang="it-IT" sz="1600" dirty="0" err="1" smtClean="0"/>
              <a:t>andamentali</a:t>
            </a:r>
            <a:r>
              <a:rPr lang="it-IT" sz="1600" dirty="0" smtClean="0"/>
              <a:t>) e definite le </a:t>
            </a:r>
            <a:r>
              <a:rPr lang="it-IT" sz="1600" dirty="0" err="1" smtClean="0"/>
              <a:t>survey</a:t>
            </a:r>
            <a:r>
              <a:rPr lang="it-IT" sz="1600" dirty="0" smtClean="0"/>
              <a:t> specifiche per le imprese che utilizzano il modello interno per il calcolo del requisito patrimoniale</a:t>
            </a:r>
            <a:endParaRPr lang="it-IT" sz="16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39552" y="2357437"/>
            <a:ext cx="8361561" cy="345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ctr">
              <a:buNone/>
              <a:defRPr/>
            </a:pPr>
            <a:endParaRPr lang="it-IT" altLang="it-IT" sz="2200" dirty="0" smtClean="0"/>
          </a:p>
        </p:txBody>
      </p:sp>
      <p:sp>
        <p:nvSpPr>
          <p:cNvPr id="3" name="Ovale 2"/>
          <p:cNvSpPr/>
          <p:nvPr/>
        </p:nvSpPr>
        <p:spPr>
          <a:xfrm>
            <a:off x="954055" y="2777355"/>
            <a:ext cx="2257400" cy="1274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EIOPA</a:t>
            </a:r>
          </a:p>
          <a:p>
            <a:pPr algn="ctr"/>
            <a:r>
              <a:rPr lang="it-IT" b="1" dirty="0" smtClean="0"/>
              <a:t>Prudential information</a:t>
            </a:r>
            <a:endParaRPr lang="it-IT" b="1" dirty="0"/>
          </a:p>
        </p:txBody>
      </p:sp>
      <p:sp>
        <p:nvSpPr>
          <p:cNvPr id="4" name="Ovale 3"/>
          <p:cNvSpPr/>
          <p:nvPr/>
        </p:nvSpPr>
        <p:spPr>
          <a:xfrm>
            <a:off x="3347864" y="2780928"/>
            <a:ext cx="2137544" cy="112874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BCE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statistic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smtClean="0">
                <a:solidFill>
                  <a:schemeClr val="tx1"/>
                </a:solidFill>
              </a:rPr>
              <a:t>information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Ovale 4"/>
          <p:cNvSpPr/>
          <p:nvPr/>
        </p:nvSpPr>
        <p:spPr>
          <a:xfrm>
            <a:off x="5798358" y="2757544"/>
            <a:ext cx="1852197" cy="115212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EIOPA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F</a:t>
            </a:r>
            <a:r>
              <a:rPr lang="it-IT" dirty="0" smtClean="0">
                <a:solidFill>
                  <a:schemeClr val="tx1"/>
                </a:solidFill>
              </a:rPr>
              <a:t>inancial </a:t>
            </a:r>
            <a:r>
              <a:rPr lang="it-IT" dirty="0" err="1">
                <a:solidFill>
                  <a:schemeClr val="tx1"/>
                </a:solidFill>
              </a:rPr>
              <a:t>S</a:t>
            </a:r>
            <a:r>
              <a:rPr lang="it-IT" dirty="0" err="1" smtClean="0">
                <a:solidFill>
                  <a:schemeClr val="tx1"/>
                </a:solidFill>
              </a:rPr>
              <a:t>tability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2458616" y="4802477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i="1" dirty="0" smtClean="0">
                <a:solidFill>
                  <a:schemeClr val="tx1"/>
                </a:solidFill>
              </a:rPr>
              <a:t>imprese</a:t>
            </a:r>
            <a:endParaRPr lang="it-IT" sz="1600" i="1" dirty="0">
              <a:solidFill>
                <a:schemeClr val="tx1"/>
              </a:solidFill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4166763" y="483332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i="1" dirty="0" smtClean="0">
                <a:solidFill>
                  <a:schemeClr val="tx1"/>
                </a:solidFill>
              </a:rPr>
              <a:t>gruppi</a:t>
            </a:r>
            <a:endParaRPr lang="it-IT" i="1" dirty="0">
              <a:solidFill>
                <a:schemeClr val="tx1"/>
              </a:solidFill>
            </a:endParaRPr>
          </a:p>
        </p:txBody>
      </p:sp>
      <p:cxnSp>
        <p:nvCxnSpPr>
          <p:cNvPr id="19" name="Connettore 2 18"/>
          <p:cNvCxnSpPr/>
          <p:nvPr/>
        </p:nvCxnSpPr>
        <p:spPr>
          <a:xfrm>
            <a:off x="2313723" y="3667962"/>
            <a:ext cx="2681082" cy="1283593"/>
          </a:xfrm>
          <a:prstGeom prst="straightConnector1">
            <a:avLst/>
          </a:prstGeom>
          <a:ln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 flipH="1" flipV="1">
            <a:off x="2455371" y="3851912"/>
            <a:ext cx="532453" cy="1148713"/>
          </a:xfrm>
          <a:prstGeom prst="straightConnector1">
            <a:avLst/>
          </a:prstGeom>
          <a:ln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 flipH="1">
            <a:off x="2627784" y="3789040"/>
            <a:ext cx="2052960" cy="1126850"/>
          </a:xfrm>
          <a:prstGeom prst="straightConnector1">
            <a:avLst/>
          </a:prstGeom>
          <a:ln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ttangolo 29"/>
          <p:cNvSpPr/>
          <p:nvPr/>
        </p:nvSpPr>
        <p:spPr>
          <a:xfrm>
            <a:off x="5485408" y="4833320"/>
            <a:ext cx="1606872" cy="9144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i="1" dirty="0" smtClean="0">
                <a:solidFill>
                  <a:schemeClr val="tx1"/>
                </a:solidFill>
              </a:rPr>
              <a:t>Rappresentanze Stati terzi</a:t>
            </a:r>
            <a:endParaRPr lang="it-IT" sz="1600" i="1" dirty="0">
              <a:solidFill>
                <a:schemeClr val="tx1"/>
              </a:solidFill>
            </a:endParaRPr>
          </a:p>
        </p:txBody>
      </p:sp>
      <p:cxnSp>
        <p:nvCxnSpPr>
          <p:cNvPr id="28672" name="Connettore 2 28671"/>
          <p:cNvCxnSpPr/>
          <p:nvPr/>
        </p:nvCxnSpPr>
        <p:spPr>
          <a:xfrm>
            <a:off x="2987824" y="3789040"/>
            <a:ext cx="3301020" cy="1162515"/>
          </a:xfrm>
          <a:prstGeom prst="straightConnector1">
            <a:avLst/>
          </a:prstGeom>
          <a:ln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74" name="Connettore 2 28673"/>
          <p:cNvCxnSpPr/>
          <p:nvPr/>
        </p:nvCxnSpPr>
        <p:spPr>
          <a:xfrm>
            <a:off x="4994805" y="3573016"/>
            <a:ext cx="1558395" cy="1378539"/>
          </a:xfrm>
          <a:prstGeom prst="straightConnector1">
            <a:avLst/>
          </a:prstGeom>
          <a:ln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79" name="Connettore 2 28678"/>
          <p:cNvCxnSpPr>
            <a:stCxn id="5" idx="3"/>
          </p:cNvCxnSpPr>
          <p:nvPr/>
        </p:nvCxnSpPr>
        <p:spPr>
          <a:xfrm flipH="1">
            <a:off x="3203848" y="3740948"/>
            <a:ext cx="2865758" cy="117494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82" name="Connettore 2 28681"/>
          <p:cNvCxnSpPr/>
          <p:nvPr/>
        </p:nvCxnSpPr>
        <p:spPr>
          <a:xfrm flipH="1">
            <a:off x="4994805" y="3851912"/>
            <a:ext cx="1377395" cy="9814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84" name="Connettore 2 28683"/>
          <p:cNvCxnSpPr>
            <a:stCxn id="5" idx="4"/>
          </p:cNvCxnSpPr>
          <p:nvPr/>
        </p:nvCxnSpPr>
        <p:spPr>
          <a:xfrm flipH="1">
            <a:off x="6724456" y="3909673"/>
            <a:ext cx="1" cy="100621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6" name="Fumetto 2 28685"/>
          <p:cNvSpPr/>
          <p:nvPr/>
        </p:nvSpPr>
        <p:spPr>
          <a:xfrm>
            <a:off x="7366078" y="3909673"/>
            <a:ext cx="1382635" cy="892804"/>
          </a:xfrm>
          <a:prstGeom prst="wedgeRoundRectCallout">
            <a:avLst>
              <a:gd name="adj1" fmla="val -43126"/>
              <a:gd name="adj2" fmla="val -91511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smtClean="0">
                <a:solidFill>
                  <a:schemeClr val="tx1"/>
                </a:solidFill>
              </a:rPr>
              <a:t>Imprese e gruppi di rilevanza sistemica</a:t>
            </a:r>
            <a:endParaRPr lang="it-IT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83536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75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C3D5C2-0A65-4A80-9C07-9F3DA6D73E07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it-IT" altLang="it-IT" sz="1000"/>
          </a:p>
        </p:txBody>
      </p:sp>
      <p:sp>
        <p:nvSpPr>
          <p:cNvPr id="28676" name="CasellaDiTesto 5"/>
          <p:cNvSpPr txBox="1">
            <a:spLocks noChangeArrowheads="1"/>
          </p:cNvSpPr>
          <p:nvPr/>
        </p:nvSpPr>
        <p:spPr bwMode="auto">
          <a:xfrm>
            <a:off x="642938" y="2357438"/>
            <a:ext cx="7786687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ctr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800" b="1">
              <a:solidFill>
                <a:srgbClr val="0070C0"/>
              </a:solidFill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endParaRPr lang="en-GB" altLang="it-IT" sz="180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>
          <a:xfrm>
            <a:off x="1908175" y="6237288"/>
            <a:ext cx="5551488" cy="476250"/>
          </a:xfrm>
        </p:spPr>
        <p:txBody>
          <a:bodyPr/>
          <a:lstStyle/>
          <a:p>
            <a:pPr>
              <a:defRPr/>
            </a:pPr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graphicFrame>
        <p:nvGraphicFramePr>
          <p:cNvPr id="3" name="Diagramma 2"/>
          <p:cNvGraphicFramePr/>
          <p:nvPr>
            <p:extLst>
              <p:ext uri="{D42A27DB-BD31-4B8C-83A1-F6EECF244321}">
                <p14:modId xmlns:p14="http://schemas.microsoft.com/office/powerpoint/2010/main" val="1532850366"/>
              </p:ext>
            </p:extLst>
          </p:nvPr>
        </p:nvGraphicFramePr>
        <p:xfrm>
          <a:off x="642938" y="1484784"/>
          <a:ext cx="8135938" cy="4608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8681" name="Rettangolo 12"/>
          <p:cNvSpPr>
            <a:spLocks noChangeArrowheads="1"/>
          </p:cNvSpPr>
          <p:nvPr/>
        </p:nvSpPr>
        <p:spPr bwMode="auto">
          <a:xfrm>
            <a:off x="3059832" y="476672"/>
            <a:ext cx="55507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 smtClean="0">
                <a:solidFill>
                  <a:schemeClr val="bg1">
                    <a:lumMod val="95000"/>
                  </a:schemeClr>
                </a:solidFill>
              </a:rPr>
              <a:t>Il contenuto delle informazioni</a:t>
            </a:r>
            <a:endParaRPr lang="it-IT" altLang="it-IT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5652120" y="1484784"/>
            <a:ext cx="2220416" cy="1214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3" name="Gruppo 12"/>
          <p:cNvGrpSpPr/>
          <p:nvPr/>
        </p:nvGrpSpPr>
        <p:grpSpPr>
          <a:xfrm>
            <a:off x="5508103" y="1422303"/>
            <a:ext cx="2921521" cy="1584176"/>
            <a:chOff x="2749734" y="1876054"/>
            <a:chExt cx="3346265" cy="2187945"/>
          </a:xfrm>
        </p:grpSpPr>
        <p:sp>
          <p:nvSpPr>
            <p:cNvPr id="14" name="Rettangolo arrotondato 13"/>
            <p:cNvSpPr/>
            <p:nvPr/>
          </p:nvSpPr>
          <p:spPr>
            <a:xfrm>
              <a:off x="2749734" y="1876054"/>
              <a:ext cx="3346265" cy="2187945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ettangolo 14"/>
            <p:cNvSpPr/>
            <p:nvPr/>
          </p:nvSpPr>
          <p:spPr>
            <a:xfrm>
              <a:off x="3140471" y="1982861"/>
              <a:ext cx="2848721" cy="17310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300" kern="1200" dirty="0" smtClean="0">
                  <a:solidFill>
                    <a:schemeClr val="tx1"/>
                  </a:solidFill>
                </a:rPr>
                <a:t>Basic information; Balance </a:t>
              </a:r>
              <a:r>
                <a:rPr lang="it-IT" sz="1300" kern="1200" dirty="0" err="1" smtClean="0">
                  <a:solidFill>
                    <a:schemeClr val="tx1"/>
                  </a:solidFill>
                </a:rPr>
                <a:t>Sheet</a:t>
              </a:r>
              <a:r>
                <a:rPr lang="it-IT" sz="1300" kern="1200" dirty="0" smtClean="0">
                  <a:solidFill>
                    <a:schemeClr val="tx1"/>
                  </a:solidFill>
                </a:rPr>
                <a:t>;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300" kern="1200" dirty="0" err="1" smtClean="0">
                  <a:solidFill>
                    <a:schemeClr val="tx1"/>
                  </a:solidFill>
                </a:rPr>
                <a:t>Asset</a:t>
              </a:r>
              <a:r>
                <a:rPr lang="it-IT" sz="1300" kern="1200" dirty="0" smtClean="0">
                  <a:solidFill>
                    <a:schemeClr val="tx1"/>
                  </a:solidFill>
                </a:rPr>
                <a:t>; Technical </a:t>
              </a:r>
              <a:r>
                <a:rPr lang="it-IT" sz="1300" kern="1200" dirty="0" err="1" smtClean="0">
                  <a:solidFill>
                    <a:schemeClr val="tx1"/>
                  </a:solidFill>
                </a:rPr>
                <a:t>Provision</a:t>
              </a:r>
              <a:r>
                <a:rPr lang="it-IT" sz="1300" kern="1200" dirty="0" smtClean="0">
                  <a:solidFill>
                    <a:schemeClr val="tx1"/>
                  </a:solidFill>
                </a:rPr>
                <a:t>;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300" kern="1200" dirty="0" err="1" smtClean="0">
                  <a:solidFill>
                    <a:schemeClr val="tx1"/>
                  </a:solidFill>
                </a:rPr>
                <a:t>Own</a:t>
              </a:r>
              <a:r>
                <a:rPr lang="it-IT" sz="1300" kern="1200" dirty="0" smtClean="0">
                  <a:solidFill>
                    <a:schemeClr val="tx1"/>
                  </a:solidFill>
                </a:rPr>
                <a:t> Funds;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300" kern="1200" dirty="0" smtClean="0">
                  <a:solidFill>
                    <a:schemeClr val="tx1"/>
                  </a:solidFill>
                </a:rPr>
                <a:t>SCR; MCR;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300" kern="1200" dirty="0" smtClean="0">
                  <a:solidFill>
                    <a:schemeClr val="tx1"/>
                  </a:solidFill>
                </a:rPr>
                <a:t>Group information</a:t>
              </a:r>
              <a:endParaRPr lang="it-IT" sz="1300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533132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75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C3D5C2-0A65-4A80-9C07-9F3DA6D73E07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it-IT" altLang="it-IT" sz="1000"/>
          </a:p>
        </p:txBody>
      </p:sp>
      <p:sp>
        <p:nvSpPr>
          <p:cNvPr id="28676" name="CasellaDiTesto 5"/>
          <p:cNvSpPr txBox="1">
            <a:spLocks noChangeArrowheads="1"/>
          </p:cNvSpPr>
          <p:nvPr/>
        </p:nvSpPr>
        <p:spPr bwMode="auto">
          <a:xfrm>
            <a:off x="632663" y="1209526"/>
            <a:ext cx="77866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2" algn="just">
              <a:spcBef>
                <a:spcPct val="0"/>
              </a:spcBef>
              <a:buClr>
                <a:schemeClr val="accent2"/>
              </a:buClr>
              <a:buFontTx/>
              <a:buNone/>
            </a:pPr>
            <a:r>
              <a:rPr lang="en-GB" altLang="it-IT" sz="1800" dirty="0" smtClean="0">
                <a:cs typeface="Times New Roman" pitchFamily="18" charset="0"/>
              </a:rPr>
              <a:t>Le </a:t>
            </a:r>
            <a:r>
              <a:rPr lang="en-GB" altLang="it-IT" sz="1800" dirty="0" err="1" smtClean="0">
                <a:cs typeface="Times New Roman" pitchFamily="18" charset="0"/>
              </a:rPr>
              <a:t>statistiche</a:t>
            </a:r>
            <a:r>
              <a:rPr lang="en-GB" altLang="it-IT" sz="1800" dirty="0" smtClean="0">
                <a:cs typeface="Times New Roman" pitchFamily="18" charset="0"/>
              </a:rPr>
              <a:t> </a:t>
            </a:r>
            <a:r>
              <a:rPr lang="en-GB" altLang="it-IT" sz="1800" dirty="0" err="1" smtClean="0">
                <a:cs typeface="Times New Roman" pitchFamily="18" charset="0"/>
              </a:rPr>
              <a:t>Bce</a:t>
            </a:r>
            <a:r>
              <a:rPr lang="en-GB" altLang="it-IT" sz="1800" dirty="0" smtClean="0">
                <a:cs typeface="Times New Roman" pitchFamily="18" charset="0"/>
              </a:rPr>
              <a:t> </a:t>
            </a:r>
            <a:r>
              <a:rPr lang="en-GB" altLang="it-IT" sz="1800" dirty="0" err="1" smtClean="0">
                <a:cs typeface="Times New Roman" pitchFamily="18" charset="0"/>
              </a:rPr>
              <a:t>si</a:t>
            </a:r>
            <a:r>
              <a:rPr lang="en-GB" altLang="it-IT" sz="1800" dirty="0" smtClean="0">
                <a:cs typeface="Times New Roman" pitchFamily="18" charset="0"/>
              </a:rPr>
              <a:t> </a:t>
            </a:r>
            <a:r>
              <a:rPr lang="en-GB" altLang="it-IT" sz="1800" dirty="0" err="1" smtClean="0">
                <a:cs typeface="Times New Roman" pitchFamily="18" charset="0"/>
              </a:rPr>
              <a:t>basano</a:t>
            </a:r>
            <a:r>
              <a:rPr lang="en-GB" altLang="it-IT" sz="1800" dirty="0" smtClean="0">
                <a:cs typeface="Times New Roman" pitchFamily="18" charset="0"/>
              </a:rPr>
              <a:t> </a:t>
            </a:r>
            <a:r>
              <a:rPr lang="en-GB" altLang="it-IT" sz="1800" dirty="0" err="1" smtClean="0">
                <a:cs typeface="Times New Roman" pitchFamily="18" charset="0"/>
              </a:rPr>
              <a:t>su</a:t>
            </a:r>
            <a:r>
              <a:rPr lang="en-GB" altLang="it-IT" sz="1800" dirty="0" smtClean="0">
                <a:cs typeface="Times New Roman" pitchFamily="18" charset="0"/>
              </a:rPr>
              <a:t> </a:t>
            </a:r>
            <a:r>
              <a:rPr lang="en-GB" altLang="it-IT" sz="1800" dirty="0" err="1" smtClean="0">
                <a:cs typeface="Times New Roman" pitchFamily="18" charset="0"/>
              </a:rPr>
              <a:t>una</a:t>
            </a:r>
            <a:r>
              <a:rPr lang="en-GB" altLang="it-IT" sz="1800" dirty="0" smtClean="0">
                <a:cs typeface="Times New Roman" pitchFamily="18" charset="0"/>
              </a:rPr>
              <a:t> </a:t>
            </a:r>
            <a:r>
              <a:rPr lang="en-GB" altLang="it-IT" sz="1800" dirty="0" err="1" smtClean="0">
                <a:cs typeface="Times New Roman" pitchFamily="18" charset="0"/>
              </a:rPr>
              <a:t>raccolta</a:t>
            </a:r>
            <a:r>
              <a:rPr lang="en-GB" altLang="it-IT" sz="1800" dirty="0" smtClean="0">
                <a:cs typeface="Times New Roman" pitchFamily="18" charset="0"/>
              </a:rPr>
              <a:t> </a:t>
            </a:r>
            <a:r>
              <a:rPr lang="en-GB" altLang="it-IT" sz="1800" dirty="0" err="1" smtClean="0">
                <a:cs typeface="Times New Roman" pitchFamily="18" charset="0"/>
              </a:rPr>
              <a:t>dati</a:t>
            </a:r>
            <a:r>
              <a:rPr lang="en-GB" altLang="it-IT" sz="1800" dirty="0" smtClean="0">
                <a:cs typeface="Times New Roman" pitchFamily="18" charset="0"/>
              </a:rPr>
              <a:t> </a:t>
            </a:r>
            <a:r>
              <a:rPr lang="en-GB" altLang="it-IT" sz="1800" dirty="0" err="1" smtClean="0">
                <a:cs typeface="Times New Roman" pitchFamily="18" charset="0"/>
              </a:rPr>
              <a:t>effettuata</a:t>
            </a:r>
            <a:r>
              <a:rPr lang="en-GB" altLang="it-IT" sz="1800" dirty="0" smtClean="0">
                <a:cs typeface="Times New Roman" pitchFamily="18" charset="0"/>
              </a:rPr>
              <a:t> </a:t>
            </a:r>
            <a:r>
              <a:rPr lang="en-GB" altLang="it-IT" sz="1800" dirty="0" err="1" smtClean="0">
                <a:cs typeface="Times New Roman" pitchFamily="18" charset="0"/>
              </a:rPr>
              <a:t>nel</a:t>
            </a:r>
            <a:r>
              <a:rPr lang="en-GB" altLang="it-IT" sz="1800" dirty="0" smtClean="0">
                <a:cs typeface="Times New Roman" pitchFamily="18" charset="0"/>
              </a:rPr>
              <a:t> </a:t>
            </a:r>
            <a:r>
              <a:rPr lang="en-GB" altLang="it-IT" sz="1800" dirty="0" err="1" smtClean="0">
                <a:cs typeface="Times New Roman" pitchFamily="18" charset="0"/>
              </a:rPr>
              <a:t>paese</a:t>
            </a:r>
            <a:r>
              <a:rPr lang="en-GB" altLang="it-IT" sz="1800" dirty="0" smtClean="0">
                <a:cs typeface="Times New Roman" pitchFamily="18" charset="0"/>
              </a:rPr>
              <a:t> di </a:t>
            </a:r>
            <a:r>
              <a:rPr lang="en-GB" altLang="it-IT" sz="1800" dirty="0" err="1" smtClean="0">
                <a:cs typeface="Times New Roman" pitchFamily="18" charset="0"/>
              </a:rPr>
              <a:t>residenza</a:t>
            </a:r>
            <a:r>
              <a:rPr lang="en-GB" altLang="it-IT" sz="1800" dirty="0" smtClean="0">
                <a:cs typeface="Times New Roman" pitchFamily="18" charset="0"/>
              </a:rPr>
              <a:t> del </a:t>
            </a:r>
            <a:r>
              <a:rPr lang="en-GB" altLang="it-IT" sz="1800" dirty="0" err="1" smtClean="0">
                <a:cs typeface="Times New Roman" pitchFamily="18" charset="0"/>
              </a:rPr>
              <a:t>segnalante</a:t>
            </a:r>
            <a:r>
              <a:rPr lang="en-GB" altLang="it-IT" sz="1800" dirty="0" smtClean="0">
                <a:cs typeface="Times New Roman" pitchFamily="18" charset="0"/>
              </a:rPr>
              <a:t>.  </a:t>
            </a:r>
            <a:r>
              <a:rPr lang="en-GB" altLang="it-IT" sz="1800" dirty="0" err="1" smtClean="0">
                <a:cs typeface="Times New Roman" pitchFamily="18" charset="0"/>
              </a:rPr>
              <a:t>Nel</a:t>
            </a:r>
            <a:r>
              <a:rPr lang="en-GB" altLang="it-IT" sz="1800" dirty="0" smtClean="0">
                <a:cs typeface="Times New Roman" pitchFamily="18" charset="0"/>
              </a:rPr>
              <a:t> </a:t>
            </a:r>
            <a:r>
              <a:rPr lang="en-GB" altLang="it-IT" sz="1800" dirty="0" err="1" smtClean="0">
                <a:cs typeface="Times New Roman" pitchFamily="18" charset="0"/>
              </a:rPr>
              <a:t>settore</a:t>
            </a:r>
            <a:r>
              <a:rPr lang="en-GB" altLang="it-IT" sz="1800" dirty="0" smtClean="0">
                <a:cs typeface="Times New Roman" pitchFamily="18" charset="0"/>
              </a:rPr>
              <a:t> </a:t>
            </a:r>
            <a:r>
              <a:rPr lang="en-GB" altLang="it-IT" sz="1800" dirty="0" err="1" smtClean="0">
                <a:cs typeface="Times New Roman" pitchFamily="18" charset="0"/>
              </a:rPr>
              <a:t>assicurativo</a:t>
            </a:r>
            <a:r>
              <a:rPr lang="en-GB" altLang="it-IT" sz="1800" dirty="0" smtClean="0">
                <a:cs typeface="Times New Roman" pitchFamily="18" charset="0"/>
              </a:rPr>
              <a:t> </a:t>
            </a:r>
            <a:r>
              <a:rPr lang="en-GB" altLang="it-IT" sz="1800" dirty="0" err="1" smtClean="0">
                <a:cs typeface="Times New Roman" pitchFamily="18" charset="0"/>
              </a:rPr>
              <a:t>si</a:t>
            </a:r>
            <a:r>
              <a:rPr lang="en-GB" altLang="it-IT" sz="1800" dirty="0" smtClean="0">
                <a:cs typeface="Times New Roman" pitchFamily="18" charset="0"/>
              </a:rPr>
              <a:t> </a:t>
            </a:r>
            <a:r>
              <a:rPr lang="en-GB" altLang="it-IT" sz="1800" dirty="0" err="1" smtClean="0">
                <a:cs typeface="Times New Roman" pitchFamily="18" charset="0"/>
              </a:rPr>
              <a:t>ricostruirà</a:t>
            </a:r>
            <a:r>
              <a:rPr lang="en-GB" altLang="it-IT" sz="1800" dirty="0" smtClean="0">
                <a:cs typeface="Times New Roman" pitchFamily="18" charset="0"/>
              </a:rPr>
              <a:t> </a:t>
            </a:r>
            <a:r>
              <a:rPr lang="en-GB" altLang="it-IT" sz="1800" dirty="0" err="1" smtClean="0">
                <a:cs typeface="Times New Roman" pitchFamily="18" charset="0"/>
              </a:rPr>
              <a:t>il</a:t>
            </a:r>
            <a:r>
              <a:rPr lang="en-GB" altLang="it-IT" sz="1800" dirty="0" smtClean="0">
                <a:cs typeface="Times New Roman" pitchFamily="18" charset="0"/>
              </a:rPr>
              <a:t> </a:t>
            </a:r>
            <a:r>
              <a:rPr lang="en-GB" altLang="it-IT" sz="1800" dirty="0" err="1" smtClean="0">
                <a:cs typeface="Times New Roman" pitchFamily="18" charset="0"/>
              </a:rPr>
              <a:t>dato</a:t>
            </a:r>
            <a:r>
              <a:rPr lang="en-GB" altLang="it-IT" sz="1800" dirty="0" smtClean="0">
                <a:cs typeface="Times New Roman" pitchFamily="18" charset="0"/>
              </a:rPr>
              <a:t>  </a:t>
            </a:r>
            <a:r>
              <a:rPr lang="en-GB" altLang="it-IT" sz="1800" i="1" dirty="0" smtClean="0">
                <a:cs typeface="Times New Roman" pitchFamily="18" charset="0"/>
              </a:rPr>
              <a:t>host </a:t>
            </a:r>
            <a:r>
              <a:rPr lang="en-GB" altLang="it-IT" sz="1800" dirty="0" err="1" smtClean="0">
                <a:cs typeface="Times New Roman" pitchFamily="18" charset="0"/>
              </a:rPr>
              <a:t>partendo</a:t>
            </a:r>
            <a:r>
              <a:rPr lang="en-GB" altLang="it-IT" sz="1800" dirty="0" smtClean="0">
                <a:cs typeface="Times New Roman" pitchFamily="18" charset="0"/>
              </a:rPr>
              <a:t> </a:t>
            </a:r>
            <a:r>
              <a:rPr lang="en-GB" altLang="it-IT" sz="1800" dirty="0" err="1" smtClean="0">
                <a:cs typeface="Times New Roman" pitchFamily="18" charset="0"/>
              </a:rPr>
              <a:t>dall</a:t>
            </a:r>
            <a:r>
              <a:rPr lang="en-GB" altLang="it-IT" sz="1800" dirty="0" smtClean="0">
                <a:cs typeface="Times New Roman" pitchFamily="18" charset="0"/>
              </a:rPr>
              <a:t>’ </a:t>
            </a:r>
            <a:r>
              <a:rPr lang="en-GB" altLang="it-IT" sz="1800" i="1" dirty="0" smtClean="0">
                <a:cs typeface="Times New Roman" pitchFamily="18" charset="0"/>
              </a:rPr>
              <a:t>home</a:t>
            </a:r>
            <a:endParaRPr lang="en-GB" altLang="it-IT" sz="1800" i="1" dirty="0">
              <a:cs typeface="Times New Roman" pitchFamily="18" charset="0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>
          <a:xfrm>
            <a:off x="1908175" y="6237288"/>
            <a:ext cx="5551488" cy="476250"/>
          </a:xfrm>
        </p:spPr>
        <p:txBody>
          <a:bodyPr/>
          <a:lstStyle/>
          <a:p>
            <a:pPr>
              <a:defRPr/>
            </a:pPr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81" name="Rettangolo 12"/>
          <p:cNvSpPr>
            <a:spLocks noChangeArrowheads="1"/>
          </p:cNvSpPr>
          <p:nvPr/>
        </p:nvSpPr>
        <p:spPr bwMode="auto">
          <a:xfrm>
            <a:off x="3059832" y="476672"/>
            <a:ext cx="55507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400" dirty="0" smtClean="0">
                <a:solidFill>
                  <a:schemeClr val="bg1">
                    <a:lumMod val="95000"/>
                  </a:schemeClr>
                </a:solidFill>
              </a:rPr>
              <a:t>Le esigenze della Banca Centrale Europea</a:t>
            </a:r>
            <a:endParaRPr lang="it-IT" altLang="it-IT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015" y="2132856"/>
            <a:ext cx="6462923" cy="366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427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95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75" name="Segnaposto numero diapositiva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C3D5C2-0A65-4A80-9C07-9F3DA6D73E07}" type="slidenum">
              <a:rPr lang="it-IT" altLang="it-IT" sz="1000"/>
              <a:pPr algn="r"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it-IT" altLang="it-IT" sz="1000"/>
          </a:p>
        </p:txBody>
      </p:sp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2205443398"/>
              </p:ext>
            </p:extLst>
          </p:nvPr>
        </p:nvGraphicFramePr>
        <p:xfrm>
          <a:off x="993204" y="1772816"/>
          <a:ext cx="7786687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Segnaposto piè di pagina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8" name="Picture 9" descr="IVASS 3 - Grigio OUTLINE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57600" y="476672"/>
            <a:ext cx="2458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88" y="6165850"/>
            <a:ext cx="8353425" cy="142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 fontAlgn="auto">
              <a:spcAft>
                <a:spcPts val="0"/>
              </a:spcAft>
              <a:buSzPct val="111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8681" name="Rettangolo 12"/>
          <p:cNvSpPr>
            <a:spLocks noChangeArrowheads="1"/>
          </p:cNvSpPr>
          <p:nvPr/>
        </p:nvSpPr>
        <p:spPr bwMode="auto">
          <a:xfrm>
            <a:off x="362733" y="476672"/>
            <a:ext cx="82153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 smtClean="0">
                <a:solidFill>
                  <a:schemeClr val="bg1"/>
                </a:solidFill>
              </a:rPr>
              <a:t>LISTA RIAD</a:t>
            </a:r>
            <a:r>
              <a:rPr lang="it-IT" altLang="it-IT" sz="2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3" name="Rettangolo 2"/>
          <p:cNvSpPr/>
          <p:nvPr/>
        </p:nvSpPr>
        <p:spPr>
          <a:xfrm>
            <a:off x="317102" y="1412776"/>
            <a:ext cx="2742729" cy="1512168"/>
          </a:xfrm>
          <a:prstGeom prst="rect">
            <a:avLst/>
          </a:prstGeom>
          <a:noFill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rtlCol="0" anchor="ctr"/>
          <a:lstStyle/>
          <a:p>
            <a:r>
              <a:rPr lang="it-IT" dirty="0" smtClean="0"/>
              <a:t>L’anagrafica è lo strumento che consente di ricostruire l’approccio statistico basato sul paese di residenza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5542262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92866"/>
            <a:ext cx="8229600" cy="5241850"/>
          </a:xfrm>
        </p:spPr>
        <p:txBody>
          <a:bodyPr/>
          <a:lstStyle/>
          <a:p>
            <a:pPr marL="0" indent="0" algn="just">
              <a:buNone/>
            </a:pPr>
            <a:r>
              <a:rPr lang="it-IT" sz="2000" dirty="0" smtClean="0"/>
              <a:t>                                        </a:t>
            </a: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lnSpc>
                <a:spcPct val="100000"/>
              </a:lnSpc>
              <a:spcBef>
                <a:spcPct val="0"/>
              </a:spcBef>
              <a:buClrTx/>
              <a:buSzPct val="111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cxnSp>
        <p:nvCxnSpPr>
          <p:cNvPr id="5" name="Connettore 1 4"/>
          <p:cNvCxnSpPr/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Connettore 1 5"/>
          <p:cNvCxnSpPr/>
          <p:nvPr/>
        </p:nvCxnSpPr>
        <p:spPr bwMode="auto">
          <a:xfrm>
            <a:off x="395288" y="1125538"/>
            <a:ext cx="820896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7" name="Immagine 12" descr="logo_hom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 bwMode="auto">
          <a:xfrm>
            <a:off x="480348" y="6556522"/>
            <a:ext cx="820896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ttangolo 9"/>
          <p:cNvSpPr/>
          <p:nvPr/>
        </p:nvSpPr>
        <p:spPr>
          <a:xfrm>
            <a:off x="8597936" y="6488668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2C6B0CC-D496-4FEE-8840-09F0D68EEF17}" type="slidenum">
              <a:rPr lang="it-IT" sz="1400">
                <a:solidFill>
                  <a:schemeClr val="tx2"/>
                </a:solidFill>
              </a:rPr>
              <a:pPr/>
              <a:t>8</a:t>
            </a:fld>
            <a:endParaRPr lang="it-IT" sz="1400" dirty="0"/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391281"/>
              </p:ext>
            </p:extLst>
          </p:nvPr>
        </p:nvGraphicFramePr>
        <p:xfrm>
          <a:off x="283956" y="1688888"/>
          <a:ext cx="8431625" cy="29412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2048"/>
                <a:gridCol w="855838"/>
                <a:gridCol w="563525"/>
                <a:gridCol w="671046"/>
                <a:gridCol w="721146"/>
                <a:gridCol w="721146"/>
                <a:gridCol w="721146"/>
                <a:gridCol w="721146"/>
                <a:gridCol w="721146"/>
                <a:gridCol w="721146"/>
                <a:gridCol w="721146"/>
                <a:gridCol w="721146"/>
              </a:tblGrid>
              <a:tr h="22625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1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ECB</a:t>
                      </a:r>
                      <a:endParaRPr lang="it-IT" sz="11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vert="vert270" anchor="ctr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QES-3CB</a:t>
                      </a:r>
                      <a:endParaRPr lang="it-IT" sz="11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 anchor="b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26/5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25/8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25/11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</a:tr>
              <a:tr h="226251">
                <a:tc vMerge="1">
                  <a:txBody>
                    <a:bodyPr/>
                    <a:lstStyle/>
                    <a:p>
                      <a:pPr algn="ctr" fontAlgn="ctr"/>
                      <a:endParaRPr lang="it-IT" sz="1100" b="1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vert="vert270" anchor="ctr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AES-3CB</a:t>
                      </a:r>
                    </a:p>
                  </a:txBody>
                  <a:tcPr marL="85725" marR="9525" marT="9525" marB="0" anchor="b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DDEBCF"/>
                        </a:gs>
                        <a:gs pos="93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</a:tr>
              <a:tr h="22625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it-IT" sz="1100" b="1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Financial </a:t>
                      </a:r>
                      <a:r>
                        <a:rPr lang="it-IT" sz="1100" b="1" i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Stability</a:t>
                      </a:r>
                      <a:r>
                        <a:rPr lang="it-IT" sz="1100" b="1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it-IT" sz="11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vert="vert270" anchor="ctr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AFSG</a:t>
                      </a:r>
                      <a:endParaRPr lang="it-IT" sz="11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 anchor="b">
                    <a:gradFill>
                      <a:gsLst>
                        <a:gs pos="33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33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33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33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33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33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33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33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33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33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33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2625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AFSS-3CB</a:t>
                      </a:r>
                      <a:endParaRPr lang="it-IT" sz="11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2625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QFG</a:t>
                      </a:r>
                      <a:endParaRPr lang="it-IT" sz="11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9/6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8/9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9/12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2625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QFS-3CB</a:t>
                      </a:r>
                      <a:endParaRPr lang="it-IT" sz="11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9/6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8/9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9/12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FF000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26251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it-IT" sz="1100" b="1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Prudential Information </a:t>
                      </a:r>
                      <a:endParaRPr lang="it-IT" sz="11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vert="vert270" anchor="ctr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D1g</a:t>
                      </a:r>
                      <a:endParaRPr lang="it-IT" sz="11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1/7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2625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D1s</a:t>
                      </a:r>
                      <a:endParaRPr lang="it-IT" sz="11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20/5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2625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i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D1B</a:t>
                      </a:r>
                      <a:endParaRPr lang="it-IT" sz="1100" b="1" i="1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20/5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2625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QRG</a:t>
                      </a:r>
                      <a:endParaRPr lang="it-IT" sz="11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7/7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6/10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2625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QRS-3CB</a:t>
                      </a:r>
                      <a:endParaRPr lang="it-IT" sz="11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26/5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25/8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25/11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2625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ARG</a:t>
                      </a:r>
                      <a:endParaRPr lang="it-IT" sz="11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2625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ARS-3CB</a:t>
                      </a:r>
                      <a:endParaRPr lang="it-IT" sz="11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7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000">
                          <a:srgbClr val="0070C0"/>
                        </a:gs>
                        <a:gs pos="100000">
                          <a:srgbClr val="85C2FF"/>
                        </a:gs>
                        <a:gs pos="97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3200" y="581026"/>
            <a:ext cx="6138788" cy="4905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2" algn="r"/>
            <a:r>
              <a:rPr lang="it-IT" sz="1800" b="1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Tempistica e informativa quantitativa SII e Local GAAP</a:t>
            </a:r>
            <a:endParaRPr lang="it-IT" sz="1800" b="1" i="1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2899569" y="1350335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Dati da ricevere nel </a:t>
            </a:r>
            <a:r>
              <a:rPr lang="it-IT" sz="1600" b="1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2016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480348" y="5373216"/>
            <a:ext cx="8208962" cy="914400"/>
          </a:xfrm>
          <a:prstGeom prst="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rtlCol="0" anchor="ctr"/>
          <a:lstStyle/>
          <a:p>
            <a:r>
              <a:rPr lang="it-IT" u="sng" dirty="0"/>
              <a:t>il termine per la trasmissione delle informazioni di apertura riferite ai gruppi (</a:t>
            </a:r>
            <a:r>
              <a:rPr lang="it-IT" u="sng" dirty="0" err="1"/>
              <a:t>survey</a:t>
            </a:r>
            <a:r>
              <a:rPr lang="it-IT" u="sng"/>
              <a:t> D1G) scade il 1° luglio 2016 e non più il 20 maggio 2016.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926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9710" y="1967024"/>
            <a:ext cx="8229600" cy="5241850"/>
          </a:xfrm>
        </p:spPr>
        <p:txBody>
          <a:bodyPr/>
          <a:lstStyle/>
          <a:p>
            <a:pPr marL="0" indent="0" algn="just">
              <a:buNone/>
            </a:pPr>
            <a:r>
              <a:rPr lang="it-IT" sz="2000" dirty="0" smtClean="0"/>
              <a:t>                                        </a:t>
            </a: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28625" y="428625"/>
            <a:ext cx="8215313" cy="642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449263">
              <a:lnSpc>
                <a:spcPct val="100000"/>
              </a:lnSpc>
              <a:spcBef>
                <a:spcPct val="0"/>
              </a:spcBef>
              <a:buClrTx/>
              <a:buSzPct val="111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b="1" i="1" dirty="0">
              <a:solidFill>
                <a:srgbClr val="FFFFCA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cxnSp>
        <p:nvCxnSpPr>
          <p:cNvPr id="5" name="Connettore 1 4"/>
          <p:cNvCxnSpPr/>
          <p:nvPr/>
        </p:nvCxnSpPr>
        <p:spPr bwMode="auto">
          <a:xfrm>
            <a:off x="395288" y="404813"/>
            <a:ext cx="820896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Connettore 1 5"/>
          <p:cNvCxnSpPr/>
          <p:nvPr/>
        </p:nvCxnSpPr>
        <p:spPr bwMode="auto">
          <a:xfrm>
            <a:off x="395288" y="1125538"/>
            <a:ext cx="820896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7" name="Immagine 12" descr="logo_hom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5257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 bwMode="auto">
          <a:xfrm>
            <a:off x="480348" y="6556522"/>
            <a:ext cx="820896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ttangolo 9"/>
          <p:cNvSpPr/>
          <p:nvPr/>
        </p:nvSpPr>
        <p:spPr>
          <a:xfrm>
            <a:off x="8597936" y="6488668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2C6B0CC-D496-4FEE-8840-09F0D68EEF17}" type="slidenum">
              <a:rPr lang="it-IT" sz="1400">
                <a:solidFill>
                  <a:schemeClr val="tx2"/>
                </a:solidFill>
              </a:rPr>
              <a:pPr/>
              <a:t>9</a:t>
            </a:fld>
            <a:endParaRPr lang="it-IT" sz="1400" dirty="0"/>
          </a:p>
        </p:txBody>
      </p:sp>
      <p:sp>
        <p:nvSpPr>
          <p:cNvPr id="18" name="Rettangolo 17"/>
          <p:cNvSpPr/>
          <p:nvPr/>
        </p:nvSpPr>
        <p:spPr>
          <a:xfrm>
            <a:off x="500173" y="5076769"/>
            <a:ext cx="81891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 smtClean="0"/>
              <a:t>* Le trasmissioni all’EIOPA si riferiscono a tutti i 4 trimestri dell’anno.</a:t>
            </a:r>
          </a:p>
          <a:p>
            <a:pPr marL="285750" indent="-285750">
              <a:buFont typeface="Arial" charset="0"/>
              <a:buChar char="•"/>
            </a:pPr>
            <a:endParaRPr lang="it-IT" sz="1400" b="1" dirty="0" smtClean="0"/>
          </a:p>
          <a:p>
            <a:r>
              <a:rPr lang="it-IT" sz="1400" b="1" dirty="0" smtClean="0"/>
              <a:t>Le scadenze per trasmettere i dati all’EIOPA saranno ulteriormente ridotte fino al 2018 (in cui è prevista una settimana).</a:t>
            </a:r>
            <a:endParaRPr lang="it-IT" sz="1400" b="1" dirty="0"/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3349256" y="465138"/>
            <a:ext cx="5254994" cy="4905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lvl="2" algn="r"/>
            <a:r>
              <a:rPr lang="en-US" sz="2200" b="1" i="1" kern="0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Tempistica</a:t>
            </a:r>
            <a:r>
              <a:rPr lang="en-US" sz="2200" b="1" i="1" kern="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 per </a:t>
            </a:r>
            <a:r>
              <a:rPr lang="en-US" sz="2200" b="1" i="1" kern="0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invio</a:t>
            </a:r>
            <a:r>
              <a:rPr lang="en-US" sz="2200" b="1" i="1" kern="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 ad EIOPA </a:t>
            </a:r>
            <a:r>
              <a:rPr lang="en-US" sz="2200" b="1" i="1" kern="0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dei</a:t>
            </a:r>
            <a:r>
              <a:rPr lang="en-US" sz="2200" b="1" i="1" kern="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200" b="1" i="1" kern="0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dati</a:t>
            </a:r>
            <a:r>
              <a:rPr lang="en-US" sz="2200" b="1" i="1" kern="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 2016</a:t>
            </a:r>
            <a:endParaRPr lang="it-IT" sz="2200" b="1" i="1" kern="0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4" name="Tabel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824589"/>
              </p:ext>
            </p:extLst>
          </p:nvPr>
        </p:nvGraphicFramePr>
        <p:xfrm>
          <a:off x="600231" y="1675113"/>
          <a:ext cx="7969196" cy="29200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16479"/>
                <a:gridCol w="25624"/>
                <a:gridCol w="1477732"/>
                <a:gridCol w="1435511"/>
                <a:gridCol w="1213850"/>
              </a:tblGrid>
              <a:tr h="67468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Deadlines for prudential and financial stability reporting 2016</a:t>
                      </a:r>
                      <a:endParaRPr lang="en-US" sz="1400" b="1" i="1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Data </a:t>
                      </a:r>
                      <a:r>
                        <a:rPr lang="it-IT" sz="14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riferimento informazioni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Deadlines </a:t>
                      </a:r>
                      <a:r>
                        <a:rPr lang="en-US" sz="14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for IVASS reporting to EIOPA</a:t>
                      </a:r>
                      <a:endParaRPr lang="en-US" sz="1400" b="1" i="1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Data</a:t>
                      </a:r>
                      <a:r>
                        <a:rPr lang="it-IT" sz="1400" i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it-IT" sz="1400" b="1" i="1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  <a:tr h="21716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Day-1 </a:t>
                      </a:r>
                      <a:r>
                        <a:rPr lang="it-IT" sz="12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prudential</a:t>
                      </a:r>
                      <a:r>
                        <a:rPr lang="it-IT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reporting solo</a:t>
                      </a:r>
                    </a:p>
                  </a:txBody>
                  <a:tcPr marL="250576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01/01/2016</a:t>
                      </a: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weeks</a:t>
                      </a: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21/06/2016</a:t>
                      </a: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</a:tr>
              <a:tr h="21716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Day-1 </a:t>
                      </a:r>
                      <a:r>
                        <a:rPr lang="it-IT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prudential</a:t>
                      </a:r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reporting </a:t>
                      </a:r>
                      <a:r>
                        <a:rPr lang="it-IT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0576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01/01/2016</a:t>
                      </a: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weeks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29/07/2016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</a:tr>
              <a:tr h="21716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Quarterly</a:t>
                      </a:r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prudential</a:t>
                      </a:r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reporting </a:t>
                      </a:r>
                      <a:r>
                        <a:rPr lang="it-IT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solo*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0576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31/03/2016</a:t>
                      </a: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weeks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27/06/2016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</a:tr>
              <a:tr h="21716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Quarterly</a:t>
                      </a:r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financial</a:t>
                      </a:r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stability</a:t>
                      </a:r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reporting </a:t>
                      </a:r>
                      <a:r>
                        <a:rPr lang="it-IT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solo*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0576" marR="0" marT="0" marB="0" anchor="ctr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31/03/2016</a:t>
                      </a:r>
                    </a:p>
                  </a:txBody>
                  <a:tcPr marL="0" marR="0" marT="0" marB="0" anchor="b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it-IT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13/06/2016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FF3300"/>
                    </a:solidFill>
                  </a:tcPr>
                </a:tc>
              </a:tr>
              <a:tr h="21716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Annual</a:t>
                      </a:r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prudential</a:t>
                      </a:r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reporting solo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0576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31/12/2016</a:t>
                      </a: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weeks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19/06/2017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</a:tr>
              <a:tr h="21716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Annual</a:t>
                      </a:r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financial</a:t>
                      </a:r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stability</a:t>
                      </a:r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reporting solo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0576" marR="0" marT="0" marB="0" anchor="ctr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31/12/2016</a:t>
                      </a:r>
                    </a:p>
                  </a:txBody>
                  <a:tcPr marL="0" marR="0" marT="0" marB="0" anchor="b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it-IT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13/03/2017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FF3300"/>
                    </a:solidFill>
                  </a:tcPr>
                </a:tc>
              </a:tr>
              <a:tr h="21716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Quarterly</a:t>
                      </a:r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prudential</a:t>
                      </a:r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reporting </a:t>
                      </a:r>
                      <a:r>
                        <a:rPr lang="it-IT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0576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31/03/2016</a:t>
                      </a: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weeks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04/08/2016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</a:tr>
              <a:tr h="25406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Quarterly financial stability reporting groups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0576" marR="0" marT="0" marB="0" anchor="ctr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31/03/2016</a:t>
                      </a:r>
                    </a:p>
                  </a:txBody>
                  <a:tcPr marL="0" marR="0" marT="0" marB="0" anchor="b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it-IT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13/06/2016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FF3300"/>
                    </a:solidFill>
                  </a:tcPr>
                </a:tc>
              </a:tr>
              <a:tr h="21716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Annual</a:t>
                      </a:r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prudential</a:t>
                      </a:r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reporting </a:t>
                      </a:r>
                      <a:r>
                        <a:rPr lang="it-IT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0576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31/12/2016</a:t>
                      </a: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weeks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02/08/2017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</a:tr>
              <a:tr h="25406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Annual financial stability reporting groups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0576" marR="0" marT="0" marB="0" anchor="ctr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31/12/2016</a:t>
                      </a:r>
                    </a:p>
                  </a:txBody>
                  <a:tcPr marL="0" marR="0" marT="0" marB="0" anchor="b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it-IT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13/03/2017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FF33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488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lt1">
            <a:hueOff val="0"/>
            <a:satOff val="0"/>
            <a:lumOff val="0"/>
            <a:alphaOff val="0"/>
          </a:schemeClr>
        </a:lnRef>
        <a:fillRef idx="1">
          <a:schemeClr val="accent2">
            <a:tint val="40000"/>
            <a:hueOff val="0"/>
            <a:satOff val="0"/>
            <a:lumOff val="0"/>
            <a:alphaOff val="0"/>
          </a:schemeClr>
        </a:fillRef>
        <a:effectRef idx="0">
          <a:schemeClr val="accent2">
            <a:tint val="40000"/>
            <a:hueOff val="0"/>
            <a:satOff val="0"/>
            <a:lumOff val="0"/>
            <a:alphaOff val="0"/>
          </a:schemeClr>
        </a:effectRef>
        <a:fontRef idx="minor">
          <a:schemeClr val="dk1">
            <a:hueOff val="0"/>
            <a:satOff val="0"/>
            <a:lumOff val="0"/>
            <a:alphaOff val="0"/>
          </a:schemeClr>
        </a:fontRef>
      </a:style>
    </a:sp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3050</TotalTime>
  <Words>589</Words>
  <Application>Microsoft Office PowerPoint</Application>
  <PresentationFormat>Presentazione su schermo (4:3)</PresentationFormat>
  <Paragraphs>268</Paragraphs>
  <Slides>10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Tempistica e informativa quantitativa SII e Local GAAP</vt:lpstr>
      <vt:lpstr>Presentazione standard di PowerPoint</vt:lpstr>
      <vt:lpstr>Presentazione standard di PowerPoint</vt:lpstr>
    </vt:vector>
  </TitlesOfParts>
  <Company>ISVAP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Fabio Farabullini</dc:creator>
  <cp:lastModifiedBy>Maio Giuseppe</cp:lastModifiedBy>
  <cp:revision>277</cp:revision>
  <cp:lastPrinted>2013-12-09T10:00:51Z</cp:lastPrinted>
  <dcterms:created xsi:type="dcterms:W3CDTF">2013-09-11T16:34:11Z</dcterms:created>
  <dcterms:modified xsi:type="dcterms:W3CDTF">2016-04-15T12:53:27Z</dcterms:modified>
</cp:coreProperties>
</file>