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405" r:id="rId2"/>
    <p:sldId id="401" r:id="rId3"/>
    <p:sldId id="403" r:id="rId4"/>
    <p:sldId id="414" r:id="rId5"/>
    <p:sldId id="384" r:id="rId6"/>
    <p:sldId id="413" r:id="rId7"/>
    <p:sldId id="406" r:id="rId8"/>
    <p:sldId id="374" r:id="rId9"/>
    <p:sldId id="386" r:id="rId10"/>
    <p:sldId id="387" r:id="rId11"/>
    <p:sldId id="388" r:id="rId12"/>
    <p:sldId id="396" r:id="rId13"/>
    <p:sldId id="412" r:id="rId14"/>
    <p:sldId id="408" r:id="rId15"/>
    <p:sldId id="409" r:id="rId16"/>
    <p:sldId id="410" r:id="rId17"/>
    <p:sldId id="411" r:id="rId18"/>
  </p:sldIdLst>
  <p:sldSz cx="9144000" cy="6858000" type="screen4x3"/>
  <p:notesSz cx="9926638" cy="67976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6"/>
    <a:srgbClr val="FF0066"/>
    <a:srgbClr val="C0504D"/>
    <a:srgbClr val="003399"/>
    <a:srgbClr val="3366CC"/>
    <a:srgbClr val="000099"/>
    <a:srgbClr val="3DD6F5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1756" autoAdjust="0"/>
  </p:normalViewPr>
  <p:slideViewPr>
    <p:cSldViewPr snapToGrid="0">
      <p:cViewPr>
        <p:scale>
          <a:sx n="100" d="100"/>
          <a:sy n="100" d="100"/>
        </p:scale>
        <p:origin x="-216" y="-72"/>
      </p:cViewPr>
      <p:guideLst>
        <p:guide orient="horz" pos="576"/>
        <p:guide pos="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1620" y="-78"/>
      </p:cViewPr>
      <p:guideLst>
        <p:guide orient="horz" pos="214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5B1D544-CAFD-4110-A451-9C1635D7689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226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725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28975"/>
            <a:ext cx="7939088" cy="305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B841D7B-C28E-47D4-A4CC-C6738E64081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7075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856343-9748-4A1A-9A6A-69C61A1F926E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F8A4977-1482-4A91-91F3-45881C052D80}" type="slidenum">
              <a:rPr lang="it-IT" sz="1200"/>
              <a:pPr algn="r" eaLnBrk="1" hangingPunct="1"/>
              <a:t>12</a:t>
            </a:fld>
            <a:endParaRPr lang="it-IT" sz="12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78688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0" tIns="44441" rIns="90470" bIns="44441"/>
          <a:lstStyle/>
          <a:p>
            <a:pPr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2970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0" y="514350"/>
            <a:ext cx="3386138" cy="2540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0D3FA7F-44D1-44D8-A71B-EE4FB4FCC57D}" type="slidenum">
              <a:rPr lang="it-IT" sz="1200"/>
              <a:pPr algn="r" eaLnBrk="1" hangingPunct="1"/>
              <a:t>13</a:t>
            </a:fld>
            <a:endParaRPr lang="it-IT" sz="12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78688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0" tIns="44441" rIns="90470" bIns="44441"/>
          <a:lstStyle/>
          <a:p>
            <a:pPr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337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0" y="514350"/>
            <a:ext cx="3386138" cy="2540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4CA069-8C2E-4712-8A76-2FDB2C3B24D2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9F73000F-9DE6-4278-B0A7-31C8A0229892}" type="slidenum">
              <a:rPr lang="it-IT" sz="1200"/>
              <a:pPr algn="r" eaLnBrk="1" hangingPunct="1"/>
              <a:t>15</a:t>
            </a:fld>
            <a:endParaRPr lang="it-IT" sz="12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78688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0" tIns="44441" rIns="90470" bIns="44441"/>
          <a:lstStyle/>
          <a:p>
            <a:pPr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3072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0" y="514350"/>
            <a:ext cx="3386138" cy="2540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CFECB6F-DFAC-4C2C-A20E-7C96F0F6C152}" type="slidenum">
              <a:rPr lang="it-IT" sz="1200"/>
              <a:pPr algn="r" eaLnBrk="1" hangingPunct="1"/>
              <a:t>16</a:t>
            </a:fld>
            <a:endParaRPr lang="it-IT" sz="12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78688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0" tIns="44441" rIns="90470" bIns="44441"/>
          <a:lstStyle/>
          <a:p>
            <a:pPr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317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0" y="514350"/>
            <a:ext cx="3386138" cy="2540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AAD4C0BF-934E-439A-AC9A-D1AF63AB52CD}" type="slidenum">
              <a:rPr lang="it-IT" sz="1200"/>
              <a:pPr algn="r" eaLnBrk="1" hangingPunct="1"/>
              <a:t>17</a:t>
            </a:fld>
            <a:endParaRPr lang="it-IT" sz="12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78688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0" tIns="44441" rIns="90470" bIns="44441"/>
          <a:lstStyle/>
          <a:p>
            <a:pPr eaLnBrk="1" hangingPunct="1"/>
            <a:endParaRPr lang="en-US" smtClean="0"/>
          </a:p>
          <a:p>
            <a:pPr eaLnBrk="1" hangingPunct="1">
              <a:buFontTx/>
              <a:buChar char="-"/>
            </a:pPr>
            <a:endParaRPr lang="en-US" smtClean="0"/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0" y="514350"/>
            <a:ext cx="3386138" cy="2540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B7499D-6043-4E40-9B69-C043CDFFFECD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1F5775-562D-4FE7-AF45-BB16B7E7BC4D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A22B68-4BE6-4EEA-870A-0CB889A1824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782B6F-F676-461A-813F-55212CA4D2BB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8E0C5C-4E7F-4C24-8A91-A3F12D69960B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A4F733-BDFD-476B-AA7C-2BFDB7CD4BC0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F4EE8D-18D1-4BA9-BBA2-F083F25C6531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2144C1-73F4-4B80-83AF-016CBF848CA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798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749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04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786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824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333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440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67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576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2775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39414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7"/>
          <p:cNvGrpSpPr>
            <a:grpSpLocks/>
          </p:cNvGrpSpPr>
          <p:nvPr userDrawn="1"/>
        </p:nvGrpSpPr>
        <p:grpSpPr bwMode="auto">
          <a:xfrm>
            <a:off x="-22225" y="30163"/>
            <a:ext cx="9144000" cy="857250"/>
            <a:chOff x="0" y="0"/>
            <a:chExt cx="5760" cy="540"/>
          </a:xfrm>
        </p:grpSpPr>
        <p:pic>
          <p:nvPicPr>
            <p:cNvPr id="1028" name="Picture 38" descr="Monogramma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487" name="Rectangle 39"/>
            <p:cNvSpPr>
              <a:spLocks noChangeArrowheads="1"/>
            </p:cNvSpPr>
            <p:nvPr userDrawn="1"/>
          </p:nvSpPr>
          <p:spPr bwMode="auto">
            <a:xfrm>
              <a:off x="432" y="210"/>
              <a:ext cx="5328" cy="226"/>
            </a:xfrm>
            <a:prstGeom prst="rect">
              <a:avLst/>
            </a:prstGeom>
            <a:gradFill rotWithShape="1">
              <a:gsLst>
                <a:gs pos="0">
                  <a:srgbClr val="00CCFF">
                    <a:alpha val="64000"/>
                  </a:srgbClr>
                </a:gs>
                <a:gs pos="100000">
                  <a:srgbClr val="3399FF"/>
                </a:gs>
              </a:gsLst>
              <a:lin ang="5400000" scaled="1"/>
            </a:gradFill>
            <a:ln>
              <a:noFill/>
            </a:ln>
            <a:effectLst>
              <a:outerShdw dist="28398" dir="1593903" algn="ctr" rotWithShape="0">
                <a:schemeClr val="tx1"/>
              </a:outerShdw>
            </a:effectLst>
            <a:ex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cs"/>
                </a:rPr>
                <a:t>BANCA D’ITALIA</a:t>
              </a:r>
            </a:p>
          </p:txBody>
        </p:sp>
      </p:grpSp>
      <p:pic>
        <p:nvPicPr>
          <p:cNvPr id="1027" name="Picture 40" descr="b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4" r="22031" b="9277"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183481" y="1762125"/>
            <a:ext cx="6705599" cy="193899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4800" b="1" i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10000" endPos="35000" dist="5000" dir="5400000" sy="-100000" rotWithShape="0"/>
                </a:effectLst>
              </a:rPr>
              <a:t>Survey</a:t>
            </a:r>
            <a:r>
              <a:rPr lang="it-IT" sz="6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10000" endPos="35000" dist="5000" dir="5400000" sy="-100000" rotWithShape="0"/>
                </a:effectLst>
              </a:rPr>
              <a:t> </a:t>
            </a:r>
          </a:p>
          <a:p>
            <a:pPr algn="ctr">
              <a:defRPr/>
            </a:pPr>
            <a:r>
              <a:rPr lang="it-IT" sz="60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10000" endPos="35000" dist="5000" dir="5400000" sy="-100000" rotWithShape="0"/>
                </a:effectLst>
              </a:rPr>
              <a:t>ANAGRAFICA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sz="4400" b="1" i="1" kern="1200" dirty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2400" b="1" i="1" kern="1200" dirty="0" smtClean="0">
                <a:ea typeface="+mn-ea"/>
                <a:cs typeface="+mn-cs"/>
              </a:rPr>
              <a:t>Presentazione </a:t>
            </a:r>
            <a:r>
              <a:rPr lang="it-IT" sz="2400" b="1" i="1" kern="1200" dirty="0">
                <a:ea typeface="+mn-ea"/>
                <a:cs typeface="+mn-cs"/>
              </a:rPr>
              <a:t>alle imprese</a:t>
            </a:r>
            <a:br>
              <a:rPr lang="it-IT" sz="2400" b="1" i="1" kern="1200" dirty="0">
                <a:ea typeface="+mn-ea"/>
                <a:cs typeface="+mn-cs"/>
              </a:rPr>
            </a:br>
            <a:r>
              <a:rPr lang="it-IT" sz="2400" b="1" i="1" kern="1200" dirty="0" smtClean="0">
                <a:ea typeface="+mn-ea"/>
                <a:cs typeface="+mn-cs"/>
              </a:rPr>
              <a:t/>
            </a:r>
            <a:br>
              <a:rPr lang="it-IT" sz="2400" b="1" i="1" kern="1200" dirty="0" smtClean="0">
                <a:ea typeface="+mn-ea"/>
                <a:cs typeface="+mn-cs"/>
              </a:rPr>
            </a:br>
            <a:r>
              <a:rPr lang="it-IT" sz="2400" b="1" i="1" kern="1200" dirty="0">
                <a:ea typeface="+mn-ea"/>
                <a:cs typeface="+mn-cs"/>
              </a:rPr>
              <a:t/>
            </a:r>
            <a:br>
              <a:rPr lang="it-IT" sz="2400" b="1" i="1" kern="1200" dirty="0">
                <a:ea typeface="+mn-ea"/>
                <a:cs typeface="+mn-cs"/>
              </a:rPr>
            </a:br>
            <a:r>
              <a:rPr lang="it-IT" sz="2400" b="1" i="1" kern="1200" dirty="0" smtClean="0">
                <a:ea typeface="+mn-ea"/>
                <a:cs typeface="+mn-cs"/>
              </a:rPr>
              <a:t/>
            </a:r>
            <a:br>
              <a:rPr lang="it-IT" sz="2400" b="1" i="1" kern="1200" dirty="0" smtClean="0">
                <a:ea typeface="+mn-ea"/>
                <a:cs typeface="+mn-cs"/>
              </a:rPr>
            </a:br>
            <a:r>
              <a:rPr lang="it-IT" sz="2400" b="1" i="1" kern="1200" dirty="0">
                <a:ea typeface="+mn-ea"/>
                <a:cs typeface="+mn-cs"/>
              </a:rPr>
              <a:t/>
            </a:r>
            <a:br>
              <a:rPr lang="it-IT" sz="2400" b="1" i="1" kern="1200" dirty="0">
                <a:ea typeface="+mn-ea"/>
                <a:cs typeface="+mn-cs"/>
              </a:rPr>
            </a:br>
            <a:r>
              <a:rPr lang="it-IT" altLang="it-IT" sz="2400" b="1" i="1" kern="1200" dirty="0">
                <a:ea typeface="+mn-ea"/>
                <a:cs typeface="+mn-cs"/>
              </a:rPr>
              <a:t/>
            </a:r>
            <a:br>
              <a:rPr lang="it-IT" altLang="it-IT" sz="2400" b="1" i="1" kern="1200" dirty="0">
                <a:ea typeface="+mn-ea"/>
                <a:cs typeface="+mn-cs"/>
              </a:rPr>
            </a:br>
            <a:r>
              <a:rPr lang="it-IT" altLang="it-IT" sz="2400" b="1" i="1" kern="1200" dirty="0">
                <a:ea typeface="+mn-ea"/>
                <a:cs typeface="+mn-cs"/>
              </a:rPr>
              <a:t/>
            </a:r>
            <a:br>
              <a:rPr lang="it-IT" altLang="it-IT" sz="2400" b="1" i="1" kern="1200" dirty="0">
                <a:ea typeface="+mn-ea"/>
                <a:cs typeface="+mn-cs"/>
              </a:rPr>
            </a:br>
            <a:r>
              <a:rPr lang="it-IT" altLang="it-IT" sz="1300" b="1" i="1" dirty="0">
                <a:ea typeface="+mn-ea"/>
                <a:cs typeface="+mn-cs"/>
              </a:rPr>
              <a:t>Roma, </a:t>
            </a:r>
            <a:r>
              <a:rPr lang="it-IT" altLang="it-IT" sz="1300" b="1" i="1" dirty="0" smtClean="0">
                <a:ea typeface="+mn-ea"/>
                <a:cs typeface="+mn-cs"/>
              </a:rPr>
              <a:t>12 aprile 2016</a:t>
            </a:r>
            <a:r>
              <a:rPr lang="it-IT" altLang="it-IT" sz="1600" b="1" dirty="0">
                <a:ea typeface="+mn-ea"/>
                <a:cs typeface="+mn-cs"/>
              </a:rPr>
              <a:t/>
            </a:r>
            <a:br>
              <a:rPr lang="it-IT" altLang="it-IT" sz="1600" b="1" dirty="0">
                <a:ea typeface="+mn-ea"/>
                <a:cs typeface="+mn-cs"/>
              </a:rPr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85763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6" name="AutoShape 4"/>
          <p:cNvSpPr>
            <a:spLocks noChangeArrowheads="1"/>
          </p:cNvSpPr>
          <p:nvPr/>
        </p:nvSpPr>
        <p:spPr bwMode="auto">
          <a:xfrm rot="10800000">
            <a:off x="3114675" y="3429000"/>
            <a:ext cx="1223963" cy="863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it-IT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528763"/>
            <a:ext cx="8540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 bwMode="auto">
          <a:xfrm>
            <a:off x="361950" y="3749675"/>
            <a:ext cx="2752725" cy="242888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1"/>
          <a:stretch>
            <a:fillRect/>
          </a:stretch>
        </p:blipFill>
        <p:spPr bwMode="auto">
          <a:xfrm>
            <a:off x="942975" y="1438275"/>
            <a:ext cx="6662738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AutoShape 4"/>
          <p:cNvSpPr>
            <a:spLocks noChangeArrowheads="1"/>
          </p:cNvSpPr>
          <p:nvPr/>
        </p:nvSpPr>
        <p:spPr bwMode="auto">
          <a:xfrm rot="10800000">
            <a:off x="4275138" y="2117725"/>
            <a:ext cx="1222375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22532" name="AutoShape 8"/>
          <p:cNvSpPr>
            <a:spLocks/>
          </p:cNvSpPr>
          <p:nvPr/>
        </p:nvSpPr>
        <p:spPr bwMode="auto">
          <a:xfrm>
            <a:off x="3492500" y="3713163"/>
            <a:ext cx="3671888" cy="719137"/>
          </a:xfrm>
          <a:prstGeom prst="accentCallout2">
            <a:avLst>
              <a:gd name="adj1" fmla="val 15894"/>
              <a:gd name="adj2" fmla="val -2074"/>
              <a:gd name="adj3" fmla="val 15894"/>
              <a:gd name="adj4" fmla="val -5449"/>
              <a:gd name="adj5" fmla="val -183885"/>
              <a:gd name="adj6" fmla="val -1794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i="1" dirty="0"/>
              <a:t>Viene presentata la lista delle imprese gestite dal soggetto autenticato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Rilevazione ad evento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1271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2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73" name="Immagine 12" descr="logo_ho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ttangolo 13"/>
          <p:cNvSpPr/>
          <p:nvPr/>
        </p:nvSpPr>
        <p:spPr bwMode="auto">
          <a:xfrm>
            <a:off x="1019175" y="6153150"/>
            <a:ext cx="1062038" cy="444500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AutoShape 8"/>
          <p:cNvSpPr>
            <a:spLocks/>
          </p:cNvSpPr>
          <p:nvPr/>
        </p:nvSpPr>
        <p:spPr bwMode="auto">
          <a:xfrm>
            <a:off x="1019175" y="5119688"/>
            <a:ext cx="2830513" cy="358775"/>
          </a:xfrm>
          <a:prstGeom prst="accentCallout2">
            <a:avLst>
              <a:gd name="adj1" fmla="val 15894"/>
              <a:gd name="adj2" fmla="val -2074"/>
              <a:gd name="adj3" fmla="val 15894"/>
              <a:gd name="adj4" fmla="val -12854"/>
              <a:gd name="adj5" fmla="val 290288"/>
              <a:gd name="adj6" fmla="val 84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i="1" dirty="0"/>
              <a:t>Accesso al Data Entry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8"/>
          <p:cNvSpPr txBox="1">
            <a:spLocks noChangeArrowheads="1"/>
          </p:cNvSpPr>
          <p:nvPr/>
        </p:nvSpPr>
        <p:spPr bwMode="auto">
          <a:xfrm>
            <a:off x="34925" y="2124075"/>
            <a:ext cx="142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u="sng">
                <a:solidFill>
                  <a:srgbClr val="7030A0"/>
                </a:solidFill>
              </a:rPr>
              <a:t> </a:t>
            </a:r>
            <a:endParaRPr lang="it-IT" sz="1400">
              <a:solidFill>
                <a:srgbClr val="7030A0"/>
              </a:solidFill>
            </a:endParaRPr>
          </a:p>
        </p:txBody>
      </p:sp>
      <p:sp>
        <p:nvSpPr>
          <p:cNvPr id="19467" name="Text Box 8"/>
          <p:cNvSpPr txBox="1">
            <a:spLocks noChangeArrowheads="1"/>
          </p:cNvSpPr>
          <p:nvPr/>
        </p:nvSpPr>
        <p:spPr bwMode="auto">
          <a:xfrm>
            <a:off x="279400" y="1543050"/>
            <a:ext cx="4292600" cy="403225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SELEZIONE</a:t>
            </a: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Casa Madre</a:t>
            </a: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600" b="1" dirty="0" err="1" smtClean="0">
                <a:solidFill>
                  <a:schemeClr val="bg1"/>
                </a:solidFill>
              </a:rPr>
              <a:t>Branch</a:t>
            </a:r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marL="285750" indent="-2857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it-IT" sz="1600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Selezione dell’entità su cui operare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2294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5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296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1843088"/>
            <a:ext cx="4410075" cy="336232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tella a 12 punte 9"/>
          <p:cNvSpPr/>
          <p:nvPr/>
        </p:nvSpPr>
        <p:spPr bwMode="auto">
          <a:xfrm>
            <a:off x="6062663" y="2124075"/>
            <a:ext cx="2728912" cy="1695450"/>
          </a:xfrm>
          <a:prstGeom prst="star12">
            <a:avLst>
              <a:gd name="adj" fmla="val 37265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it-IT" sz="1600" dirty="0"/>
              <a:t>Segnalazione basata sul </a:t>
            </a:r>
            <a:r>
              <a:rPr lang="it-IT" sz="1600" b="1" dirty="0"/>
              <a:t>CODICE IVASS</a:t>
            </a:r>
            <a:endParaRPr lang="it-IT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34925" y="2124075"/>
            <a:ext cx="142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u="sng">
                <a:solidFill>
                  <a:srgbClr val="7030A0"/>
                </a:solidFill>
              </a:rPr>
              <a:t> </a:t>
            </a:r>
            <a:endParaRPr lang="it-IT" sz="1400">
              <a:solidFill>
                <a:srgbClr val="7030A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Variazione o Modifica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6389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0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391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920875"/>
            <a:ext cx="762952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ttangolo 16"/>
          <p:cNvSpPr/>
          <p:nvPr/>
        </p:nvSpPr>
        <p:spPr bwMode="auto">
          <a:xfrm>
            <a:off x="3133725" y="2047875"/>
            <a:ext cx="1123950" cy="352425"/>
          </a:xfrm>
          <a:prstGeom prst="rect">
            <a:avLst/>
          </a:prstGeom>
          <a:noFill/>
          <a:ln w="57150">
            <a:solidFill>
              <a:schemeClr val="accent3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21" name="AutoShape 8"/>
          <p:cNvSpPr>
            <a:spLocks/>
          </p:cNvSpPr>
          <p:nvPr/>
        </p:nvSpPr>
        <p:spPr bwMode="auto">
          <a:xfrm>
            <a:off x="1938338" y="3467100"/>
            <a:ext cx="3757612" cy="2774950"/>
          </a:xfrm>
          <a:prstGeom prst="accentCallout2">
            <a:avLst>
              <a:gd name="adj1" fmla="val 15894"/>
              <a:gd name="adj2" fmla="val -2074"/>
              <a:gd name="adj3" fmla="val 15894"/>
              <a:gd name="adj4" fmla="val -12854"/>
              <a:gd name="adj5" fmla="val -39006"/>
              <a:gd name="adj6" fmla="val -1361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it-IT" sz="1400" b="1" dirty="0"/>
              <a:t>Variazione</a:t>
            </a:r>
            <a:r>
              <a:rPr lang="it-IT" sz="1400" dirty="0"/>
              <a:t>: occorre indicare la data in cui l’evento di è verificato</a:t>
            </a:r>
            <a:endParaRPr lang="it-IT" sz="1400" dirty="0">
              <a:solidFill>
                <a:schemeClr val="tx1"/>
              </a:solidFill>
            </a:endParaRPr>
          </a:p>
        </p:txBody>
      </p:sp>
      <p:pic>
        <p:nvPicPr>
          <p:cNvPr id="1639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4017963"/>
            <a:ext cx="2705100" cy="2071687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4"/>
          <p:cNvSpPr/>
          <p:nvPr/>
        </p:nvSpPr>
        <p:spPr bwMode="auto">
          <a:xfrm>
            <a:off x="876300" y="2047875"/>
            <a:ext cx="1143000" cy="325438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AutoShape 8"/>
          <p:cNvSpPr>
            <a:spLocks/>
          </p:cNvSpPr>
          <p:nvPr/>
        </p:nvSpPr>
        <p:spPr bwMode="auto">
          <a:xfrm>
            <a:off x="6183313" y="3192463"/>
            <a:ext cx="2830512" cy="1284287"/>
          </a:xfrm>
          <a:prstGeom prst="accentCallout2">
            <a:avLst>
              <a:gd name="adj1" fmla="val 15894"/>
              <a:gd name="adj2" fmla="val -2074"/>
              <a:gd name="adj3" fmla="val 15894"/>
              <a:gd name="adj4" fmla="val -12854"/>
              <a:gd name="adj5" fmla="val -61931"/>
              <a:gd name="adj6" fmla="val -69173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it-IT" sz="1400" b="1" dirty="0"/>
              <a:t>MODIFICA: </a:t>
            </a:r>
            <a:r>
              <a:rPr lang="it-IT" sz="1400" dirty="0"/>
              <a:t>mera correzione di dati anagrafici errati. </a:t>
            </a:r>
          </a:p>
          <a:p>
            <a:pPr algn="ctr">
              <a:defRPr/>
            </a:pPr>
            <a:endParaRPr lang="it-IT" sz="1400" dirty="0"/>
          </a:p>
          <a:p>
            <a:pPr algn="ctr">
              <a:defRPr/>
            </a:pPr>
            <a:r>
              <a:rPr lang="it-IT" sz="1400" dirty="0"/>
              <a:t>Non comporta la creazione di una nuova data evento</a:t>
            </a:r>
            <a:endParaRPr lang="it-IT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762250" y="2590800"/>
            <a:ext cx="357020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it-IT" sz="8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12000" endPos="51000" dist="5000" dir="5400000" sy="-100000" rotWithShape="0"/>
                </a:effectLst>
              </a:rPr>
              <a:t>DEMO</a:t>
            </a:r>
          </a:p>
        </p:txBody>
      </p:sp>
      <p:pic>
        <p:nvPicPr>
          <p:cNvPr id="17411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8"/>
          <p:cNvSpPr txBox="1">
            <a:spLocks noChangeArrowheads="1"/>
          </p:cNvSpPr>
          <p:nvPr/>
        </p:nvSpPr>
        <p:spPr bwMode="auto">
          <a:xfrm>
            <a:off x="34925" y="2124075"/>
            <a:ext cx="142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u="sng">
                <a:solidFill>
                  <a:srgbClr val="7030A0"/>
                </a:solidFill>
              </a:rPr>
              <a:t> </a:t>
            </a:r>
            <a:endParaRPr lang="it-IT" sz="1400">
              <a:solidFill>
                <a:srgbClr val="7030A0"/>
              </a:solidFill>
            </a:endParaRPr>
          </a:p>
        </p:txBody>
      </p:sp>
      <p:sp>
        <p:nvSpPr>
          <p:cNvPr id="19467" name="Text Box 8"/>
          <p:cNvSpPr txBox="1">
            <a:spLocks noChangeArrowheads="1"/>
          </p:cNvSpPr>
          <p:nvPr/>
        </p:nvSpPr>
        <p:spPr bwMode="auto">
          <a:xfrm>
            <a:off x="279400" y="1543050"/>
            <a:ext cx="4292600" cy="41862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Inserimento Dati</a:t>
            </a:r>
          </a:p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marL="180975" indent="-18097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Indirizzi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Sede legale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Direzione centrale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Altro</a:t>
            </a:r>
          </a:p>
          <a:p>
            <a:pPr marL="200025" indent="-20002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Link alle </a:t>
            </a:r>
            <a:r>
              <a:rPr lang="it-IT" sz="1200" b="1" dirty="0" err="1" smtClean="0">
                <a:solidFill>
                  <a:schemeClr val="bg1"/>
                </a:solidFill>
              </a:rPr>
              <a:t>branch</a:t>
            </a:r>
            <a:endParaRPr lang="it-IT" sz="1200" b="1" dirty="0" smtClean="0">
              <a:solidFill>
                <a:schemeClr val="bg1"/>
              </a:solidFill>
            </a:endParaRPr>
          </a:p>
          <a:p>
            <a:pPr marL="200025" indent="-20002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Dati legali</a:t>
            </a: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Forma legale</a:t>
            </a: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PIVA</a:t>
            </a:r>
          </a:p>
          <a:p>
            <a:pPr marL="171450" indent="-1714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Nomi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Denominazione Ufficiale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Nome Locale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Nome Internazionale</a:t>
            </a:r>
          </a:p>
          <a:p>
            <a:pPr marL="171450" indent="-1714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err="1" smtClean="0">
                <a:solidFill>
                  <a:schemeClr val="bg1"/>
                </a:solidFill>
              </a:rPr>
              <a:t>Flag</a:t>
            </a:r>
            <a:r>
              <a:rPr lang="it-IT" sz="1200" b="1" dirty="0" smtClean="0">
                <a:solidFill>
                  <a:schemeClr val="bg1"/>
                </a:solidFill>
              </a:rPr>
              <a:t> di stato</a:t>
            </a:r>
          </a:p>
          <a:p>
            <a:pPr marL="447675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Capogruppo</a:t>
            </a:r>
          </a:p>
          <a:p>
            <a:pPr marL="447675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Quotata in borsa</a:t>
            </a:r>
          </a:p>
          <a:p>
            <a:pPr marL="447675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Nascita Impresa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3318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19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320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9953" r="23413" b="17513"/>
          <a:stretch>
            <a:fillRect/>
          </a:stretch>
        </p:blipFill>
        <p:spPr bwMode="auto">
          <a:xfrm>
            <a:off x="2587625" y="1249363"/>
            <a:ext cx="6556375" cy="560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79400" y="1543050"/>
            <a:ext cx="4292600" cy="1724025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Inserimento Dati</a:t>
            </a:r>
          </a:p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marL="200025" indent="-20002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Link alle </a:t>
            </a:r>
            <a:r>
              <a:rPr lang="it-IT" sz="1200" b="1" dirty="0" err="1" smtClean="0">
                <a:solidFill>
                  <a:schemeClr val="bg1"/>
                </a:solidFill>
              </a:rPr>
              <a:t>branch</a:t>
            </a:r>
            <a:endParaRPr lang="it-IT" sz="1200" b="1" dirty="0" smtClean="0">
              <a:solidFill>
                <a:schemeClr val="bg1"/>
              </a:solidFill>
            </a:endParaRP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Data inizio operatività</a:t>
            </a: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 smtClean="0">
                <a:solidFill>
                  <a:schemeClr val="bg1"/>
                </a:solidFill>
              </a:rPr>
              <a:t>Data fine operatività</a:t>
            </a:r>
          </a:p>
          <a:p>
            <a:pPr marL="447675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34925" y="2124075"/>
            <a:ext cx="142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u="sng">
                <a:solidFill>
                  <a:srgbClr val="7030A0"/>
                </a:solidFill>
              </a:rPr>
              <a:t> </a:t>
            </a:r>
            <a:endParaRPr lang="it-IT" sz="1400">
              <a:solidFill>
                <a:srgbClr val="7030A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Inizio/Fine Operatività </a:t>
            </a:r>
            <a:r>
              <a:rPr lang="it-IT" sz="2200" b="1" i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Branch</a:t>
            </a:r>
            <a:endParaRPr lang="it-IT" sz="22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4342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3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34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r="19405" b="12750"/>
          <a:stretch>
            <a:fillRect/>
          </a:stretch>
        </p:blipFill>
        <p:spPr bwMode="auto">
          <a:xfrm>
            <a:off x="2590800" y="1314450"/>
            <a:ext cx="6553200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8124825" y="2176463"/>
            <a:ext cx="942975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1000" dirty="0">
                <a:latin typeface="+mj-lt"/>
              </a:rPr>
              <a:t>Data Fine Operatività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7248525" y="2176463"/>
            <a:ext cx="876300" cy="4000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1000" dirty="0">
                <a:latin typeface="+mj-lt"/>
              </a:rPr>
              <a:t>Data Inizio Operatività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79400" y="1543050"/>
            <a:ext cx="4292600" cy="3292475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Inserimento Dati</a:t>
            </a:r>
          </a:p>
          <a:p>
            <a:pPr eaLnBrk="1" hangingPunct="1">
              <a:spcBef>
                <a:spcPct val="50000"/>
              </a:spcBef>
              <a:defRPr/>
            </a:pPr>
            <a:endParaRPr lang="it-IT" sz="1200" b="1" dirty="0" smtClean="0">
              <a:solidFill>
                <a:schemeClr val="bg1"/>
              </a:solidFill>
            </a:endParaRPr>
          </a:p>
          <a:p>
            <a:pPr marL="180975" indent="-18097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>
                <a:solidFill>
                  <a:schemeClr val="bg1"/>
                </a:solidFill>
              </a:rPr>
              <a:t>Indirizzi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Sede legale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Direzione centrale</a:t>
            </a:r>
          </a:p>
          <a:p>
            <a:pPr marL="361950" lvl="1" indent="-952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Altro</a:t>
            </a:r>
          </a:p>
          <a:p>
            <a:pPr marL="200025" indent="-200025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 smtClean="0">
                <a:solidFill>
                  <a:schemeClr val="bg1"/>
                </a:solidFill>
              </a:rPr>
              <a:t>Dati </a:t>
            </a:r>
            <a:r>
              <a:rPr lang="it-IT" sz="1200" b="1" dirty="0">
                <a:solidFill>
                  <a:schemeClr val="bg1"/>
                </a:solidFill>
              </a:rPr>
              <a:t>legali</a:t>
            </a: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Forma legale</a:t>
            </a:r>
          </a:p>
          <a:p>
            <a:pPr marL="285750" indent="161925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PIVA</a:t>
            </a:r>
          </a:p>
          <a:p>
            <a:pPr marL="171450" indent="-171450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sz="1200" b="1" dirty="0">
                <a:solidFill>
                  <a:schemeClr val="bg1"/>
                </a:solidFill>
              </a:rPr>
              <a:t>Nomi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Denominazione Ufficiale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Nome Locale</a:t>
            </a:r>
          </a:p>
          <a:p>
            <a:pPr marL="447675" lvl="1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it-IT" sz="1100" dirty="0">
                <a:solidFill>
                  <a:schemeClr val="bg1"/>
                </a:solidFill>
              </a:rPr>
              <a:t>Nome Internazionale</a:t>
            </a:r>
          </a:p>
          <a:p>
            <a:pPr marL="447675" indent="-171450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34925" y="2124075"/>
            <a:ext cx="1428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u="sng">
                <a:solidFill>
                  <a:srgbClr val="7030A0"/>
                </a:solidFill>
              </a:rPr>
              <a:t> </a:t>
            </a:r>
            <a:endParaRPr lang="it-IT" sz="1400">
              <a:solidFill>
                <a:srgbClr val="7030A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Dati anagrafici </a:t>
            </a:r>
            <a:r>
              <a:rPr lang="it-IT" sz="2200" b="1" i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Branch</a:t>
            </a:r>
            <a:endParaRPr lang="it-IT" sz="22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5366" name="Connettore 1 8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7" name="Connettore 1 9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8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7649"/>
          <a:stretch>
            <a:fillRect/>
          </a:stretch>
        </p:blipFill>
        <p:spPr bwMode="auto">
          <a:xfrm>
            <a:off x="2505075" y="1347788"/>
            <a:ext cx="66389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4722813"/>
            <a:ext cx="2705100" cy="207010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4"/>
          <p:cNvSpPr/>
          <p:nvPr/>
        </p:nvSpPr>
        <p:spPr bwMode="auto">
          <a:xfrm>
            <a:off x="5943600" y="5927725"/>
            <a:ext cx="885825" cy="325438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 rot="10800000">
            <a:off x="5095875" y="5873750"/>
            <a:ext cx="725488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7" name="Rettangolo 16"/>
          <p:cNvSpPr/>
          <p:nvPr/>
        </p:nvSpPr>
        <p:spPr bwMode="auto">
          <a:xfrm>
            <a:off x="6896100" y="1817688"/>
            <a:ext cx="1266825" cy="258762"/>
          </a:xfrm>
          <a:prstGeom prst="rect">
            <a:avLst/>
          </a:prstGeom>
          <a:noFill/>
          <a:ln w="57150"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AutoShape 8"/>
          <p:cNvSpPr>
            <a:spLocks/>
          </p:cNvSpPr>
          <p:nvPr/>
        </p:nvSpPr>
        <p:spPr bwMode="auto">
          <a:xfrm>
            <a:off x="6183313" y="3192463"/>
            <a:ext cx="2830512" cy="466725"/>
          </a:xfrm>
          <a:prstGeom prst="accentCallout2">
            <a:avLst>
              <a:gd name="adj1" fmla="val 15894"/>
              <a:gd name="adj2" fmla="val -2074"/>
              <a:gd name="adj3" fmla="val 15894"/>
              <a:gd name="adj4" fmla="val -12854"/>
              <a:gd name="adj5" fmla="val -253956"/>
              <a:gd name="adj6" fmla="val 2440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dirty="0"/>
              <a:t>Segnalazione per la BRANCH negli Emirati Arabi</a:t>
            </a:r>
            <a:endParaRPr lang="it-IT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Freccia in giù 12"/>
          <p:cNvSpPr>
            <a:spLocks noChangeArrowheads="1"/>
          </p:cNvSpPr>
          <p:nvPr/>
        </p:nvSpPr>
        <p:spPr bwMode="auto">
          <a:xfrm rot="16200000">
            <a:off x="6006306" y="3042444"/>
            <a:ext cx="542925" cy="839788"/>
          </a:xfrm>
          <a:prstGeom prst="downArrow">
            <a:avLst>
              <a:gd name="adj1" fmla="val 50000"/>
              <a:gd name="adj2" fmla="val 50063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it-IT"/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3400425" y="4143375"/>
            <a:ext cx="2325688" cy="1074738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Sistema INFOSTAT</a:t>
            </a:r>
          </a:p>
        </p:txBody>
      </p:sp>
      <p:sp>
        <p:nvSpPr>
          <p:cNvPr id="14356" name="Oval 26"/>
          <p:cNvSpPr>
            <a:spLocks noChangeArrowheads="1"/>
          </p:cNvSpPr>
          <p:nvPr/>
        </p:nvSpPr>
        <p:spPr bwMode="auto">
          <a:xfrm>
            <a:off x="3086100" y="2122488"/>
            <a:ext cx="2898775" cy="27781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77" name="AutoShape 6" descr="data:image/jpeg;base64,/9j/4AAQSkZJRgABAQAAAQABAAD/2wCEAAkGBxQSEhUUEBQVFhQXGBQZFxcVFBYVHBcVFhUWGRgXGBcZHCggGholHBUVIjItJSktLi4vFyAzODMtNygtLisBCgoKDg0OGxAQGywkHyQyLDQsLCwuLDQsNCwsLCwsLy80LCwsLCwsLSwsLCwsLCwsLCwsLDQsLCwsLCwsLCwsLP/AABEIAMIBAwMBIgACEQEDEQH/xAAcAAEAAgMBAQEAAAAAAAAAAAAABQYBAwQCBwj/xAA+EAACAgEDAgQFAQYEBAYDAAABAgADEQQSIQUxBhNBUSIyYXGBkQcUI0JSoTNicrEVc4KyNZKiwdHwJDRD/8QAGQEBAQEBAQEAAAAAAAAAAAAAAAIBAwQF/8QAJxEBAQACAQQCAQQDAQAAAAAAAAECERIDISIxQVFxMmHB8IGRwhP/2gAMAwEAAhEDEQA/APuMREBERAREQEREBERAREQEREBERAREQEREBERAREQEREBERAREQEREBERAREQEREBERAREQEREBERAREQEREBERAREQEREBERAREQEREBERAREQEREBERAREQEREBERAREQEREBERAREQEREBERAREQEREBERAREQEREBERAREQETGZjMD1MSC1vizT13rRv3WlgpC4ITPq7HAH2zmdPXuuVaRA927aWCjapbk+/t2lccvpPKfaViR/SOsU6lN9DhgDg8EEEY4IPPqJ3Zk2WdqqXb1ExmaNbqhVW9j52orM2Bn4VGTx68QOiJHf8VQuUUMzBVZgq52hwxXPPrsaaR1+vaz4sCq/lklD/ieYK9v33ED+83jWcol4kaerr5jV7bNygMfg7IWZQ3fsSjTKdXRhWVDt5qeYgC8lRs5x6fOvf3jVNxIxIunrlbKrAP8bFUBXl2G7IX7bGzn2nRo+oLaH2ZyjFXUjDKwAOCD9CCPQgiNU3HZEhaPEtLqrKXO7yto2EE+cCazg+hwftg5xN1nW61sFbbgxFR5Q4HnMy1gn0JZGH3H1EcazlEpE5LNaq2pUc7nV2XjjFe0Nz6fOv6xRr0eyytWy9e3ePbeMr/aNN264kdX1ets4zkWmkrjB8wDcRj22/FntjntPFHW63CGvc5dS6qF52A43HOAozwMnn8GNU3EpEjj1ZAcHeD5bW4KkHYuA2QezcjiZt6tWtSWs2EsNQUkHnzSAnHp3H2jVNxIROB+qVix6i38REFjL67Du5Hvyp7duPcTXd1lFNeQ/wDFZFQ7fmZ13AD17ZJPYYOe0apuJOJyaTXpY1io2TU2xx7NtDY+vDf2PtOrMxrMTGZjMD1E4k6gGBKBmUZ+IYxx3xkgmedP1NbATUGcDuQAAD7fERzN1Wbd8Tn0uqWwZU5wSD7gjuCJvzMazExEDk6lr66KzZa21BjJ+pOAAPUkmfNvE3iy59SU05wDurQjuq5w9oH9RwQCewzO79qGoL3abTD5ebGGcbiDhR9+GA/1Sq+HKi1ltvADEoD6bc9s+wAUT2dHpTjyry9XqW5cYsPSaaNHYj1jzyBlmYFSHIPy5OM8jk5MkH8Qs9diXKtgb5dwGEHtgDng9+88rSiKSMHAJJ7+k9f8KNBryP8AEq3N9LARuH2wyj8Tbxt7+ybnr0qXiHQVVGq/Rl0IUeYFLjy29WDls4yfr/eW/wABeMRaBp9VYPPzisnPxqFXGW7Fsk/eRvVatqsajh9rDAPfII7T5qzOjK3xJYhXk8YK8qfuMZnT/wA51MdVyud6eW4/TAnL1TSedTZVnb5iOm7GcblIzjIz395r6HrfP09VuCN6KeRg/fH17/me+rOwpsKOqPtO13+VWIwpb6ZInz9WXT3b3NuM9IzfVczjNQIG1NrEMm0ozbuUz8eMcEDmam6CfJerzB8V/nbtnb+MLduN3PIxnPrOX/iT/u1FmXT+Oq27irYXzGRvjAwa84w3BwRn1nvX69xptbYth+Bm8pxtOFFdfynGCN+8f2l90eKUHT/472luHqSsrj+lnbO7Pr5hHb0mjpXSTV5e6wOKazXX8G34Tt5fk5bCKOAB34548dY14VKWrsAU31IzArgqThgT2mjrWvIt04rsAR1uJw6qCF8vBDFTnufvMm63tGyroJVKQtmLKXsdX2cEWFtysm7sQ3oQeAZ26HQeWbWLA2Wtuc7cDIUIoC5OAAo9feb9dqhVW1jdlBOPc+gH1JwPzIPR6+5tPeljqmpqLDc4Cj4/iqYgZwuGC555UzO9hdRsHhoDTU0BlzUaSWarIs8oADcu4dwB6zN/h4taLRbtda6FTamADS1hyV3YZWFrDae3GDkZnPqOpWHRpbWSr723JZYoZ1RrA6JZjaT8JKnHIUZIzmdtmsb940ihmCWV2swYAFiFQru44PJ7SvJnjW/W9Pd7qrksVWrS1MGssD5pryfnGMeWPfvNOj6Ka7VtFh3YsFuQcWb23ggFjs2tnGPRjObpetNhfz7TXat7qKsqBsW0isbSMsHQKc/5zjGONJ19u/UVlzvGq061rxnyHFBbaMcrzbzzjB544zV9G57S1fSlXUPeGOWVRsx8IcZBs/1Fdq/ZfrOLReH2p8o12jelXlNurytiBiy5XdlWBJ5Dep47Y4urdTtTWlQ7LUqaRm4Uooe69bC/82CqIMj5TgnAzOvqPWGTUVkf/rqVrubggPcP4ZJzkYPlD2xcfYTdZG8WzTdBZFRfOLFdO1BZ1JZi20mwnd3yvb6955bw8XqSm+3fWlRrARWqJJQJvJFhydu7jt8X0nnVawnWLWl5VUKtaCUwS3FdCAjux+I+oGP6uPV2utVtd5f8R6kQ1Vn+s1Fscc8tiPI8S7w8bFPnWk2bUCWomxkdVZS45I+INyOx7HM2npFgtW1bV+Cta0Vqi2wcbyMWD4mwOSOAAPfPNpdYxu03k2m5LFfzs7TtCplX4A2Hfhdp/q7cGcq9WvyofJR9TtrtRflVdSUam0emUBw3r2ODgs8jxSvTei+TYLFsJJr22ghj5jhi4sGWOz4nsOBx8f0EmJE6bUsdbdWWOxaNOwXjAZnvDHtnJCJ/9MlpF38rx18PL2AfMQPucSI68GsKVoeHWw8H5mVfhBPtnmczaZ73dgKmAZlHm7mwB2AUcKPX3OZtKmsCinAtflsElalI+IrnkfT7y5NVNu3NqalsG3hEpTFlgA5bb8gP8w95z6dGcmwqPMQIfJ27Q9QHzY9Tzx7YE2rqtPuWtra66a+VDuqm5weWwT8Sg5/M1DxDTqr2r0+5b6P5m2BHB7IGDHeHHIx/aX39IunSx/ii+rhHalQB65BDhh6Y4/SWLzRnGRn2yM/pIGnVBP4qjFLnFqetVnbdj057/rFnRTk7FpZe4Zy5dvqXHY/aRYqVYYkf0zV5qXccnkZJznBIzn17d/WYkaq9xTPG+iGo1Q8s5ZVFLgD/AA2dWsBwe5KE7cZGQRwZG6aqo2tp0BTYu5VIzgBuxJ/mGRnPfP3nR44rs0uvXUISEuCcnhfMqxhWPpnav4LSs9C1D36w6i3kgs7f9YKqv4B/9M93TluG99tPHnl56fSejU0sRXdp695+V1Xh8DJyP5Tgfb/aT3Va6jWWvQMiAtyu7GByQJTtB1Xba7Iu59oWsHIVQxyzMfwvA+vaSC9UtTPmHzUbO9SACARglPTH0P6iefLC77PRjlNIrqOnRzu8uumtckKqgnjPLsPp6Dj7yq61E1GmbUIhIrJDswIBG5RtP+YbiR34Y8dpYDrT5TInJG5VLAjIGQCfXtj9ZQRrLRU1Nn+GtjOBxgPhg+PcHJH4nr6eN12eXqZR9t8Fa+m7SVnTAitM1gMAD8HGSB79/wAyeIkD4I6YdNo6q2+bBdsHPxOS2PxkD8Senz89crp7MN8Zt52jtM7B29JQev8AijXafW06UJpm88jY5FgwCxHxDd6Y/MvWmDhR5hUvj4igIUn6AkkD8xlhcZLfkxzmVs+nvYO2BiNg9p6lCfxZq6upV6LUpQEsI22Kr/EpBxjLcHI2/QxjjcvRlnMfa+ETG0TVqw5Q+UVD+hcFl/IBBP6yoeE/EGu1Wpursr061aexq7HUWHc6kjamW+meewIjHG2Wz4Ms5LJ9rpsHtM7ZmebGABJOAOSfYDvJWbB3xM7BKd+z3xcde2qDkZrszWAMfwGyE+5+E5+4lylZY3G6qccplNxjaJjYJ6kN13rgpemmsB9RexWpCcDCjc7uRyFAB9Mnt9skt9Ntk7pfYPaZ2yk+JeqdR0QW4nT3UlkVwKnrKbiAD85yMnH5Euwm3GybZjlLdAURtnP1LXJRU9tp2oilmP0H+5lf/edfqKBfpjRVvUPXVYjOxUjKh3DAKxGOADjPczJjsuUi0ATMr/gfrVms03mXoqWCyytlXOAa22ngk4ORLBFll1Wyyzav6rT7GO9bR/TZQTkrnhXUeo7Zx6CYo0xcFKketG/xLbPncewzzOnV69snFldKZIBflnIOCQP6czFfUHrw1jJZUTjza/5T/mHtL76R22gvFqV1a3pRO1EV9QMkgADyh3J+uJVtfZTZqesIALXsWkadU+NmuFZCNXt7bWIyew5zLb4vZT1DpQODmzUH3BHlD/5EjOi6KmzqXVluVTWBpzzgbf4ZyQf5SPcTthdY7/b/AKcc55an3/CwdL6dfVRUz4e7ykXUISD5jBQCc9t47E+v++BXX8q16r/lZIT7Ek4x+ZF+Aes3PokVs22lrBWzk80K2Fd27kdwPfAk7+92BsfvNBf+gjA+27OZFllsrrLLJp3afR/CN/DeoXGBz8o+g7fiJv0+rDKC3wnkFT6EHBH6iYnLdX2Q/jLU6QU+VrjhLM7cAkgrj4lIBwRkd/fEp3Tqf3YqX+DTaqpdlmwBQW2vWX5O18FgRnjuM8yy+M+g23HzKcPhcGpsc4yVKk8dzyOM47+krWh8R2VVnTME2hCoXUJygX4dpGQCMEEbvrzjt6OnPDx/y4Z/q7pVdBmwLpbFt4IZlIIVhnIbGcdvWYXS6h9+Afg4bjBPftxz2lGqA07eYl48xMGtxx8WSGU4BOMY4PB3YM7eo9V1gDi6zUih9q2GysqM7SdoJX4d3HbHzYPaduF+LHPnPpY9U9OnrNgvU3BSPKXazixwQowCcY5OfpI4dM0+ks09nUiwZw1uwIHXeuwbbO5Jy27gAZHfgSH6Lq/3Ww3VlHKrhUs59B8SHjHIYDHOP9UnfJ1HUbt4xYVYgPjZVUoOCBnIfO30yTnnAAmWWe72+ze/ju+naa5XVXQ5VgGB9wRkGbZwdD6d+70JUG3bR3xgZJJOFHyrk8D0E754b+z2R828b/8AjXTfx/3mfSZ828b/APjXTfx/3mfSZ06n6cfx/Ll0/wBWX5/gnzr9sehIqo1lfz6ewc/5WYEZ+zqv6mfRZH+IenDU6a6k/wD9EZR/qx8J/XEnp5ccpV9THljY11dbrOjGrJxX5Xmn6DZuI+/cTn8G9PNOlXzBi20vdb/zLmLsD9shfxPnngPqDanT1dNfIZLy1o9RpqiLCp+9pVPsTPr8rqY8N4p6eXPWRKx+0LqaVaXy7LBWNQ60lycbUbm1s+mEDfkiWeVTTkarqdpOGr0lQrAPI8+4hnP3VFUf9Rk4e934Vn619qR0vq2no64raOyt9PqFVDsPCsy4Ax/rRf8AzmfYp88/bF0r/wDETUVAK+nsVsqAMK5C/wBm2H8S59A6kNTp6r17WIrfY4+Ifggj8Tp1fLGZT8OfS8crjfykJ8//AGmdG1Jso12iy1mnzlAMnGc5C/zD5gR3wZ9AkXV1cHV2aUjBSqq0Nu+YO9isNuONuxfXnf6YnPDK43cdOpjMpqoHwv4u0vVK/JtAW0j46WPDbTnKH+YZAPuJcp8y/ax4arSo6/T/AMK+t6yxTI35YKG47OCRz6459J9D6W7tTUbeLDWhf0+MqN398yupjjqZY+vpPTyy3ccv9uHxd0g6zR3UK21nUbSe25WDLn6ZUD8yieD/ABo2iK6Dqqmo1gLXY3bb2UOfVfZhxgc+8+gdf6uNKiOwyGtqrPONvmOF3dj2zNPiXw5TrqjXevPOxx8yN6FT/wC3YxhlJjxynaszxtvLG93foNNWinyVUK7NYdvZmc7mb8k5nVKD+x42jTX1WMWSq966z6fDjcF/y55/Mv0jPHjlYvDLljKr9Fmx7AaWsYMQGG1iF/lUg8qMYPHHMzaFTNtajYeNRUMHGR3wOMjPPvJXV9OqtINiAkeuSDj2yCJHdRcaY17BtrxblR2ZtuVDfoZUu2WacA6Pp2trF6+YAM6a0s2VHfYpB+Ejjt7CRzeD66LbbrXOo/eCAaLFyrvzs/mJIUEj4s8d+cSVuRa022ZFFg3VkZJqsxnaMc9+08U6mzdmwE6kgLUpGAFI/wAT29Dn7fpe8vv+/wB9psn03VaYj+Chw7YN7rxsX0RfbjgD0m9rawuxNPvrxwy7Cp47liePuZz7zUwpTO/fUWbOTZuyXz7AASVbo1Bbd5Yz37nGf9OcSbZ8qk+mjpml3VKWJyc+ueMnbz68Y5mZKgRI5K4mJou0VbnL1oxHqygn9SJ0xJUrej8JVrqDfY7Wn+RXC4Q54IAHcenbEnr9OrqVdQysCCCMgg+hE3RNuVvtkxkQXRfDaafcod7EydqWYZUBOcDI/EmUrAGAAB7AYmyItt9kknp5xGJ6iY1Sus+BX1OpTUvrLFsrx5e2tAE2nIwPXnvnvLfpkYKA7bmA5bAXJ98DtN0SrlbNVMxku484jE9RJUrnQPCyaXVarUKQTqGBAxjYvdlz65ck/p7Sw4mZmbcrbusxxkmo59ZUzIy1vsYjAfaG2n3weDK34Y8Ivondk1VlgtbfYLK0O5uctuHIJzLZETKyaZcZbtHdc6b+86eygnaLFKltobAPfAPGcSM8H+GG0CGtb3sqJJVHVRtYnkqR6H2lkibyutfBxm9vOJVuveEWu1SazT6l6L0QIMKrqVBY4KnGQdxzz7dpa4mY5XH0ZYzL2gV6G9pRtbaLvLYMta1+XX5g+V2XLFiPTJwO+M4xOYnqIttbJpC+K/D667TtRYzICVbcuMgqcjv6Tj6f0TWJX5Vmt3oBtDCkLbt7Y8wsRnHrtz/vLNE3ldaZxm9uTpvT66K1qpXaijAH9yST3JOSSe5M6cT1ElTzieL6FdSrgEHuDzNsQIgdIwu34XGCAbAzFQfTvjj6Ynmno23PIcnHxWA7hgcAEHgSZibyqeMcOi6ctZLH4nPdj3+wzyBOzE9RMt2qMRMxA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it-IT"/>
          </a:p>
        </p:txBody>
      </p:sp>
      <p:sp>
        <p:nvSpPr>
          <p:cNvPr id="14345" name="Freccia a destra 17"/>
          <p:cNvSpPr>
            <a:spLocks noChangeArrowheads="1"/>
          </p:cNvSpPr>
          <p:nvPr/>
        </p:nvSpPr>
        <p:spPr bwMode="auto">
          <a:xfrm rot="5400000">
            <a:off x="7708900" y="4260850"/>
            <a:ext cx="619125" cy="517525"/>
          </a:xfrm>
          <a:prstGeom prst="rightArrow">
            <a:avLst>
              <a:gd name="adj1" fmla="val 50000"/>
              <a:gd name="adj2" fmla="val 15284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it-IT"/>
          </a:p>
        </p:txBody>
      </p:sp>
      <p:sp>
        <p:nvSpPr>
          <p:cNvPr id="3079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Il flusso del </a:t>
            </a:r>
            <a:r>
              <a:rPr lang="it-IT" sz="2200" b="1" i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reporting</a:t>
            </a:r>
            <a:endParaRPr lang="it-IT" sz="22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082" name="Connettore 1 19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3" name="Connettore 1 20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8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85" name="Connettore 1 22"/>
          <p:cNvCxnSpPr>
            <a:cxnSpLocks noChangeShapeType="1"/>
          </p:cNvCxnSpPr>
          <p:nvPr/>
        </p:nvCxnSpPr>
        <p:spPr bwMode="auto">
          <a:xfrm>
            <a:off x="458788" y="66897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86" name="Picture 22" descr="D:\Dati\Profili\M026990\Desktop\ecb_logo_IT_72935787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63" y="5064125"/>
            <a:ext cx="2208212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3" name="Picture 27" descr="D:\Dati\Profili\M026990\Desktop\immagine_13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578" y="4142712"/>
            <a:ext cx="826691" cy="757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magine 12" descr="logo_ho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594" y="2833005"/>
            <a:ext cx="1976532" cy="459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4" name="Freccia a destra 11"/>
          <p:cNvSpPr>
            <a:spLocks noChangeArrowheads="1"/>
          </p:cNvSpPr>
          <p:nvPr/>
        </p:nvSpPr>
        <p:spPr bwMode="auto">
          <a:xfrm>
            <a:off x="2305050" y="3181350"/>
            <a:ext cx="981075" cy="487363"/>
          </a:xfrm>
          <a:prstGeom prst="rightArrow">
            <a:avLst>
              <a:gd name="adj1" fmla="val 50000"/>
              <a:gd name="adj2" fmla="val 4997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it-IT"/>
          </a:p>
        </p:txBody>
      </p:sp>
      <p:sp>
        <p:nvSpPr>
          <p:cNvPr id="7" name="Parentesi graffa chiusa 6"/>
          <p:cNvSpPr/>
          <p:nvPr/>
        </p:nvSpPr>
        <p:spPr bwMode="auto">
          <a:xfrm flipH="1">
            <a:off x="6731000" y="2690813"/>
            <a:ext cx="182563" cy="1568450"/>
          </a:xfrm>
          <a:prstGeom prst="rightBr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it-IT"/>
          </a:p>
        </p:txBody>
      </p:sp>
      <p:sp>
        <p:nvSpPr>
          <p:cNvPr id="14357" name="Text Box 27"/>
          <p:cNvSpPr txBox="1">
            <a:spLocks noChangeArrowheads="1"/>
          </p:cNvSpPr>
          <p:nvPr/>
        </p:nvSpPr>
        <p:spPr bwMode="auto">
          <a:xfrm>
            <a:off x="3570288" y="2546350"/>
            <a:ext cx="1931987" cy="70485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it-IT" sz="2000" b="1" dirty="0" smtClean="0">
                <a:solidFill>
                  <a:schemeClr val="bg1"/>
                </a:solidFill>
              </a:rPr>
              <a:t>Reporting </a:t>
            </a:r>
            <a:r>
              <a:rPr lang="it-IT" sz="2000" b="1" dirty="0" err="1" smtClean="0">
                <a:solidFill>
                  <a:schemeClr val="bg1"/>
                </a:solidFill>
              </a:rPr>
              <a:t>Solvency</a:t>
            </a:r>
            <a:endParaRPr lang="it-IT" sz="2000" b="1" dirty="0" smtClean="0">
              <a:solidFill>
                <a:schemeClr val="bg1"/>
              </a:solidFill>
            </a:endParaRP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95250" y="4248150"/>
            <a:ext cx="2438400" cy="581025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it-IT" sz="1600" b="1" dirty="0" smtClean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it-IT" sz="1600" b="1" dirty="0" err="1" smtClean="0">
                <a:solidFill>
                  <a:schemeClr val="bg1"/>
                </a:solidFill>
              </a:rPr>
              <a:t>Insurance</a:t>
            </a:r>
            <a:r>
              <a:rPr lang="it-IT" sz="1600" b="1" dirty="0" smtClean="0">
                <a:solidFill>
                  <a:schemeClr val="bg1"/>
                </a:solidFill>
              </a:rPr>
              <a:t> Company</a:t>
            </a:r>
          </a:p>
        </p:txBody>
      </p:sp>
      <p:pic>
        <p:nvPicPr>
          <p:cNvPr id="14362" name="Picture 26" descr="D:\Dati\Profili\M026990\Desktop\associate-data-entry-processing-degre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7"/>
          <a:stretch/>
        </p:blipFill>
        <p:spPr bwMode="auto">
          <a:xfrm flipH="1">
            <a:off x="0" y="2244144"/>
            <a:ext cx="2655414" cy="1981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64" name="Picture 28" descr="D:\Dati\Profili\M026990\Desktop\marchioGoogle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19" b="35802"/>
          <a:stretch/>
        </p:blipFill>
        <p:spPr bwMode="auto">
          <a:xfrm>
            <a:off x="6946059" y="3589378"/>
            <a:ext cx="2154985" cy="5819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3552825" y="3352800"/>
            <a:ext cx="1931988" cy="706438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it-IT" sz="2000" b="1" dirty="0" smtClean="0">
                <a:solidFill>
                  <a:schemeClr val="bg1"/>
                </a:solidFill>
              </a:rPr>
              <a:t>Rilevazione anagrafica</a:t>
            </a:r>
          </a:p>
        </p:txBody>
      </p:sp>
      <p:sp>
        <p:nvSpPr>
          <p:cNvPr id="24" name="Freccia a destra 17"/>
          <p:cNvSpPr>
            <a:spLocks noChangeArrowheads="1"/>
          </p:cNvSpPr>
          <p:nvPr/>
        </p:nvSpPr>
        <p:spPr bwMode="auto">
          <a:xfrm rot="16200000">
            <a:off x="7767638" y="2190750"/>
            <a:ext cx="446088" cy="554037"/>
          </a:xfrm>
          <a:prstGeom prst="rightArrow">
            <a:avLst>
              <a:gd name="adj1" fmla="val 50000"/>
              <a:gd name="adj2" fmla="val 15284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it-IT"/>
          </a:p>
        </p:txBody>
      </p:sp>
      <p:pic>
        <p:nvPicPr>
          <p:cNvPr id="3097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75" y="1258888"/>
            <a:ext cx="14859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 txBox="1">
            <a:spLocks noChangeArrowheads="1"/>
          </p:cNvSpPr>
          <p:nvPr/>
        </p:nvSpPr>
        <p:spPr bwMode="auto">
          <a:xfrm>
            <a:off x="685800" y="2130424"/>
            <a:ext cx="7773988" cy="2289175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7730" tIns="33865" rIns="67730" bIns="33865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it-IT" sz="2800" dirty="0" smtClean="0">
              <a:solidFill>
                <a:srgbClr val="000066"/>
              </a:solidFill>
            </a:endParaRPr>
          </a:p>
          <a:p>
            <a:pPr algn="ctr" eaLnBrk="1" hangingPunct="1"/>
            <a:r>
              <a:rPr lang="it-IT" sz="2800" dirty="0" smtClean="0">
                <a:solidFill>
                  <a:srgbClr val="000066"/>
                </a:solidFill>
              </a:rPr>
              <a:t>Operare </a:t>
            </a:r>
            <a:r>
              <a:rPr lang="it-IT" sz="2800" dirty="0">
                <a:solidFill>
                  <a:srgbClr val="000066"/>
                </a:solidFill>
              </a:rPr>
              <a:t>con </a:t>
            </a:r>
            <a:r>
              <a:rPr lang="it-IT" sz="2800" dirty="0" smtClean="0">
                <a:solidFill>
                  <a:srgbClr val="000066"/>
                </a:solidFill>
              </a:rPr>
              <a:t>INFOSTAT</a:t>
            </a:r>
          </a:p>
          <a:p>
            <a:pPr algn="ctr" eaLnBrk="1" hangingPunct="1"/>
            <a:endParaRPr lang="it-IT" sz="2000" dirty="0">
              <a:solidFill>
                <a:srgbClr val="000066"/>
              </a:solidFill>
            </a:endParaRPr>
          </a:p>
          <a:p>
            <a:pPr algn="ctr" eaLnBrk="1" hangingPunct="1"/>
            <a:r>
              <a:rPr lang="it-IT" sz="3900" b="1" dirty="0">
                <a:solidFill>
                  <a:srgbClr val="000066"/>
                </a:solidFill>
              </a:rPr>
              <a:t>- </a:t>
            </a:r>
            <a:r>
              <a:rPr lang="it-IT" sz="3900" b="1" dirty="0" smtClean="0">
                <a:solidFill>
                  <a:srgbClr val="000066"/>
                </a:solidFill>
              </a:rPr>
              <a:t>Deleghe ed Accreditamento </a:t>
            </a:r>
            <a:r>
              <a:rPr lang="it-IT" sz="3900" b="1" dirty="0">
                <a:solidFill>
                  <a:srgbClr val="000066"/>
                </a:solidFill>
              </a:rPr>
              <a:t>-</a:t>
            </a:r>
          </a:p>
          <a:p>
            <a:pPr algn="ctr" eaLnBrk="1" hangingPunct="1"/>
            <a:endParaRPr lang="it-IT" sz="3900" dirty="0">
              <a:solidFill>
                <a:srgbClr val="000066"/>
              </a:solidFill>
            </a:endParaRPr>
          </a:p>
        </p:txBody>
      </p:sp>
      <p:sp>
        <p:nvSpPr>
          <p:cNvPr id="4099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4102" name="Connettore 1 5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3" name="Connettore 1 6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4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17488" y="2724150"/>
            <a:ext cx="8636000" cy="3740150"/>
          </a:xfr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endParaRPr lang="it-IT" sz="2400" dirty="0"/>
          </a:p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it-IT" sz="2400" dirty="0" smtClean="0"/>
              <a:t>I soggetti già accreditati </a:t>
            </a:r>
            <a:r>
              <a:rPr lang="it-IT" sz="2400" dirty="0"/>
              <a:t>ad </a:t>
            </a:r>
            <a:r>
              <a:rPr lang="it-IT" sz="2400" dirty="0" smtClean="0"/>
              <a:t>INFOSTAT per le rilevazioni PPI o CARD </a:t>
            </a:r>
            <a:r>
              <a:rPr lang="it-IT" sz="2400" dirty="0"/>
              <a:t>non </a:t>
            </a:r>
            <a:r>
              <a:rPr lang="it-IT" sz="2400" dirty="0" smtClean="0"/>
              <a:t>devono </a:t>
            </a:r>
            <a:r>
              <a:rPr lang="it-IT" sz="2400" dirty="0"/>
              <a:t>richiedere una nuova abilitazione </a:t>
            </a:r>
            <a:endParaRPr lang="it-IT" sz="2400" dirty="0" smtClean="0"/>
          </a:p>
          <a:p>
            <a:pPr marL="457200" lvl="1" indent="0" algn="ctr" eaLnBrk="1" hangingPunct="1">
              <a:lnSpc>
                <a:spcPct val="80000"/>
              </a:lnSpc>
              <a:buClr>
                <a:schemeClr val="accent2"/>
              </a:buClr>
              <a:buNone/>
            </a:pPr>
            <a:endParaRPr lang="it-IT" sz="2400" b="1" i="1" dirty="0" smtClean="0">
              <a:solidFill>
                <a:srgbClr val="FF0000"/>
              </a:solidFill>
            </a:endParaRPr>
          </a:p>
          <a:p>
            <a:pPr marL="457200" lvl="1" indent="0" algn="ctr" eaLnBrk="1" hangingPunct="1">
              <a:lnSpc>
                <a:spcPct val="80000"/>
              </a:lnSpc>
              <a:buClr>
                <a:schemeClr val="accent2"/>
              </a:buClr>
              <a:buNone/>
            </a:pPr>
            <a:endParaRPr lang="it-IT" sz="2400" b="1" i="1" dirty="0" smtClean="0">
              <a:solidFill>
                <a:srgbClr val="FF0000"/>
              </a:solidFill>
            </a:endParaRPr>
          </a:p>
          <a:p>
            <a:pPr marL="0" lvl="1" indent="0" algn="ctr" eaLnBrk="1" hangingPunct="1">
              <a:lnSpc>
                <a:spcPct val="80000"/>
              </a:lnSpc>
              <a:buClr>
                <a:schemeClr val="accent2"/>
              </a:buClr>
              <a:buNone/>
            </a:pPr>
            <a:r>
              <a:rPr lang="it-IT" sz="3200" b="1" i="1" dirty="0" smtClean="0">
                <a:solidFill>
                  <a:srgbClr val="FF0000"/>
                </a:solidFill>
              </a:rPr>
              <a:t>Predisporre opportune deleghe per la </a:t>
            </a:r>
          </a:p>
          <a:p>
            <a:pPr marL="0" lvl="1" indent="0" algn="ctr" eaLnBrk="1" hangingPunct="1">
              <a:lnSpc>
                <a:spcPct val="80000"/>
              </a:lnSpc>
              <a:buClr>
                <a:schemeClr val="accent2"/>
              </a:buClr>
              <a:buNone/>
            </a:pPr>
            <a:r>
              <a:rPr lang="it-IT" sz="3200" b="1" i="1" dirty="0" err="1" smtClean="0">
                <a:solidFill>
                  <a:srgbClr val="FF0000"/>
                </a:solidFill>
              </a:rPr>
              <a:t>Survey</a:t>
            </a:r>
            <a:r>
              <a:rPr lang="it-IT" sz="3200" b="1" i="1" dirty="0" smtClean="0">
                <a:solidFill>
                  <a:srgbClr val="FF0000"/>
                </a:solidFill>
              </a:rPr>
              <a:t> Anagrafica</a:t>
            </a:r>
          </a:p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</a:pPr>
            <a:endParaRPr lang="it-IT" sz="24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Nuova </a:t>
            </a:r>
            <a:r>
              <a:rPr lang="it-IT" sz="2200" b="1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Survey</a:t>
            </a:r>
            <a:r>
              <a:rPr lang="it-IT" sz="22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Anagrafica</a:t>
            </a:r>
            <a:endParaRPr lang="it-IT" sz="22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8" name="Connettore 1 7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Connettore 1 8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Immagine 12" descr="logo_ho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Connettore 1 10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CasellaDiTesto 14"/>
          <p:cNvSpPr txBox="1"/>
          <p:nvPr/>
        </p:nvSpPr>
        <p:spPr>
          <a:xfrm>
            <a:off x="4972051" y="2173886"/>
            <a:ext cx="3371850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dirty="0">
                <a:solidFill>
                  <a:schemeClr val="tx2"/>
                </a:solidFill>
              </a:rPr>
              <a:t>Reporting </a:t>
            </a:r>
            <a:r>
              <a:rPr lang="it-IT" sz="1600" dirty="0" err="1" smtClean="0">
                <a:solidFill>
                  <a:schemeClr val="tx2"/>
                </a:solidFill>
              </a:rPr>
              <a:t>SolvencyII</a:t>
            </a:r>
            <a:r>
              <a:rPr lang="it-IT" sz="1600" dirty="0" smtClean="0">
                <a:solidFill>
                  <a:schemeClr val="tx2"/>
                </a:solidFill>
              </a:rPr>
              <a:t>:</a:t>
            </a:r>
            <a:r>
              <a:rPr lang="it-IT" sz="1600" b="1" dirty="0" smtClean="0">
                <a:solidFill>
                  <a:schemeClr val="tx2"/>
                </a:solidFill>
              </a:rPr>
              <a:t> </a:t>
            </a:r>
            <a:r>
              <a:rPr lang="it-IT" sz="1600" b="1" dirty="0">
                <a:solidFill>
                  <a:schemeClr val="tx2"/>
                </a:solidFill>
              </a:rPr>
              <a:t>CODICE LEI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800100" y="1712220"/>
            <a:ext cx="7419974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dirty="0" smtClean="0">
                <a:solidFill>
                  <a:schemeClr val="bg1"/>
                </a:solidFill>
              </a:rPr>
              <a:t>Reporting </a:t>
            </a:r>
            <a:r>
              <a:rPr lang="it-IT" sz="2400" dirty="0" err="1" smtClean="0">
                <a:solidFill>
                  <a:schemeClr val="bg1"/>
                </a:solidFill>
              </a:rPr>
              <a:t>Survey</a:t>
            </a:r>
            <a:r>
              <a:rPr lang="it-IT" sz="2400" dirty="0" smtClean="0">
                <a:solidFill>
                  <a:schemeClr val="bg1"/>
                </a:solidFill>
              </a:rPr>
              <a:t> Anagrafica: </a:t>
            </a:r>
            <a:r>
              <a:rPr lang="it-IT" sz="2400" b="1" dirty="0" smtClean="0">
                <a:solidFill>
                  <a:schemeClr val="bg1"/>
                </a:solidFill>
              </a:rPr>
              <a:t>CODICE </a:t>
            </a:r>
            <a:r>
              <a:rPr lang="it-IT" sz="2400" b="1" dirty="0">
                <a:solidFill>
                  <a:schemeClr val="bg1"/>
                </a:solidFill>
              </a:rPr>
              <a:t>IVASS</a:t>
            </a:r>
          </a:p>
        </p:txBody>
      </p:sp>
    </p:spTree>
    <p:extLst>
      <p:ext uri="{BB962C8B-B14F-4D97-AF65-F5344CB8AC3E}">
        <p14:creationId xmlns:p14="http://schemas.microsoft.com/office/powerpoint/2010/main" val="311126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141663" y="1479550"/>
            <a:ext cx="29527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91435" tIns="45717" rIns="91435" bIns="45717" anchor="ctr"/>
          <a:lstStyle/>
          <a:p>
            <a:pPr algn="ctr">
              <a:defRPr/>
            </a:pPr>
            <a:r>
              <a:rPr lang="it-IT" b="1"/>
              <a:t>IVASS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141663" y="2776538"/>
            <a:ext cx="29527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91435" tIns="45717" rIns="91435" bIns="45717" anchor="ctr"/>
          <a:lstStyle/>
          <a:p>
            <a:pPr algn="ctr">
              <a:defRPr/>
            </a:pPr>
            <a:r>
              <a:rPr lang="it-IT"/>
              <a:t>Autorizza il gestore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581525" y="2200275"/>
            <a:ext cx="0" cy="576263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lIns="67730" tIns="33865" rIns="67730" bIns="33865"/>
          <a:lstStyle/>
          <a:p>
            <a:endParaRPr lang="it-IT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188913" y="1479550"/>
            <a:ext cx="2232025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35" tIns="45717" rIns="91435" bIns="45717" anchor="ctr"/>
          <a:lstStyle/>
          <a:p>
            <a:pPr algn="ctr">
              <a:defRPr/>
            </a:pPr>
            <a:r>
              <a:rPr lang="it-IT"/>
              <a:t>PARTNER</a:t>
            </a:r>
          </a:p>
        </p:txBody>
      </p:sp>
      <p:sp>
        <p:nvSpPr>
          <p:cNvPr id="6150" name="Line 7"/>
          <p:cNvSpPr>
            <a:spLocks noChangeShapeType="1"/>
          </p:cNvSpPr>
          <p:nvPr/>
        </p:nvSpPr>
        <p:spPr bwMode="auto">
          <a:xfrm>
            <a:off x="2420938" y="1768475"/>
            <a:ext cx="720725" cy="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67730" tIns="33865" rIns="67730" bIns="33865"/>
          <a:lstStyle/>
          <a:p>
            <a:endParaRPr lang="it-IT"/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96838" y="2239963"/>
            <a:ext cx="2416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/>
              <a:t>Richiede</a:t>
            </a:r>
          </a:p>
          <a:p>
            <a:pPr algn="ctr" eaLnBrk="1" hangingPunct="1"/>
            <a:r>
              <a:rPr lang="it-IT" sz="1200"/>
              <a:t>Autorizzazione all’IVASS</a:t>
            </a:r>
          </a:p>
          <a:p>
            <a:pPr algn="ctr" eaLnBrk="1" hangingPunct="1"/>
            <a:r>
              <a:rPr lang="it-IT" sz="1200"/>
              <a:t>e indica il «gestore delle utenze»</a:t>
            </a:r>
          </a:p>
        </p:txBody>
      </p:sp>
      <p:sp>
        <p:nvSpPr>
          <p:cNvPr id="17418" name="Rectangle 11"/>
          <p:cNvSpPr>
            <a:spLocks noChangeArrowheads="1"/>
          </p:cNvSpPr>
          <p:nvPr/>
        </p:nvSpPr>
        <p:spPr bwMode="auto">
          <a:xfrm>
            <a:off x="3592513" y="5292725"/>
            <a:ext cx="18732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35" tIns="45717" rIns="91435" bIns="45717" anchor="ctr"/>
          <a:lstStyle/>
          <a:p>
            <a:pPr algn="ctr">
              <a:defRPr/>
            </a:pPr>
            <a:r>
              <a:rPr lang="it-IT" dirty="0"/>
              <a:t>Gestore </a:t>
            </a:r>
            <a:r>
              <a:rPr lang="it-IT" dirty="0" err="1"/>
              <a:t>survey</a:t>
            </a:r>
            <a:endParaRPr lang="it-IT" dirty="0"/>
          </a:p>
          <a:p>
            <a:pPr algn="ctr">
              <a:defRPr/>
            </a:pPr>
            <a:r>
              <a:rPr lang="it-IT" dirty="0"/>
              <a:t>ANAGRAFICA</a:t>
            </a:r>
          </a:p>
        </p:txBody>
      </p:sp>
      <p:sp>
        <p:nvSpPr>
          <p:cNvPr id="6153" name="Line 13"/>
          <p:cNvSpPr>
            <a:spLocks noChangeShapeType="1"/>
          </p:cNvSpPr>
          <p:nvPr/>
        </p:nvSpPr>
        <p:spPr bwMode="auto">
          <a:xfrm>
            <a:off x="4618038" y="3497263"/>
            <a:ext cx="0" cy="1795462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lIns="67730" tIns="33865" rIns="67730" bIns="33865"/>
          <a:lstStyle/>
          <a:p>
            <a:endParaRPr lang="it-IT"/>
          </a:p>
        </p:txBody>
      </p:sp>
      <p:sp>
        <p:nvSpPr>
          <p:cNvPr id="6154" name="Text Box 16"/>
          <p:cNvSpPr txBox="1">
            <a:spLocks noChangeArrowheads="1"/>
          </p:cNvSpPr>
          <p:nvPr/>
        </p:nvSpPr>
        <p:spPr bwMode="auto">
          <a:xfrm>
            <a:off x="2693471" y="4021138"/>
            <a:ext cx="1880634" cy="461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sz="1200" dirty="0" smtClean="0"/>
              <a:t>Delega / </a:t>
            </a:r>
            <a:r>
              <a:rPr lang="it-IT" sz="1200" dirty="0"/>
              <a:t>revoca gestione</a:t>
            </a:r>
          </a:p>
          <a:p>
            <a:pPr algn="ctr" eaLnBrk="1" hangingPunct="1"/>
            <a:r>
              <a:rPr lang="it-IT" sz="1200" dirty="0"/>
              <a:t>per una o più </a:t>
            </a:r>
            <a:r>
              <a:rPr lang="it-IT" sz="1200" dirty="0" err="1"/>
              <a:t>survey</a:t>
            </a:r>
            <a:endParaRPr lang="it-IT" sz="1200" dirty="0"/>
          </a:p>
        </p:txBody>
      </p:sp>
      <p:sp>
        <p:nvSpPr>
          <p:cNvPr id="6155" name="Text Box 20"/>
          <p:cNvSpPr txBox="1">
            <a:spLocks noChangeArrowheads="1"/>
          </p:cNvSpPr>
          <p:nvPr/>
        </p:nvSpPr>
        <p:spPr bwMode="auto">
          <a:xfrm>
            <a:off x="5989639" y="2492375"/>
            <a:ext cx="2906712" cy="160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>
            <a:lvl1pPr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350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2350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sz="1400" i="1" dirty="0" smtClean="0"/>
              <a:t>Nel modello autorizzativo INFOSTAT</a:t>
            </a:r>
          </a:p>
          <a:p>
            <a:pPr algn="ctr" eaLnBrk="1" hangingPunct="1"/>
            <a:r>
              <a:rPr lang="it-IT" sz="1400" i="1" dirty="0" smtClean="0"/>
              <a:t> il gestore delle </a:t>
            </a:r>
          </a:p>
          <a:p>
            <a:pPr algn="ctr" eaLnBrk="1" hangingPunct="1"/>
            <a:r>
              <a:rPr lang="it-IT" sz="1400" i="1" dirty="0" smtClean="0"/>
              <a:t>utenze </a:t>
            </a:r>
            <a:r>
              <a:rPr lang="it-IT" sz="1400" i="1" dirty="0"/>
              <a:t>può definire altri </a:t>
            </a:r>
          </a:p>
          <a:p>
            <a:pPr algn="ctr" eaLnBrk="1" hangingPunct="1"/>
            <a:r>
              <a:rPr lang="it-IT" sz="1400" i="1" dirty="0"/>
              <a:t>Gestori delle utenze con </a:t>
            </a:r>
          </a:p>
          <a:p>
            <a:pPr algn="ctr" eaLnBrk="1" hangingPunct="1"/>
            <a:r>
              <a:rPr lang="it-IT" sz="1400" i="1" dirty="0"/>
              <a:t>le stesse prerogative</a:t>
            </a:r>
          </a:p>
          <a:p>
            <a:pPr algn="ctr" eaLnBrk="1" hangingPunct="1"/>
            <a:endParaRPr lang="it-IT" sz="1400" i="1" dirty="0"/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414338" y="215900"/>
            <a:ext cx="8229600" cy="682625"/>
          </a:xfrm>
          <a:prstGeom prst="rect">
            <a:avLst/>
          </a:prstGeom>
          <a:noFill/>
          <a:ln/>
          <a:extLst/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it-IT" sz="28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438150" y="271463"/>
            <a:ext cx="8215313" cy="6429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Delega </a:t>
            </a: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autorizzativa</a:t>
            </a:r>
          </a:p>
        </p:txBody>
      </p:sp>
      <p:cxnSp>
        <p:nvCxnSpPr>
          <p:cNvPr id="6159" name="Connettore 1 7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0" name="Connettore 1 8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61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51656" y="2638425"/>
            <a:ext cx="7993062" cy="3625849"/>
          </a:xfr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2000" dirty="0"/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000" dirty="0" smtClean="0"/>
              <a:t>Ricezione </a:t>
            </a:r>
            <a:r>
              <a:rPr lang="it-IT" sz="2000" dirty="0"/>
              <a:t>lettera </a:t>
            </a:r>
            <a:r>
              <a:rPr lang="it-IT" sz="2000" dirty="0" smtClean="0"/>
              <a:t>dell’IVASS </a:t>
            </a:r>
          </a:p>
          <a:p>
            <a:pPr lvl="2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1600" dirty="0" smtClean="0"/>
              <a:t>informazioni sul sistema di raccolta </a:t>
            </a:r>
            <a:r>
              <a:rPr lang="it-IT" sz="1600" dirty="0"/>
              <a:t>dati e istruzioni </a:t>
            </a:r>
            <a:r>
              <a:rPr lang="it-IT" sz="1600" dirty="0" smtClean="0"/>
              <a:t>operative</a:t>
            </a:r>
          </a:p>
          <a:p>
            <a:pPr marL="914400" lvl="2" indent="0" eaLnBrk="1" hangingPunct="1">
              <a:lnSpc>
                <a:spcPct val="80000"/>
              </a:lnSpc>
              <a:buClr>
                <a:schemeClr val="accent2"/>
              </a:buClr>
              <a:buFontTx/>
              <a:buNone/>
              <a:defRPr/>
            </a:pPr>
            <a:endParaRPr lang="it-IT" sz="1600" dirty="0"/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000" i="1" dirty="0" err="1" smtClean="0"/>
              <a:t>Autoregistrazione</a:t>
            </a:r>
            <a:r>
              <a:rPr lang="it-IT" sz="2000" dirty="0" smtClean="0"/>
              <a:t> da parte del gestore delle credenziali sul sito web per la richiesta di accreditamento</a:t>
            </a:r>
          </a:p>
          <a:p>
            <a:pPr marL="457200" lvl="1" indent="0" eaLnBrk="1" hangingPunct="1">
              <a:lnSpc>
                <a:spcPct val="80000"/>
              </a:lnSpc>
              <a:buClr>
                <a:schemeClr val="accent2"/>
              </a:buClr>
              <a:buFontTx/>
              <a:buNone/>
              <a:defRPr/>
            </a:pPr>
            <a:endParaRPr lang="it-IT" sz="2000" dirty="0" smtClean="0"/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000" dirty="0" smtClean="0"/>
              <a:t>Inoltro richiesta di accreditamento</a:t>
            </a:r>
          </a:p>
          <a:p>
            <a:pPr lvl="2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1600" dirty="0" smtClean="0"/>
              <a:t>Comunicazione del </a:t>
            </a:r>
            <a:r>
              <a:rPr lang="it-IT" sz="1600" b="1" dirty="0" smtClean="0">
                <a:solidFill>
                  <a:srgbClr val="FF0000"/>
                </a:solidFill>
              </a:rPr>
              <a:t>codice IVASS</a:t>
            </a:r>
          </a:p>
          <a:p>
            <a:pPr lvl="2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1600" dirty="0" smtClean="0"/>
              <a:t>Comunicazione del </a:t>
            </a:r>
            <a:r>
              <a:rPr lang="it-IT" sz="1600" b="1" dirty="0" smtClean="0">
                <a:solidFill>
                  <a:srgbClr val="FF0000"/>
                </a:solidFill>
              </a:rPr>
              <a:t>gestore delle credenziali </a:t>
            </a:r>
            <a:r>
              <a:rPr lang="it-IT" sz="1600" b="1" dirty="0" err="1" smtClean="0">
                <a:solidFill>
                  <a:srgbClr val="FF0000"/>
                </a:solidFill>
              </a:rPr>
              <a:t>Infostat</a:t>
            </a:r>
            <a:r>
              <a:rPr lang="it-IT" sz="1600" b="1" dirty="0" smtClean="0">
                <a:solidFill>
                  <a:srgbClr val="FF0000"/>
                </a:solidFill>
              </a:rPr>
              <a:t> per l’Impresa</a:t>
            </a:r>
          </a:p>
          <a:p>
            <a:pPr lvl="3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1200" dirty="0" smtClean="0"/>
              <a:t>Riferimenti anagrafici e utenza acquisita con l’</a:t>
            </a:r>
            <a:r>
              <a:rPr lang="it-IT" sz="1200" dirty="0" err="1" smtClean="0"/>
              <a:t>autoregistrazione</a:t>
            </a:r>
            <a:endParaRPr lang="it-IT" sz="1200" dirty="0" smtClean="0"/>
          </a:p>
          <a:p>
            <a:pPr marL="457200" lvl="1" indent="0" eaLnBrk="1" hangingPunct="1">
              <a:lnSpc>
                <a:spcPct val="80000"/>
              </a:lnSpc>
              <a:buClr>
                <a:schemeClr val="accent2"/>
              </a:buClr>
              <a:buFontTx/>
              <a:buNone/>
              <a:defRPr/>
            </a:pPr>
            <a:endParaRPr lang="it-IT" sz="2000" dirty="0" smtClean="0"/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000" dirty="0" smtClean="0"/>
              <a:t>Ricezione comunicazione di avvenuta abilitazione del gestore</a:t>
            </a:r>
          </a:p>
          <a:p>
            <a:pPr marL="457200" lvl="1" indent="0" eaLnBrk="1" hangingPunct="1">
              <a:lnSpc>
                <a:spcPct val="80000"/>
              </a:lnSpc>
              <a:buClr>
                <a:schemeClr val="accent2"/>
              </a:buClr>
              <a:buFontTx/>
              <a:buNone/>
              <a:defRPr/>
            </a:pPr>
            <a:endParaRPr lang="it-IT" sz="2000" dirty="0" smtClean="0"/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000" dirty="0" smtClean="0"/>
              <a:t>Delega da parte del gestore nei confronti di altri colleghi al ruolo di operatore e/o di gestore</a:t>
            </a:r>
            <a:endParaRPr lang="it-IT" sz="20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Accreditamento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5126" name="Connettore 1 7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7" name="Connettore 1 8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8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29" name="Connettore 1 10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ttangolo 1"/>
          <p:cNvSpPr/>
          <p:nvPr/>
        </p:nvSpPr>
        <p:spPr>
          <a:xfrm>
            <a:off x="428625" y="1529060"/>
            <a:ext cx="8239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400" b="1" i="1" dirty="0" smtClean="0">
                <a:solidFill>
                  <a:srgbClr val="FF0000"/>
                </a:solidFill>
              </a:rPr>
              <a:t>I soggetti non accreditati o accreditati solo al reporting </a:t>
            </a:r>
            <a:r>
              <a:rPr lang="it-IT" sz="2400" b="1" i="1" dirty="0" err="1" smtClean="0">
                <a:solidFill>
                  <a:srgbClr val="FF0000"/>
                </a:solidFill>
              </a:rPr>
              <a:t>Solvency</a:t>
            </a:r>
            <a:r>
              <a:rPr lang="it-IT" sz="2400" b="1" i="1" dirty="0" smtClean="0">
                <a:solidFill>
                  <a:srgbClr val="FF0000"/>
                </a:solidFill>
              </a:rPr>
              <a:t> II devono </a:t>
            </a:r>
            <a:r>
              <a:rPr lang="it-IT" sz="2400" b="1" i="1" dirty="0">
                <a:solidFill>
                  <a:srgbClr val="FF0000"/>
                </a:solidFill>
              </a:rPr>
              <a:t>richiedere </a:t>
            </a:r>
            <a:r>
              <a:rPr lang="it-IT" sz="2400" b="1" i="1" dirty="0" smtClean="0">
                <a:solidFill>
                  <a:srgbClr val="FF0000"/>
                </a:solidFill>
              </a:rPr>
              <a:t>l’accreditamento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 txBox="1">
            <a:spLocks noChangeArrowheads="1"/>
          </p:cNvSpPr>
          <p:nvPr/>
        </p:nvSpPr>
        <p:spPr bwMode="auto">
          <a:xfrm>
            <a:off x="685800" y="2130425"/>
            <a:ext cx="7773988" cy="2270125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7730" tIns="33865" rIns="67730" bIns="33865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it-IT" sz="2800" dirty="0" smtClean="0">
              <a:solidFill>
                <a:srgbClr val="000066"/>
              </a:solidFill>
            </a:endParaRPr>
          </a:p>
          <a:p>
            <a:pPr algn="ctr" eaLnBrk="1" hangingPunct="1"/>
            <a:r>
              <a:rPr lang="it-IT" sz="2800" dirty="0" smtClean="0">
                <a:solidFill>
                  <a:srgbClr val="000066"/>
                </a:solidFill>
              </a:rPr>
              <a:t>Operare con INFOSTAT</a:t>
            </a:r>
          </a:p>
          <a:p>
            <a:pPr algn="ctr" eaLnBrk="1" hangingPunct="1"/>
            <a:endParaRPr lang="it-IT" sz="2400" dirty="0">
              <a:solidFill>
                <a:srgbClr val="000066"/>
              </a:solidFill>
            </a:endParaRPr>
          </a:p>
          <a:p>
            <a:pPr algn="ctr" eaLnBrk="1" hangingPunct="1"/>
            <a:r>
              <a:rPr lang="it-IT" sz="3900" b="1" dirty="0">
                <a:solidFill>
                  <a:srgbClr val="000066"/>
                </a:solidFill>
              </a:rPr>
              <a:t>- Il processo di raccolta dati -</a:t>
            </a:r>
          </a:p>
          <a:p>
            <a:pPr algn="ctr" eaLnBrk="1" hangingPunct="1"/>
            <a:endParaRPr lang="it-IT" sz="3900" dirty="0">
              <a:solidFill>
                <a:srgbClr val="000066"/>
              </a:solidFill>
            </a:endParaRPr>
          </a:p>
        </p:txBody>
      </p:sp>
      <p:sp>
        <p:nvSpPr>
          <p:cNvPr id="7171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7174" name="Connettore 1 5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5" name="Connettore 1 6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176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7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08781" y="2952750"/>
            <a:ext cx="8195469" cy="2219325"/>
          </a:xfrm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1300" b="1" dirty="0" smtClean="0"/>
          </a:p>
          <a:p>
            <a:pPr marL="180975" lvl="1" indent="238125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sz="2400" b="1" dirty="0" smtClean="0"/>
              <a:t>Come segnalare?</a:t>
            </a:r>
          </a:p>
          <a:p>
            <a:pPr lvl="2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1800" dirty="0" smtClean="0"/>
          </a:p>
          <a:p>
            <a:pPr marL="628650" lvl="2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800" dirty="0" smtClean="0"/>
              <a:t>Accesso al portale raccolta dati IVASS</a:t>
            </a:r>
          </a:p>
          <a:p>
            <a:pPr marL="628650" lvl="2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endParaRPr lang="it-IT" sz="1800" dirty="0" smtClean="0"/>
          </a:p>
          <a:p>
            <a:pPr marL="628650" lvl="2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800" dirty="0"/>
              <a:t>I</a:t>
            </a:r>
            <a:r>
              <a:rPr lang="it-IT" sz="1800" dirty="0" smtClean="0"/>
              <a:t>nserimento dei dati anagrafici in variazione di quelli già memorizzati</a:t>
            </a:r>
          </a:p>
          <a:p>
            <a:pPr marL="628650" lvl="3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endParaRPr lang="it-IT" sz="1400" dirty="0" smtClean="0"/>
          </a:p>
          <a:p>
            <a:pPr marL="1085850" lvl="3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400" dirty="0" smtClean="0"/>
              <a:t>Verifica di qualità del dato, prima della consegna</a:t>
            </a:r>
          </a:p>
          <a:p>
            <a:pPr marL="1085850" lvl="3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400" dirty="0" smtClean="0"/>
              <a:t>Esecuzione diagnostico </a:t>
            </a:r>
          </a:p>
          <a:p>
            <a:pPr marL="1085850" lvl="3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400" dirty="0"/>
              <a:t>C</a:t>
            </a:r>
            <a:r>
              <a:rPr lang="it-IT" sz="1400" dirty="0" smtClean="0"/>
              <a:t>onsegna ufficiale dei dati</a:t>
            </a:r>
          </a:p>
          <a:p>
            <a:pPr marL="1085850" lvl="3" indent="361950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400" dirty="0" smtClean="0"/>
              <a:t>Ricezione del protocollo di avvenuta consegna</a:t>
            </a:r>
          </a:p>
          <a:p>
            <a:pPr lvl="2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1800" dirty="0"/>
          </a:p>
          <a:p>
            <a:pPr marL="457200" lvl="1" indent="0" eaLnBrk="1" hangingPunct="1">
              <a:lnSpc>
                <a:spcPct val="80000"/>
              </a:lnSpc>
              <a:buClr>
                <a:schemeClr val="accent2"/>
              </a:buClr>
              <a:buFontTx/>
              <a:buNone/>
              <a:defRPr/>
            </a:pPr>
            <a:endParaRPr lang="it-IT" sz="2400" i="1" dirty="0"/>
          </a:p>
          <a:p>
            <a:pPr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endParaRPr lang="it-IT" sz="28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La raccolta dati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8198" name="Connettore 1 7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9" name="Connettore 1 8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0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288" y="1329732"/>
            <a:ext cx="8208962" cy="15204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1000" b="1" dirty="0" smtClean="0"/>
          </a:p>
          <a:p>
            <a:pPr marL="180975" lvl="1" indent="9525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it-IT" sz="2400" b="1" dirty="0" smtClean="0"/>
              <a:t>Quando </a:t>
            </a:r>
            <a:r>
              <a:rPr lang="it-IT" sz="2400" b="1" dirty="0"/>
              <a:t>segnalare</a:t>
            </a:r>
            <a:r>
              <a:rPr lang="it-IT" sz="2400" b="1" dirty="0" smtClean="0"/>
              <a:t>?</a:t>
            </a:r>
          </a:p>
          <a:p>
            <a:pPr lvl="1" eaLnBrk="1" hangingPunct="1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dirty="0"/>
          </a:p>
          <a:p>
            <a:pPr marL="990600" lvl="2" indent="-361950" eaLnBrk="1" hangingPunct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it-IT" sz="1600" dirty="0" smtClean="0"/>
              <a:t>Eventi di variazione anagrafica: in </a:t>
            </a:r>
            <a:r>
              <a:rPr lang="it-IT" sz="1600" dirty="0"/>
              <a:t>occasione di cambiamenti alla situazione anagrafica, l’impresa </a:t>
            </a:r>
            <a:r>
              <a:rPr lang="it-IT" sz="1600" dirty="0" smtClean="0"/>
              <a:t>deve comunicare cosa è variato ed in quale data</a:t>
            </a:r>
          </a:p>
          <a:p>
            <a:pPr marL="990600" lvl="2" indent="-361950" eaLnBrk="1" hangingPunct="1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it-IT" sz="1400" dirty="0" smtClean="0"/>
          </a:p>
          <a:p>
            <a:pPr marL="990600" lvl="2" indent="-361950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it-IT" sz="1600" dirty="0"/>
              <a:t>Le variazioni anagrafiche devono essere comunicate «</a:t>
            </a:r>
            <a:r>
              <a:rPr lang="it-IT" sz="1600" dirty="0" err="1"/>
              <a:t>as</a:t>
            </a:r>
            <a:r>
              <a:rPr lang="it-IT" sz="1600" dirty="0"/>
              <a:t> </a:t>
            </a:r>
            <a:r>
              <a:rPr lang="it-IT" sz="1600" dirty="0" err="1"/>
              <a:t>soon</a:t>
            </a:r>
            <a:r>
              <a:rPr lang="it-IT" sz="1600" dirty="0"/>
              <a:t> </a:t>
            </a:r>
            <a:r>
              <a:rPr lang="it-IT" sz="1600" dirty="0" err="1"/>
              <a:t>as</a:t>
            </a:r>
            <a:r>
              <a:rPr lang="it-IT" sz="1600" dirty="0"/>
              <a:t> </a:t>
            </a:r>
            <a:r>
              <a:rPr lang="it-IT" sz="1600" dirty="0" err="1"/>
              <a:t>possible</a:t>
            </a:r>
            <a:r>
              <a:rPr lang="it-IT" sz="1600" dirty="0" smtClean="0"/>
              <a:t>»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95288" y="5293692"/>
            <a:ext cx="8208962" cy="10649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0975" lvl="1" indent="238125">
              <a:lnSpc>
                <a:spcPct val="6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1200" b="1" dirty="0" smtClean="0"/>
          </a:p>
          <a:p>
            <a:pPr marL="180975" lvl="1" indent="238125">
              <a:lnSpc>
                <a:spcPct val="6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it-IT" b="1" dirty="0" smtClean="0"/>
              <a:t> </a:t>
            </a:r>
            <a:r>
              <a:rPr lang="it-IT" b="1" dirty="0"/>
              <a:t>Gestione </a:t>
            </a:r>
            <a:r>
              <a:rPr lang="it-IT" b="1" dirty="0" smtClean="0"/>
              <a:t>Anomalie</a:t>
            </a:r>
          </a:p>
          <a:p>
            <a:pPr marL="180975" lvl="1" indent="238125">
              <a:lnSpc>
                <a:spcPct val="6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it-IT" sz="500" b="1" dirty="0"/>
          </a:p>
          <a:p>
            <a:pPr marL="628650" lvl="2" indent="3619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500" dirty="0" smtClean="0"/>
              <a:t>Eventuali </a:t>
            </a:r>
            <a:r>
              <a:rPr lang="it-IT" sz="1500" dirty="0"/>
              <a:t>anomalie vengono rilevate dai processi di controllo qualità dell’IVASS</a:t>
            </a:r>
          </a:p>
          <a:p>
            <a:pPr marL="628650" lvl="2" indent="3619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628650" algn="l"/>
              </a:tabLst>
              <a:defRPr/>
            </a:pPr>
            <a:r>
              <a:rPr lang="it-IT" sz="1500" dirty="0" smtClean="0"/>
              <a:t>Correzione </a:t>
            </a:r>
            <a:r>
              <a:rPr lang="it-IT" sz="1500" dirty="0"/>
              <a:t>delle anomalie tramite ripetizione dell’inoltro dei </a:t>
            </a:r>
            <a:r>
              <a:rPr lang="it-IT" sz="1500" dirty="0" smtClean="0"/>
              <a:t>dati</a:t>
            </a:r>
            <a:endParaRPr lang="it-IT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297210"/>
            <a:ext cx="6238876" cy="545257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olo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2706688" y="4686300"/>
            <a:ext cx="1223962" cy="863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42913" y="581025"/>
            <a:ext cx="8161337" cy="490538"/>
          </a:xfrm>
          <a:prstGeom prst="rect">
            <a:avLst/>
          </a:prstGeom>
          <a:noFill/>
          <a:ln/>
          <a:extLst/>
        </p:spPr>
        <p:txBody>
          <a:bodyPr/>
          <a:lstStyle/>
          <a:p>
            <a:pPr marL="0" lvl="2" algn="r" eaLnBrk="0" hangingPunct="0">
              <a:defRPr/>
            </a:pPr>
            <a:r>
              <a:rPr lang="it-IT" sz="22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Coordinate per l’accesso </a:t>
            </a:r>
            <a:endParaRPr lang="it-IT" sz="22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9223" name="Connettore 1 9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4" name="Connettore 1 10"/>
          <p:cNvCxnSpPr>
            <a:cxnSpLocks noChangeShapeType="1"/>
          </p:cNvCxnSpPr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225" name="Immagine 12" descr="logo_ho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CasellaDiTesto 3"/>
          <p:cNvSpPr txBox="1">
            <a:spLocks noChangeArrowheads="1"/>
          </p:cNvSpPr>
          <p:nvPr/>
        </p:nvSpPr>
        <p:spPr bwMode="auto">
          <a:xfrm>
            <a:off x="1998663" y="3914775"/>
            <a:ext cx="8112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100" dirty="0"/>
              <a:t>username</a:t>
            </a:r>
            <a:endParaRPr lang="it-IT" sz="1400" dirty="0"/>
          </a:p>
        </p:txBody>
      </p:sp>
      <p:sp>
        <p:nvSpPr>
          <p:cNvPr id="9227" name="CasellaDiTesto 17"/>
          <p:cNvSpPr txBox="1">
            <a:spLocks noChangeArrowheads="1"/>
          </p:cNvSpPr>
          <p:nvPr/>
        </p:nvSpPr>
        <p:spPr bwMode="auto">
          <a:xfrm>
            <a:off x="1998663" y="4391025"/>
            <a:ext cx="7842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1100" dirty="0"/>
              <a:t>***********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8643</TotalTime>
  <Words>485</Words>
  <Application>Microsoft Office PowerPoint</Application>
  <PresentationFormat>Presentazione su schermo (4:3)</PresentationFormat>
  <Paragraphs>182</Paragraphs>
  <Slides>17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Struttura predefinita</vt:lpstr>
      <vt:lpstr>   Presentazione alle imprese       Roma, 12 aprile 2016   </vt:lpstr>
      <vt:lpstr> </vt:lpstr>
      <vt:lpstr> </vt:lpstr>
      <vt:lpstr> </vt:lpstr>
      <vt:lpstr>Presentazione standard di PowerPoint</vt:lpstr>
      <vt:lpstr> </vt:lpstr>
      <vt:lpstr> </vt:lpstr>
      <vt:lpstr> 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Banca d'Italia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Rilevazioni Estemporanee</dc:title>
  <dc:creator>e192460</dc:creator>
  <cp:lastModifiedBy>Fabio Farabullini</cp:lastModifiedBy>
  <cp:revision>526</cp:revision>
  <cp:lastPrinted>2015-01-30T16:51:30Z</cp:lastPrinted>
  <dcterms:created xsi:type="dcterms:W3CDTF">2005-04-05T13:30:43Z</dcterms:created>
  <dcterms:modified xsi:type="dcterms:W3CDTF">2016-04-15T13:40:43Z</dcterms:modified>
</cp:coreProperties>
</file>