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02" y="-4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86C83-2DA5-43A0-8955-E9F45A58B841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33588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C7DD2-4648-46BD-B101-9E9110BBB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56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4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88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00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58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60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35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16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38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63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34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0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74343-AA87-45B1-8E81-29D3D57F3273}" type="datetimeFigureOut">
              <a:rPr lang="it-IT" smtClean="0"/>
              <a:t>14/07/2016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5092F-94B9-4928-9E25-D04C1D51C7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6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94145" y="1944985"/>
            <a:ext cx="2883186" cy="778779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algn="l"/>
            <a:endParaRPr lang="it-IT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analitica delle </a:t>
            </a: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imposte differite attive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DTA </a:t>
            </a: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passive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DTL </a:t>
            </a: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stress </a:t>
            </a:r>
            <a:endParaRPr lang="it-IT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AutoNum type="arabicParenR"/>
            </a:pP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88702" y="1212391"/>
            <a:ext cx="2884314" cy="64727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delle </a:t>
            </a: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imposte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nozionali differite (post-stress)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21880" y="1427620"/>
            <a:ext cx="28244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1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20020" y="2169536"/>
            <a:ext cx="28244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1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sz="1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4026014" y="2147700"/>
            <a:ext cx="2502168" cy="43204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DTL nette</a:t>
            </a: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1772816" y="4477965"/>
            <a:ext cx="1800200" cy="40603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LAC DT = 0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3645024" y="2195705"/>
            <a:ext cx="270030" cy="3840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ottotitolo 2"/>
          <p:cNvSpPr txBox="1">
            <a:spLocks/>
          </p:cNvSpPr>
          <p:nvPr/>
        </p:nvSpPr>
        <p:spPr>
          <a:xfrm>
            <a:off x="3951084" y="4422048"/>
            <a:ext cx="2580024" cy="43204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&gt; DTL nette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ottotitolo 2"/>
          <p:cNvSpPr txBox="1">
            <a:spLocks/>
          </p:cNvSpPr>
          <p:nvPr/>
        </p:nvSpPr>
        <p:spPr>
          <a:xfrm>
            <a:off x="4026099" y="6180148"/>
            <a:ext cx="2429994" cy="576064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it-IT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 imposte da utili futuri post -stress &gt; 0 ?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4797152" y="7765119"/>
            <a:ext cx="1239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</a:p>
        </p:txBody>
      </p:sp>
      <p:sp>
        <p:nvSpPr>
          <p:cNvPr id="34" name="Sottotitolo 2"/>
          <p:cNvSpPr txBox="1">
            <a:spLocks/>
          </p:cNvSpPr>
          <p:nvPr/>
        </p:nvSpPr>
        <p:spPr>
          <a:xfrm>
            <a:off x="1772816" y="7236770"/>
            <a:ext cx="1800200" cy="59956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it-IT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LAC DT = </a:t>
            </a:r>
            <a:r>
              <a:rPr lang="it-IT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DTLnette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ottotitolo 2"/>
          <p:cNvSpPr txBox="1">
            <a:spLocks/>
          </p:cNvSpPr>
          <p:nvPr/>
        </p:nvSpPr>
        <p:spPr>
          <a:xfrm>
            <a:off x="4026099" y="7189055"/>
            <a:ext cx="2429994" cy="590974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it-IT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&gt; DTL nette  +</a:t>
            </a:r>
            <a:endParaRPr lang="it-IT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 imposte da utili futuri  post-stress?</a:t>
            </a:r>
          </a:p>
        </p:txBody>
      </p:sp>
      <p:sp>
        <p:nvSpPr>
          <p:cNvPr id="33" name="Sottotitolo 2"/>
          <p:cNvSpPr txBox="1">
            <a:spLocks/>
          </p:cNvSpPr>
          <p:nvPr/>
        </p:nvSpPr>
        <p:spPr>
          <a:xfrm>
            <a:off x="1772816" y="5322620"/>
            <a:ext cx="1800200" cy="42548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 </a:t>
            </a:r>
            <a:r>
              <a:rPr lang="it-IT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 </a:t>
            </a:r>
            <a:r>
              <a:rPr lang="it-IT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it-IT" sz="1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endParaRPr lang="it-IT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Parentesi graffa aperta 42"/>
          <p:cNvSpPr/>
          <p:nvPr/>
        </p:nvSpPr>
        <p:spPr>
          <a:xfrm>
            <a:off x="1340768" y="3554505"/>
            <a:ext cx="589657" cy="5337975"/>
          </a:xfrm>
          <a:prstGeom prst="leftBrace">
            <a:avLst>
              <a:gd name="adj1" fmla="val 5924"/>
              <a:gd name="adj2" fmla="val 5099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Rettangolo 43"/>
          <p:cNvSpPr/>
          <p:nvPr/>
        </p:nvSpPr>
        <p:spPr>
          <a:xfrm>
            <a:off x="420020" y="6263189"/>
            <a:ext cx="28244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1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it-IT" sz="1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Sottotitolo 2"/>
          <p:cNvSpPr txBox="1">
            <a:spLocks/>
          </p:cNvSpPr>
          <p:nvPr/>
        </p:nvSpPr>
        <p:spPr>
          <a:xfrm rot="16200000">
            <a:off x="-934927" y="6208709"/>
            <a:ext cx="4037921" cy="36945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ammissibilità delle  </a:t>
            </a:r>
            <a:r>
              <a:rPr lang="it-IT" sz="12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Sottotitolo 2"/>
          <p:cNvSpPr txBox="1">
            <a:spLocks/>
          </p:cNvSpPr>
          <p:nvPr/>
        </p:nvSpPr>
        <p:spPr>
          <a:xfrm>
            <a:off x="3951084" y="8269175"/>
            <a:ext cx="2646268" cy="62330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it-IT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LAC DT = DTL nette + </a:t>
            </a:r>
          </a:p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 imposte da utili futuri post-stress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1340768" y="179512"/>
            <a:ext cx="4114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Calcolo della LAC DT </a:t>
            </a:r>
            <a:r>
              <a:rPr lang="it-IT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reccia a destra 37"/>
          <p:cNvSpPr/>
          <p:nvPr/>
        </p:nvSpPr>
        <p:spPr>
          <a:xfrm>
            <a:off x="3645024" y="1423690"/>
            <a:ext cx="270030" cy="3840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ottotitolo 2"/>
          <p:cNvSpPr txBox="1">
            <a:spLocks/>
          </p:cNvSpPr>
          <p:nvPr/>
        </p:nvSpPr>
        <p:spPr>
          <a:xfrm>
            <a:off x="4026014" y="1212392"/>
            <a:ext cx="2502168" cy="64727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Sottotitolo 2"/>
          <p:cNvSpPr txBox="1">
            <a:spLocks/>
          </p:cNvSpPr>
          <p:nvPr/>
        </p:nvSpPr>
        <p:spPr>
          <a:xfrm>
            <a:off x="1832090" y="8269175"/>
            <a:ext cx="1740926" cy="528823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 </a:t>
            </a:r>
            <a:r>
              <a:rPr lang="it-IT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 </a:t>
            </a:r>
            <a:r>
              <a:rPr lang="it-IT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it-IT" sz="1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endParaRPr lang="it-IT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Connettore 2 58"/>
          <p:cNvCxnSpPr/>
          <p:nvPr/>
        </p:nvCxnSpPr>
        <p:spPr>
          <a:xfrm>
            <a:off x="5445224" y="8032534"/>
            <a:ext cx="0" cy="17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4221088" y="7765119"/>
            <a:ext cx="73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65" name="Connettore 2 64"/>
          <p:cNvCxnSpPr/>
          <p:nvPr/>
        </p:nvCxnSpPr>
        <p:spPr>
          <a:xfrm flipH="1">
            <a:off x="3284984" y="7960005"/>
            <a:ext cx="936105" cy="246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Sottotitolo 2"/>
          <p:cNvSpPr txBox="1">
            <a:spLocks/>
          </p:cNvSpPr>
          <p:nvPr/>
        </p:nvSpPr>
        <p:spPr>
          <a:xfrm>
            <a:off x="3951084" y="3587860"/>
            <a:ext cx="2580024" cy="43204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&gt; 0 ?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420020" y="2950821"/>
            <a:ext cx="28244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1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it-IT" sz="1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Freccia a destra 45"/>
          <p:cNvSpPr/>
          <p:nvPr/>
        </p:nvSpPr>
        <p:spPr>
          <a:xfrm>
            <a:off x="3651092" y="2915785"/>
            <a:ext cx="270030" cy="3840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Sottotitolo 2"/>
          <p:cNvSpPr txBox="1">
            <a:spLocks/>
          </p:cNvSpPr>
          <p:nvPr/>
        </p:nvSpPr>
        <p:spPr>
          <a:xfrm>
            <a:off x="688702" y="2807966"/>
            <a:ext cx="2884314" cy="63587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di probabili redditi imponibili futuri (post –stress)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Sottotitolo 2"/>
          <p:cNvSpPr txBox="1">
            <a:spLocks/>
          </p:cNvSpPr>
          <p:nvPr/>
        </p:nvSpPr>
        <p:spPr>
          <a:xfrm>
            <a:off x="4026014" y="2804018"/>
            <a:ext cx="2502170" cy="63982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 imposte da utili futuri post-stress</a:t>
            </a: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asellaDiTesto 82"/>
          <p:cNvSpPr txBox="1"/>
          <p:nvPr/>
        </p:nvSpPr>
        <p:spPr>
          <a:xfrm>
            <a:off x="4797152" y="4019908"/>
            <a:ext cx="1239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</a:p>
        </p:txBody>
      </p:sp>
      <p:cxnSp>
        <p:nvCxnSpPr>
          <p:cNvPr id="84" name="Connettore 2 83"/>
          <p:cNvCxnSpPr/>
          <p:nvPr/>
        </p:nvCxnSpPr>
        <p:spPr>
          <a:xfrm>
            <a:off x="5445224" y="4235932"/>
            <a:ext cx="0" cy="17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/>
          <p:cNvSpPr txBox="1"/>
          <p:nvPr/>
        </p:nvSpPr>
        <p:spPr>
          <a:xfrm>
            <a:off x="4221088" y="4019908"/>
            <a:ext cx="73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86" name="Connettore 2 85"/>
          <p:cNvCxnSpPr/>
          <p:nvPr/>
        </p:nvCxnSpPr>
        <p:spPr>
          <a:xfrm flipH="1">
            <a:off x="3284984" y="4163924"/>
            <a:ext cx="936105" cy="246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sellaDiTesto 86"/>
          <p:cNvSpPr txBox="1"/>
          <p:nvPr/>
        </p:nvSpPr>
        <p:spPr>
          <a:xfrm>
            <a:off x="4797152" y="4854095"/>
            <a:ext cx="1239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</a:p>
        </p:txBody>
      </p:sp>
      <p:cxnSp>
        <p:nvCxnSpPr>
          <p:cNvPr id="88" name="Connettore 2 87"/>
          <p:cNvCxnSpPr/>
          <p:nvPr/>
        </p:nvCxnSpPr>
        <p:spPr>
          <a:xfrm>
            <a:off x="5445224" y="5070119"/>
            <a:ext cx="0" cy="17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asellaDiTesto 88"/>
          <p:cNvSpPr txBox="1"/>
          <p:nvPr/>
        </p:nvSpPr>
        <p:spPr>
          <a:xfrm>
            <a:off x="4221088" y="4854095"/>
            <a:ext cx="73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90" name="Connettore 2 89"/>
          <p:cNvCxnSpPr/>
          <p:nvPr/>
        </p:nvCxnSpPr>
        <p:spPr>
          <a:xfrm flipH="1">
            <a:off x="3284984" y="4980779"/>
            <a:ext cx="936105" cy="246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asellaDiTesto 90"/>
          <p:cNvSpPr txBox="1"/>
          <p:nvPr/>
        </p:nvSpPr>
        <p:spPr>
          <a:xfrm>
            <a:off x="4797152" y="6756212"/>
            <a:ext cx="1239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</a:p>
        </p:txBody>
      </p:sp>
      <p:cxnSp>
        <p:nvCxnSpPr>
          <p:cNvPr id="92" name="Connettore 2 91"/>
          <p:cNvCxnSpPr/>
          <p:nvPr/>
        </p:nvCxnSpPr>
        <p:spPr>
          <a:xfrm>
            <a:off x="5445224" y="7014335"/>
            <a:ext cx="0" cy="17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/>
          <p:cNvSpPr txBox="1"/>
          <p:nvPr/>
        </p:nvSpPr>
        <p:spPr>
          <a:xfrm>
            <a:off x="4221088" y="6756212"/>
            <a:ext cx="73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94" name="Connettore 2 93"/>
          <p:cNvCxnSpPr/>
          <p:nvPr/>
        </p:nvCxnSpPr>
        <p:spPr>
          <a:xfrm flipH="1">
            <a:off x="3284984" y="6900228"/>
            <a:ext cx="936105" cy="246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Sottotitolo 2"/>
          <p:cNvSpPr txBox="1">
            <a:spLocks/>
          </p:cNvSpPr>
          <p:nvPr/>
        </p:nvSpPr>
        <p:spPr>
          <a:xfrm>
            <a:off x="4026099" y="5281043"/>
            <a:ext cx="2429994" cy="46705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AutoNum type="arabicParenR"/>
              <a:defRPr sz="1400">
                <a:solidFill>
                  <a:schemeClr val="tx2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nDTA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sono compensabili con imposte derivanti  da utili futuri?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4797152" y="5748100"/>
            <a:ext cx="1239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</a:p>
        </p:txBody>
      </p:sp>
      <p:cxnSp>
        <p:nvCxnSpPr>
          <p:cNvPr id="53" name="Connettore 2 52"/>
          <p:cNvCxnSpPr/>
          <p:nvPr/>
        </p:nvCxnSpPr>
        <p:spPr>
          <a:xfrm>
            <a:off x="5445224" y="5964124"/>
            <a:ext cx="0" cy="17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/>
          <p:cNvSpPr txBox="1"/>
          <p:nvPr/>
        </p:nvSpPr>
        <p:spPr>
          <a:xfrm>
            <a:off x="4221088" y="5748100"/>
            <a:ext cx="73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55" name="Connettore 2 54"/>
          <p:cNvCxnSpPr/>
          <p:nvPr/>
        </p:nvCxnSpPr>
        <p:spPr>
          <a:xfrm flipH="1">
            <a:off x="2852936" y="5988891"/>
            <a:ext cx="1368154" cy="1044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688702" y="663823"/>
            <a:ext cx="58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 Ove necessario, i passaggi riprodotti dallo schema andranno applicati </a:t>
            </a:r>
            <a:r>
              <a:rPr lang="it-IT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ciascuna tipologia </a:t>
            </a:r>
            <a:r>
              <a:rPr lang="it-IT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imposta </a:t>
            </a:r>
            <a:r>
              <a:rPr lang="it-IT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151</Words>
  <Application>Microsoft Office PowerPoint</Application>
  <PresentationFormat>Presentazione su schermo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Banca d'Italia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Giulia Avola</dc:creator>
  <cp:lastModifiedBy>Francesco Mauro</cp:lastModifiedBy>
  <cp:revision>48</cp:revision>
  <cp:lastPrinted>2016-05-24T16:42:02Z</cp:lastPrinted>
  <dcterms:created xsi:type="dcterms:W3CDTF">2015-11-30T13:45:14Z</dcterms:created>
  <dcterms:modified xsi:type="dcterms:W3CDTF">2016-07-14T09:59:07Z</dcterms:modified>
</cp:coreProperties>
</file>