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96" r:id="rId3"/>
    <p:sldId id="281" r:id="rId4"/>
    <p:sldId id="324" r:id="rId5"/>
    <p:sldId id="298" r:id="rId6"/>
    <p:sldId id="300" r:id="rId7"/>
    <p:sldId id="333" r:id="rId8"/>
    <p:sldId id="299" r:id="rId9"/>
    <p:sldId id="304" r:id="rId10"/>
    <p:sldId id="305" r:id="rId11"/>
    <p:sldId id="313" r:id="rId12"/>
    <p:sldId id="314" r:id="rId13"/>
    <p:sldId id="332" r:id="rId14"/>
    <p:sldId id="326" r:id="rId15"/>
    <p:sldId id="327" r:id="rId16"/>
    <p:sldId id="330" r:id="rId17"/>
    <p:sldId id="331" r:id="rId18"/>
    <p:sldId id="29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6FDB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53017\Desktop\Workshop%2015Nov2016\Grafi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53017\Desktop\Workshop%2015Nov2016\Grafi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28477690288709E-2"/>
          <c:y val="9.250449922596185E-2"/>
          <c:w val="0.70529240485564304"/>
          <c:h val="0.79248748869656227"/>
        </c:manualLayout>
      </c:layout>
      <c:pie3DChart>
        <c:varyColors val="1"/>
        <c:ser>
          <c:idx val="0"/>
          <c:order val="0"/>
          <c:tx>
            <c:strRef>
              <c:f>'Livello score'!$C$1</c:f>
              <c:strCache>
                <c:ptCount val="1"/>
                <c:pt idx="0">
                  <c:v>Numero di sinistri</c:v>
                </c:pt>
              </c:strCache>
            </c:strRef>
          </c:tx>
          <c:dLbls>
            <c:dLbl>
              <c:idx val="0"/>
              <c:layout>
                <c:manualLayout>
                  <c:x val="-0.16136172543649427"/>
                  <c:y val="-0.31839068018477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6633604896111865E-2"/>
                  <c:y val="-2.9265187009872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7.1595335146148811E-3"/>
                  <c:y val="-2.33154170609395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4794208410500235E-2"/>
                  <c:y val="-7.69406847515027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'Livello score'!$B$2:$B$5</c:f>
              <c:strCache>
                <c:ptCount val="4"/>
                <c:pt idx="0">
                  <c:v>Nullo</c:v>
                </c:pt>
                <c:pt idx="1">
                  <c:v>Basso</c:v>
                </c:pt>
                <c:pt idx="2">
                  <c:v>Medio</c:v>
                </c:pt>
                <c:pt idx="3">
                  <c:v>Alto</c:v>
                </c:pt>
              </c:strCache>
            </c:strRef>
          </c:cat>
          <c:val>
            <c:numRef>
              <c:f>'Livello score'!$C$2:$C$5</c:f>
              <c:numCache>
                <c:formatCode>_-* #,##0_-;\-* #,##0_-;_-* "-"??_-;_-@_-</c:formatCode>
                <c:ptCount val="4"/>
                <c:pt idx="0">
                  <c:v>1016371</c:v>
                </c:pt>
                <c:pt idx="1">
                  <c:v>91759</c:v>
                </c:pt>
                <c:pt idx="2">
                  <c:v>179337</c:v>
                </c:pt>
                <c:pt idx="3">
                  <c:v>32023</c:v>
                </c:pt>
              </c:numCache>
            </c:numRef>
          </c:val>
        </c:ser>
        <c:ser>
          <c:idx val="1"/>
          <c:order val="1"/>
          <c:tx>
            <c:strRef>
              <c:f>'Livello score'!$D$1</c:f>
              <c:strCache>
                <c:ptCount val="1"/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'Livello score'!$B$2:$B$5</c:f>
              <c:strCache>
                <c:ptCount val="4"/>
                <c:pt idx="0">
                  <c:v>Nullo</c:v>
                </c:pt>
                <c:pt idx="1">
                  <c:v>Basso</c:v>
                </c:pt>
                <c:pt idx="2">
                  <c:v>Medio</c:v>
                </c:pt>
                <c:pt idx="3">
                  <c:v>Alto</c:v>
                </c:pt>
              </c:strCache>
            </c:strRef>
          </c:cat>
          <c:val>
            <c:numRef>
              <c:f>'Livello score'!$D$2:$D$5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QScore!$C$1</c:f>
              <c:strCache>
                <c:ptCount val="1"/>
                <c:pt idx="0">
                  <c:v>Numero di sinistri</c:v>
                </c:pt>
              </c:strCache>
            </c:strRef>
          </c:tx>
          <c:dLbls>
            <c:dLbl>
              <c:idx val="0"/>
              <c:layout>
                <c:manualLayout>
                  <c:x val="4.5803118420062822E-2"/>
                  <c:y val="-1.736968489075791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7893959987408881E-2"/>
                  <c:y val="-0.3757239580817055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4.3366292634151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QScore!$B$2:$B$4</c:f>
              <c:strCache>
                <c:ptCount val="3"/>
                <c:pt idx="0">
                  <c:v>&lt;80</c:v>
                </c:pt>
                <c:pt idx="1">
                  <c:v>=80</c:v>
                </c:pt>
                <c:pt idx="2">
                  <c:v>&gt;80</c:v>
                </c:pt>
              </c:strCache>
            </c:strRef>
          </c:cat>
          <c:val>
            <c:numRef>
              <c:f>QScore!$C$2:$C$4</c:f>
              <c:numCache>
                <c:formatCode>_-* #,##0_-;\-* #,##0_-;_-* "-"??_-;_-@_-</c:formatCode>
                <c:ptCount val="3"/>
                <c:pt idx="0">
                  <c:v>44020</c:v>
                </c:pt>
                <c:pt idx="1">
                  <c:v>1232300</c:v>
                </c:pt>
                <c:pt idx="2">
                  <c:v>90382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'Numero indicatori attivi'!$D$1</c:f>
              <c:strCache>
                <c:ptCount val="1"/>
                <c:pt idx="0">
                  <c:v>Numero indicatori attivi</c:v>
                </c:pt>
              </c:strCache>
            </c:strRef>
          </c:tx>
          <c:spPr>
            <a:ln>
              <a:solidFill>
                <a:schemeClr val="accent1">
                  <a:shade val="95000"/>
                  <a:satMod val="105000"/>
                </a:schemeClr>
              </a:solidFill>
            </a:ln>
          </c:spPr>
          <c:marker>
            <c:symbol val="none"/>
          </c:marker>
          <c:cat>
            <c:strRef>
              <c:f>'Numero indicatori attivi'!$B$2:$B$8</c:f>
              <c:strCach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&gt;5</c:v>
                </c:pt>
              </c:strCache>
            </c:strRef>
          </c:cat>
          <c:val>
            <c:numRef>
              <c:f>'Numero indicatori attivi'!$D$2:$D$8</c:f>
              <c:numCache>
                <c:formatCode>General</c:formatCode>
                <c:ptCount val="7"/>
                <c:pt idx="0">
                  <c:v>77.03</c:v>
                </c:pt>
                <c:pt idx="1">
                  <c:v>16.04</c:v>
                </c:pt>
                <c:pt idx="2">
                  <c:v>5.05</c:v>
                </c:pt>
                <c:pt idx="3">
                  <c:v>1.21</c:v>
                </c:pt>
                <c:pt idx="4">
                  <c:v>0.46</c:v>
                </c:pt>
                <c:pt idx="5">
                  <c:v>0.15</c:v>
                </c:pt>
                <c:pt idx="6">
                  <c:v>0.05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048832"/>
        <c:axId val="265050368"/>
      </c:lineChart>
      <c:catAx>
        <c:axId val="26504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65050368"/>
        <c:crosses val="autoZero"/>
        <c:auto val="1"/>
        <c:lblAlgn val="ctr"/>
        <c:lblOffset val="100"/>
        <c:noMultiLvlLbl val="0"/>
      </c:catAx>
      <c:valAx>
        <c:axId val="265050368"/>
        <c:scaling>
          <c:orientation val="minMax"/>
          <c:max val="8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65048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'Score - Ind attivi'!$B$20</c:f>
              <c:strCache>
                <c:ptCount val="1"/>
                <c:pt idx="0">
                  <c:v>Basso</c:v>
                </c:pt>
              </c:strCache>
            </c:strRef>
          </c:tx>
          <c:spPr>
            <a:ln cmpd="sng">
              <a:prstDash val="solid"/>
            </a:ln>
          </c:spPr>
          <c:marker>
            <c:symbol val="none"/>
          </c:marker>
          <c:cat>
            <c:strRef>
              <c:f>'Score - Ind attivi'!$A$21:$A$26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&gt;5</c:v>
                </c:pt>
              </c:strCache>
            </c:strRef>
          </c:cat>
          <c:val>
            <c:numRef>
              <c:f>'Score - Ind attivi'!$B$21:$B$26</c:f>
              <c:numCache>
                <c:formatCode>General</c:formatCode>
                <c:ptCount val="6"/>
                <c:pt idx="0">
                  <c:v>98.6</c:v>
                </c:pt>
                <c:pt idx="1">
                  <c:v>1.4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'Score - Ind attivi'!$C$20</c:f>
              <c:strCache>
                <c:ptCount val="1"/>
                <c:pt idx="0">
                  <c:v>Medio</c:v>
                </c:pt>
              </c:strCache>
            </c:strRef>
          </c:tx>
          <c:spPr>
            <a:ln w="41275">
              <a:prstDash val="sysDot"/>
            </a:ln>
          </c:spPr>
          <c:marker>
            <c:symbol val="none"/>
          </c:marker>
          <c:cat>
            <c:strRef>
              <c:f>'Score - Ind attivi'!$A$21:$A$26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&gt;5</c:v>
                </c:pt>
              </c:strCache>
            </c:strRef>
          </c:cat>
          <c:val>
            <c:numRef>
              <c:f>'Score - Ind attivi'!$C$21:$C$26</c:f>
              <c:numCache>
                <c:formatCode>General</c:formatCode>
                <c:ptCount val="6"/>
                <c:pt idx="0">
                  <c:v>65.569999999999993</c:v>
                </c:pt>
                <c:pt idx="1">
                  <c:v>30.72</c:v>
                </c:pt>
                <c:pt idx="2">
                  <c:v>3.54</c:v>
                </c:pt>
                <c:pt idx="3">
                  <c:v>0.17</c:v>
                </c:pt>
                <c:pt idx="4">
                  <c:v>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'Score - Ind attivi'!$D$20</c:f>
              <c:strCache>
                <c:ptCount val="1"/>
                <c:pt idx="0">
                  <c:v>Alto</c:v>
                </c:pt>
              </c:strCache>
            </c:strRef>
          </c:tx>
          <c:spPr>
            <a:ln cmpd="tri">
              <a:prstDash val="dash"/>
            </a:ln>
          </c:spPr>
          <c:marker>
            <c:symbol val="none"/>
          </c:marker>
          <c:cat>
            <c:strRef>
              <c:f>'Score - Ind attivi'!$A$21:$A$26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&gt;5</c:v>
                </c:pt>
              </c:strCache>
            </c:strRef>
          </c:cat>
          <c:val>
            <c:numRef>
              <c:f>'Score - Ind attivi'!$D$21:$D$26</c:f>
              <c:numCache>
                <c:formatCode>General</c:formatCode>
                <c:ptCount val="6"/>
                <c:pt idx="0">
                  <c:v>11.4</c:v>
                </c:pt>
                <c:pt idx="1">
                  <c:v>32.090000000000003</c:v>
                </c:pt>
                <c:pt idx="2">
                  <c:v>30.38</c:v>
                </c:pt>
                <c:pt idx="3">
                  <c:v>18.12</c:v>
                </c:pt>
                <c:pt idx="4">
                  <c:v>6.23</c:v>
                </c:pt>
                <c:pt idx="5">
                  <c:v>2.29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239360"/>
        <c:axId val="266269824"/>
      </c:lineChart>
      <c:catAx>
        <c:axId val="26623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266269824"/>
        <c:crosses val="autoZero"/>
        <c:auto val="1"/>
        <c:lblAlgn val="ctr"/>
        <c:lblOffset val="100"/>
        <c:noMultiLvlLbl val="0"/>
      </c:catAx>
      <c:valAx>
        <c:axId val="26626982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6239360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CD491-EE5A-4310-B18D-6640D71194F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93E7522-F62A-4006-886B-A6437124E1E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AIA</a:t>
          </a:r>
          <a:endParaRPr kumimoji="0" lang="en-US" altLang="it-IT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415F513-8C90-4492-AB10-DF0D4A16C5BF}" type="parTrans" cxnId="{7BAF16A2-69D0-43DF-8040-B75CC6D1A9FF}">
      <dgm:prSet/>
      <dgm:spPr/>
      <dgm:t>
        <a:bodyPr/>
        <a:lstStyle/>
        <a:p>
          <a:endParaRPr lang="it-IT"/>
        </a:p>
      </dgm:t>
    </dgm:pt>
    <dgm:pt modelId="{94579E61-2A91-4220-B191-7A23A5CE5BA0}" type="sibTrans" cxnId="{7BAF16A2-69D0-43DF-8040-B75CC6D1A9FF}">
      <dgm:prSet/>
      <dgm:spPr/>
      <dgm:t>
        <a:bodyPr/>
        <a:lstStyle/>
        <a:p>
          <a:endParaRPr lang="it-IT"/>
        </a:p>
      </dgm:t>
    </dgm:pt>
    <dgm:pt modelId="{A640F12A-DF42-4F6B-AF60-EC3A638CF76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Archivio Coperture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gm:t>
    </dgm:pt>
    <dgm:pt modelId="{35910D4F-2A44-4696-9CEF-39B83D80EA3B}" type="parTrans" cxnId="{058CC458-746C-4948-8410-FEB0182147B4}">
      <dgm:prSet/>
      <dgm:spPr/>
      <dgm:t>
        <a:bodyPr/>
        <a:lstStyle/>
        <a:p>
          <a:endParaRPr lang="it-IT"/>
        </a:p>
      </dgm:t>
    </dgm:pt>
    <dgm:pt modelId="{CB218143-AFC2-4D7F-933B-5294F6F19E9D}" type="sibTrans" cxnId="{058CC458-746C-4948-8410-FEB0182147B4}">
      <dgm:prSet/>
      <dgm:spPr/>
      <dgm:t>
        <a:bodyPr/>
        <a:lstStyle/>
        <a:p>
          <a:endParaRPr lang="it-IT"/>
        </a:p>
      </dgm:t>
    </dgm:pt>
    <dgm:pt modelId="{1A8BFE86-678C-4E3E-9C32-931AF93FF49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Ruolo periti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(CONSAP)</a:t>
          </a:r>
          <a:endParaRPr kumimoji="0" lang="en-US" altLang="it-IT" b="0" i="0" u="none" strike="noStrike" cap="none" normalizeH="0" baseline="0" dirty="0" smtClean="0">
            <a:ln>
              <a:noFill/>
            </a:ln>
            <a:solidFill>
              <a:srgbClr val="00B0F0"/>
            </a:solidFill>
            <a:effectLst/>
            <a:latin typeface="Arial" charset="0"/>
          </a:endParaRPr>
        </a:p>
      </dgm:t>
    </dgm:pt>
    <dgm:pt modelId="{6A2A0BEE-8E3A-470E-8595-554EF0B86949}" type="parTrans" cxnId="{D03667C6-4D99-4457-BE98-7612F4993634}">
      <dgm:prSet/>
      <dgm:spPr/>
      <dgm:t>
        <a:bodyPr/>
        <a:lstStyle/>
        <a:p>
          <a:endParaRPr lang="it-IT"/>
        </a:p>
      </dgm:t>
    </dgm:pt>
    <dgm:pt modelId="{57B0E7DF-3AFA-45AB-AF1F-D3BC57FCE74F}" type="sibTrans" cxnId="{D03667C6-4D99-4457-BE98-7612F4993634}">
      <dgm:prSet/>
      <dgm:spPr/>
      <dgm:t>
        <a:bodyPr/>
        <a:lstStyle/>
        <a:p>
          <a:endParaRPr lang="it-IT"/>
        </a:p>
      </dgm:t>
    </dgm:pt>
    <dgm:pt modelId="{353FF6A1-E8A7-4E29-8D1F-1B7D0971B33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PRA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(ACI)</a:t>
          </a:r>
        </a:p>
      </dgm:t>
    </dgm:pt>
    <dgm:pt modelId="{2C6C34BF-C3B5-4A4A-A6E7-4471AFDED251}" type="parTrans" cxnId="{3E5421CB-7693-4135-8AFE-66A5FA511BBB}">
      <dgm:prSet/>
      <dgm:spPr/>
      <dgm:t>
        <a:bodyPr/>
        <a:lstStyle/>
        <a:p>
          <a:endParaRPr lang="it-IT"/>
        </a:p>
      </dgm:t>
    </dgm:pt>
    <dgm:pt modelId="{DA104B61-4087-4B72-AC7E-F3A0FA975292}" type="sibTrans" cxnId="{3E5421CB-7693-4135-8AFE-66A5FA511BBB}">
      <dgm:prSet/>
      <dgm:spPr/>
      <dgm:t>
        <a:bodyPr/>
        <a:lstStyle/>
        <a:p>
          <a:endParaRPr lang="it-IT"/>
        </a:p>
      </dgm:t>
    </dgm:pt>
    <dgm:pt modelId="{5E92A80F-AC6F-4EAF-B74F-EA7A875FAEB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Archivio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Patenti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gm:t>
    </dgm:pt>
    <dgm:pt modelId="{2B98D98E-8463-493A-A863-7003C99C0162}" type="parTrans" cxnId="{94925C9F-5F54-4190-A609-1A843044FF6B}">
      <dgm:prSet/>
      <dgm:spPr/>
      <dgm:t>
        <a:bodyPr/>
        <a:lstStyle/>
        <a:p>
          <a:endParaRPr lang="it-IT"/>
        </a:p>
      </dgm:t>
    </dgm:pt>
    <dgm:pt modelId="{B8031437-8213-44EB-AC42-CCF5D6371881}" type="sibTrans" cxnId="{94925C9F-5F54-4190-A609-1A843044FF6B}">
      <dgm:prSet/>
      <dgm:spPr/>
      <dgm:t>
        <a:bodyPr/>
        <a:lstStyle/>
        <a:p>
          <a:endParaRPr lang="it-IT"/>
        </a:p>
      </dgm:t>
    </dgm:pt>
    <dgm:pt modelId="{607DC49F-04E0-48EB-B79F-568145A9951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t-IT"/>
        </a:p>
      </dgm:t>
    </dgm:pt>
    <dgm:pt modelId="{10B36786-88BB-4531-A1C3-C88A92B1540C}" type="parTrans" cxnId="{88921495-50B6-42DD-B354-73C747D1FDAD}">
      <dgm:prSet/>
      <dgm:spPr/>
      <dgm:t>
        <a:bodyPr/>
        <a:lstStyle/>
        <a:p>
          <a:endParaRPr lang="it-IT"/>
        </a:p>
      </dgm:t>
    </dgm:pt>
    <dgm:pt modelId="{DB0BA705-60BA-40D2-9455-767DF408A925}" type="sibTrans" cxnId="{88921495-50B6-42DD-B354-73C747D1FDAD}">
      <dgm:prSet/>
      <dgm:spPr/>
      <dgm:t>
        <a:bodyPr/>
        <a:lstStyle/>
        <a:p>
          <a:endParaRPr lang="it-IT"/>
        </a:p>
      </dgm:t>
    </dgm:pt>
    <dgm:pt modelId="{F137F313-ABB1-42BE-B660-A2B198E701A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t-IT"/>
        </a:p>
      </dgm:t>
    </dgm:pt>
    <dgm:pt modelId="{A266F755-4592-4EB1-A4F8-FB643CDB621D}" type="parTrans" cxnId="{5B9DA504-537F-49A1-9501-5CD5E2944357}">
      <dgm:prSet/>
      <dgm:spPr/>
      <dgm:t>
        <a:bodyPr/>
        <a:lstStyle/>
        <a:p>
          <a:endParaRPr lang="it-IT"/>
        </a:p>
      </dgm:t>
    </dgm:pt>
    <dgm:pt modelId="{BD18CD5F-355B-48D4-9924-061032EED19E}" type="sibTrans" cxnId="{5B9DA504-537F-49A1-9501-5CD5E2944357}">
      <dgm:prSet/>
      <dgm:spPr/>
      <dgm:t>
        <a:bodyPr/>
        <a:lstStyle/>
        <a:p>
          <a:endParaRPr lang="it-IT"/>
        </a:p>
      </dgm:t>
    </dgm:pt>
    <dgm:pt modelId="{6583EA04-B3B6-49CD-8146-013646DB492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Archivio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Veicoli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gm:t>
    </dgm:pt>
    <dgm:pt modelId="{98B2B458-4DA7-4672-8097-F0406041371D}" type="sibTrans" cxnId="{9937B469-A141-4EA6-B4FE-22773B942DC8}">
      <dgm:prSet/>
      <dgm:spPr/>
      <dgm:t>
        <a:bodyPr/>
        <a:lstStyle/>
        <a:p>
          <a:endParaRPr lang="it-IT"/>
        </a:p>
      </dgm:t>
    </dgm:pt>
    <dgm:pt modelId="{3090C85D-C140-4549-94B1-88C717BEFDAE}" type="parTrans" cxnId="{9937B469-A141-4EA6-B4FE-22773B942DC8}">
      <dgm:prSet/>
      <dgm:spPr/>
      <dgm:t>
        <a:bodyPr/>
        <a:lstStyle/>
        <a:p>
          <a:endParaRPr lang="it-IT"/>
        </a:p>
      </dgm:t>
    </dgm:pt>
    <dgm:pt modelId="{97297616-062E-4884-A976-2E517412F5E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t-IT"/>
        </a:p>
      </dgm:t>
    </dgm:pt>
    <dgm:pt modelId="{679E2062-3BAD-477D-B367-FAF6D94661F5}" type="parTrans" cxnId="{9F6EB642-5280-4F73-AFBC-592EF741908E}">
      <dgm:prSet/>
      <dgm:spPr/>
      <dgm:t>
        <a:bodyPr/>
        <a:lstStyle/>
        <a:p>
          <a:endParaRPr lang="it-IT"/>
        </a:p>
      </dgm:t>
    </dgm:pt>
    <dgm:pt modelId="{BA798DE4-EC36-4B2A-8071-5C23BD49A8AB}" type="sibTrans" cxnId="{9F6EB642-5280-4F73-AFBC-592EF741908E}">
      <dgm:prSet/>
      <dgm:spPr/>
      <dgm:t>
        <a:bodyPr/>
        <a:lstStyle/>
        <a:p>
          <a:endParaRPr lang="it-IT"/>
        </a:p>
      </dgm:t>
    </dgm:pt>
    <dgm:pt modelId="{9EA18C46-C21D-4A87-93CE-B47E25973814}">
      <dgm:prSet/>
      <dgm:spPr/>
      <dgm:t>
        <a:bodyPr/>
        <a:lstStyle/>
        <a:p>
          <a:endParaRPr lang="it-IT"/>
        </a:p>
      </dgm:t>
    </dgm:pt>
    <dgm:pt modelId="{BDC2BADD-F26B-4BD6-8478-B800FB898954}" type="parTrans" cxnId="{052A9771-4E27-4DE1-9AEF-CFDE205DE896}">
      <dgm:prSet/>
      <dgm:spPr/>
      <dgm:t>
        <a:bodyPr/>
        <a:lstStyle/>
        <a:p>
          <a:endParaRPr lang="it-IT"/>
        </a:p>
      </dgm:t>
    </dgm:pt>
    <dgm:pt modelId="{B3906773-AF9E-4728-8559-1E7BD241A49A}" type="sibTrans" cxnId="{052A9771-4E27-4DE1-9AEF-CFDE205DE896}">
      <dgm:prSet/>
      <dgm:spPr/>
      <dgm:t>
        <a:bodyPr/>
        <a:lstStyle/>
        <a:p>
          <a:endParaRPr lang="it-IT"/>
        </a:p>
      </dgm:t>
    </dgm:pt>
    <dgm:pt modelId="{3B3ABBA5-92B3-468C-B4E0-EB9AB7A41FD5}">
      <dgm:prSet/>
      <dgm:spPr/>
      <dgm:t>
        <a:bodyPr/>
        <a:lstStyle/>
        <a:p>
          <a:endParaRPr lang="it-IT"/>
        </a:p>
      </dgm:t>
    </dgm:pt>
    <dgm:pt modelId="{8BDB5ECC-E86E-49A3-9543-FF7288F73433}" type="parTrans" cxnId="{7362BD8E-C2EC-4F8A-8C59-69FE11E071BB}">
      <dgm:prSet/>
      <dgm:spPr/>
      <dgm:t>
        <a:bodyPr/>
        <a:lstStyle/>
        <a:p>
          <a:endParaRPr lang="it-IT"/>
        </a:p>
      </dgm:t>
    </dgm:pt>
    <dgm:pt modelId="{3D803AFE-7E3C-4351-B70A-119BFD225DA5}" type="sibTrans" cxnId="{7362BD8E-C2EC-4F8A-8C59-69FE11E071BB}">
      <dgm:prSet/>
      <dgm:spPr/>
      <dgm:t>
        <a:bodyPr/>
        <a:lstStyle/>
        <a:p>
          <a:endParaRPr lang="it-IT"/>
        </a:p>
      </dgm:t>
    </dgm:pt>
    <dgm:pt modelId="{A5C406F3-14A5-4F3D-8AB6-68E57E0A1B3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t-IT"/>
        </a:p>
      </dgm:t>
    </dgm:pt>
    <dgm:pt modelId="{449FCB8B-F1C7-47AC-ABAD-F6D8C3C21E3C}" type="parTrans" cxnId="{A6E4B442-9727-4D8E-8D0C-8BC3AD4A36A1}">
      <dgm:prSet/>
      <dgm:spPr/>
      <dgm:t>
        <a:bodyPr/>
        <a:lstStyle/>
        <a:p>
          <a:endParaRPr lang="it-IT"/>
        </a:p>
      </dgm:t>
    </dgm:pt>
    <dgm:pt modelId="{95F83D49-068B-4BB0-B536-5E10196FDCC8}" type="sibTrans" cxnId="{A6E4B442-9727-4D8E-8D0C-8BC3AD4A36A1}">
      <dgm:prSet/>
      <dgm:spPr/>
      <dgm:t>
        <a:bodyPr/>
        <a:lstStyle/>
        <a:p>
          <a:endParaRPr lang="it-IT"/>
        </a:p>
      </dgm:t>
    </dgm:pt>
    <dgm:pt modelId="{53561BEA-A9F8-4733-8D18-85479439787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BDS</a:t>
          </a:r>
        </a:p>
        <a:p>
          <a:r>
            <a:rPr lang="it-IT" dirty="0" smtClean="0">
              <a:solidFill>
                <a:srgbClr val="C00000"/>
              </a:solidFill>
            </a:rPr>
            <a:t>(IVASS)</a:t>
          </a:r>
          <a:endParaRPr lang="it-IT" dirty="0">
            <a:solidFill>
              <a:srgbClr val="C00000"/>
            </a:solidFill>
          </a:endParaRPr>
        </a:p>
      </dgm:t>
    </dgm:pt>
    <dgm:pt modelId="{858A1DCF-8882-43BC-B38D-B706B420632F}" type="parTrans" cxnId="{E2628A09-13DE-4DE2-A4A5-8BDBE6900B00}">
      <dgm:prSet/>
      <dgm:spPr/>
      <dgm:t>
        <a:bodyPr/>
        <a:lstStyle/>
        <a:p>
          <a:endParaRPr lang="it-IT"/>
        </a:p>
      </dgm:t>
    </dgm:pt>
    <dgm:pt modelId="{C0E94E37-AD99-4967-B87C-A987A7859E0C}" type="sibTrans" cxnId="{E2628A09-13DE-4DE2-A4A5-8BDBE6900B00}">
      <dgm:prSet/>
      <dgm:spPr/>
      <dgm:t>
        <a:bodyPr/>
        <a:lstStyle/>
        <a:p>
          <a:endParaRPr lang="it-IT"/>
        </a:p>
      </dgm:t>
    </dgm:pt>
    <dgm:pt modelId="{0BEA53A6-EB09-4094-8A79-3A89D6E4DD6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SITA (ANIA)</a:t>
          </a:r>
        </a:p>
      </dgm:t>
    </dgm:pt>
    <dgm:pt modelId="{BEFD4764-DB7F-40A3-A8E1-C3114D550DBB}" type="parTrans" cxnId="{0500FE16-3087-4FD1-ACFC-2F8AD2047E9A}">
      <dgm:prSet/>
      <dgm:spPr/>
      <dgm:t>
        <a:bodyPr/>
        <a:lstStyle/>
        <a:p>
          <a:endParaRPr lang="it-IT"/>
        </a:p>
      </dgm:t>
    </dgm:pt>
    <dgm:pt modelId="{E5DE476E-2FD0-476E-8E8E-B3BD540A17BD}" type="sibTrans" cxnId="{0500FE16-3087-4FD1-ACFC-2F8AD2047E9A}">
      <dgm:prSet/>
      <dgm:spPr/>
      <dgm:t>
        <a:bodyPr/>
        <a:lstStyle/>
        <a:p>
          <a:endParaRPr lang="it-IT"/>
        </a:p>
      </dgm:t>
    </dgm:pt>
    <dgm:pt modelId="{3A8B5EA8-730B-435E-B23F-C2A7E9138720}" type="pres">
      <dgm:prSet presAssocID="{D62CD491-EE5A-4310-B18D-6640D71194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5EE81B-9CD2-40A1-A5DC-A88300D6B41E}" type="pres">
      <dgm:prSet presAssocID="{893E7522-F62A-4006-886B-A6437124E1E7}" presName="centerShape" presStyleLbl="node0" presStyleIdx="0" presStyleCnt="1" custLinFactNeighborX="2165" custLinFactNeighborY="-118"/>
      <dgm:spPr/>
      <dgm:t>
        <a:bodyPr/>
        <a:lstStyle/>
        <a:p>
          <a:endParaRPr lang="it-IT"/>
        </a:p>
      </dgm:t>
    </dgm:pt>
    <dgm:pt modelId="{F13809AF-3852-4CCC-B8B3-05CB93A9E1E4}" type="pres">
      <dgm:prSet presAssocID="{35910D4F-2A44-4696-9CEF-39B83D80EA3B}" presName="Name9" presStyleLbl="parChTrans1D2" presStyleIdx="0" presStyleCnt="7"/>
      <dgm:spPr/>
      <dgm:t>
        <a:bodyPr/>
        <a:lstStyle/>
        <a:p>
          <a:endParaRPr lang="it-IT"/>
        </a:p>
      </dgm:t>
    </dgm:pt>
    <dgm:pt modelId="{3D9D65DD-522B-42AF-974C-8D7E313238B8}" type="pres">
      <dgm:prSet presAssocID="{35910D4F-2A44-4696-9CEF-39B83D80EA3B}" presName="connTx" presStyleLbl="parChTrans1D2" presStyleIdx="0" presStyleCnt="7"/>
      <dgm:spPr/>
      <dgm:t>
        <a:bodyPr/>
        <a:lstStyle/>
        <a:p>
          <a:endParaRPr lang="it-IT"/>
        </a:p>
      </dgm:t>
    </dgm:pt>
    <dgm:pt modelId="{E29AA744-0E59-4710-873D-61843632C0AE}" type="pres">
      <dgm:prSet presAssocID="{A640F12A-DF42-4F6B-AF60-EC3A638CF76A}" presName="node" presStyleLbl="node1" presStyleIdx="0" presStyleCnt="7" custRadScaleRad="82188" custRadScaleInc="-6363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3F9F1A-33E7-4AE4-8968-1BB3178C6AB4}" type="pres">
      <dgm:prSet presAssocID="{6A2A0BEE-8E3A-470E-8595-554EF0B86949}" presName="Name9" presStyleLbl="parChTrans1D2" presStyleIdx="1" presStyleCnt="7"/>
      <dgm:spPr/>
      <dgm:t>
        <a:bodyPr/>
        <a:lstStyle/>
        <a:p>
          <a:endParaRPr lang="it-IT"/>
        </a:p>
      </dgm:t>
    </dgm:pt>
    <dgm:pt modelId="{818198CB-EF13-4EB7-8377-7F1F957D7E2F}" type="pres">
      <dgm:prSet presAssocID="{6A2A0BEE-8E3A-470E-8595-554EF0B86949}" presName="connTx" presStyleLbl="parChTrans1D2" presStyleIdx="1" presStyleCnt="7"/>
      <dgm:spPr/>
      <dgm:t>
        <a:bodyPr/>
        <a:lstStyle/>
        <a:p>
          <a:endParaRPr lang="it-IT"/>
        </a:p>
      </dgm:t>
    </dgm:pt>
    <dgm:pt modelId="{BEC0A09C-AA61-4687-9F91-576B1BDD9707}" type="pres">
      <dgm:prSet presAssocID="{1A8BFE86-678C-4E3E-9C32-931AF93FF49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CC88B6-E609-499F-A703-89BA1D2FB912}" type="pres">
      <dgm:prSet presAssocID="{2C6C34BF-C3B5-4A4A-A6E7-4471AFDED251}" presName="Name9" presStyleLbl="parChTrans1D2" presStyleIdx="2" presStyleCnt="7"/>
      <dgm:spPr/>
      <dgm:t>
        <a:bodyPr/>
        <a:lstStyle/>
        <a:p>
          <a:endParaRPr lang="it-IT"/>
        </a:p>
      </dgm:t>
    </dgm:pt>
    <dgm:pt modelId="{061556C6-5CAC-4FD8-8494-3CBD915457E5}" type="pres">
      <dgm:prSet presAssocID="{2C6C34BF-C3B5-4A4A-A6E7-4471AFDED251}" presName="connTx" presStyleLbl="parChTrans1D2" presStyleIdx="2" presStyleCnt="7"/>
      <dgm:spPr/>
      <dgm:t>
        <a:bodyPr/>
        <a:lstStyle/>
        <a:p>
          <a:endParaRPr lang="it-IT"/>
        </a:p>
      </dgm:t>
    </dgm:pt>
    <dgm:pt modelId="{7E1FDDC5-D747-4AF2-BC56-2F43E816937D}" type="pres">
      <dgm:prSet presAssocID="{353FF6A1-E8A7-4E29-8D1F-1B7D0971B33B}" presName="node" presStyleLbl="node1" presStyleIdx="2" presStyleCnt="7" custRadScaleRad="96803" custRadScaleInc="-219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290B20-DAF5-430A-8F36-149C2FBF4DBC}" type="pres">
      <dgm:prSet presAssocID="{BEFD4764-DB7F-40A3-A8E1-C3114D550DBB}" presName="Name9" presStyleLbl="parChTrans1D2" presStyleIdx="3" presStyleCnt="7"/>
      <dgm:spPr/>
      <dgm:t>
        <a:bodyPr/>
        <a:lstStyle/>
        <a:p>
          <a:endParaRPr lang="it-IT"/>
        </a:p>
      </dgm:t>
    </dgm:pt>
    <dgm:pt modelId="{5794CD8E-2B31-44D9-A3A8-64866F2F5255}" type="pres">
      <dgm:prSet presAssocID="{BEFD4764-DB7F-40A3-A8E1-C3114D550DBB}" presName="connTx" presStyleLbl="parChTrans1D2" presStyleIdx="3" presStyleCnt="7"/>
      <dgm:spPr/>
      <dgm:t>
        <a:bodyPr/>
        <a:lstStyle/>
        <a:p>
          <a:endParaRPr lang="it-IT"/>
        </a:p>
      </dgm:t>
    </dgm:pt>
    <dgm:pt modelId="{42F0BC92-EFA0-436D-855E-A8BD78C2593B}" type="pres">
      <dgm:prSet presAssocID="{0BEA53A6-EB09-4094-8A79-3A89D6E4DD6A}" presName="node" presStyleLbl="node1" presStyleIdx="3" presStyleCnt="7" custRadScaleRad="92350" custRadScaleInc="-467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DCCFD-81BA-4B58-B6C1-4606D26B98AE}" type="pres">
      <dgm:prSet presAssocID="{2B98D98E-8463-493A-A863-7003C99C0162}" presName="Name9" presStyleLbl="parChTrans1D2" presStyleIdx="4" presStyleCnt="7"/>
      <dgm:spPr/>
      <dgm:t>
        <a:bodyPr/>
        <a:lstStyle/>
        <a:p>
          <a:endParaRPr lang="it-IT"/>
        </a:p>
      </dgm:t>
    </dgm:pt>
    <dgm:pt modelId="{C0480C19-1250-4559-A600-0ADD60BEAC56}" type="pres">
      <dgm:prSet presAssocID="{2B98D98E-8463-493A-A863-7003C99C0162}" presName="connTx" presStyleLbl="parChTrans1D2" presStyleIdx="4" presStyleCnt="7"/>
      <dgm:spPr/>
      <dgm:t>
        <a:bodyPr/>
        <a:lstStyle/>
        <a:p>
          <a:endParaRPr lang="it-IT"/>
        </a:p>
      </dgm:t>
    </dgm:pt>
    <dgm:pt modelId="{F570FFF4-7422-4A8E-9A4D-5CFE27F411D7}" type="pres">
      <dgm:prSet presAssocID="{5E92A80F-AC6F-4EAF-B74F-EA7A875FAEB7}" presName="node" presStyleLbl="node1" presStyleIdx="4" presStyleCnt="7" custRadScaleRad="89037" custRadScaleInc="1651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130A9-EF28-4CFA-BF58-56156B6DAA1E}" type="pres">
      <dgm:prSet presAssocID="{3090C85D-C140-4549-94B1-88C717BEFDAE}" presName="Name9" presStyleLbl="parChTrans1D2" presStyleIdx="5" presStyleCnt="7"/>
      <dgm:spPr/>
      <dgm:t>
        <a:bodyPr/>
        <a:lstStyle/>
        <a:p>
          <a:endParaRPr lang="it-IT"/>
        </a:p>
      </dgm:t>
    </dgm:pt>
    <dgm:pt modelId="{1D5ABA00-AA52-47B6-9020-B220BD702683}" type="pres">
      <dgm:prSet presAssocID="{3090C85D-C140-4549-94B1-88C717BEFDAE}" presName="connTx" presStyleLbl="parChTrans1D2" presStyleIdx="5" presStyleCnt="7"/>
      <dgm:spPr/>
      <dgm:t>
        <a:bodyPr/>
        <a:lstStyle/>
        <a:p>
          <a:endParaRPr lang="it-IT"/>
        </a:p>
      </dgm:t>
    </dgm:pt>
    <dgm:pt modelId="{470644C1-6BAC-47FE-B233-F5F4665116C8}" type="pres">
      <dgm:prSet presAssocID="{6583EA04-B3B6-49CD-8146-013646DB4926}" presName="node" presStyleLbl="node1" presStyleIdx="5" presStyleCnt="7" custRadScaleRad="93838" custRadScaleInc="1598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D20C69-A546-4F14-8083-6D205841525F}" type="pres">
      <dgm:prSet presAssocID="{858A1DCF-8882-43BC-B38D-B706B420632F}" presName="Name9" presStyleLbl="parChTrans1D2" presStyleIdx="6" presStyleCnt="7"/>
      <dgm:spPr/>
      <dgm:t>
        <a:bodyPr/>
        <a:lstStyle/>
        <a:p>
          <a:endParaRPr lang="it-IT"/>
        </a:p>
      </dgm:t>
    </dgm:pt>
    <dgm:pt modelId="{1DF8CACB-D29E-4FDF-8000-62663D9D40C8}" type="pres">
      <dgm:prSet presAssocID="{858A1DCF-8882-43BC-B38D-B706B420632F}" presName="connTx" presStyleLbl="parChTrans1D2" presStyleIdx="6" presStyleCnt="7"/>
      <dgm:spPr/>
      <dgm:t>
        <a:bodyPr/>
        <a:lstStyle/>
        <a:p>
          <a:endParaRPr lang="it-IT"/>
        </a:p>
      </dgm:t>
    </dgm:pt>
    <dgm:pt modelId="{9BBEF65F-31F2-417A-980F-E648BB77FFAF}" type="pres">
      <dgm:prSet presAssocID="{53561BEA-A9F8-4733-8D18-854794397873}" presName="node" presStyleLbl="node1" presStyleIdx="6" presStyleCnt="7" custRadScaleRad="84013" custRadScaleInc="1768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8725098-C1C3-4AB6-95D8-E3ED0D448066}" type="presOf" srcId="{353FF6A1-E8A7-4E29-8D1F-1B7D0971B33B}" destId="{7E1FDDC5-D747-4AF2-BC56-2F43E816937D}" srcOrd="0" destOrd="0" presId="urn:microsoft.com/office/officeart/2005/8/layout/radial1"/>
    <dgm:cxn modelId="{B6FE6FA9-EA8F-43DE-BB7C-5B1628582C07}" type="presOf" srcId="{53561BEA-A9F8-4733-8D18-854794397873}" destId="{9BBEF65F-31F2-417A-980F-E648BB77FFAF}" srcOrd="0" destOrd="0" presId="urn:microsoft.com/office/officeart/2005/8/layout/radial1"/>
    <dgm:cxn modelId="{94925C9F-5F54-4190-A609-1A843044FF6B}" srcId="{893E7522-F62A-4006-886B-A6437124E1E7}" destId="{5E92A80F-AC6F-4EAF-B74F-EA7A875FAEB7}" srcOrd="4" destOrd="0" parTransId="{2B98D98E-8463-493A-A863-7003C99C0162}" sibTransId="{B8031437-8213-44EB-AC42-CCF5D6371881}"/>
    <dgm:cxn modelId="{3E5421CB-7693-4135-8AFE-66A5FA511BBB}" srcId="{893E7522-F62A-4006-886B-A6437124E1E7}" destId="{353FF6A1-E8A7-4E29-8D1F-1B7D0971B33B}" srcOrd="2" destOrd="0" parTransId="{2C6C34BF-C3B5-4A4A-A6E7-4471AFDED251}" sibTransId="{DA104B61-4087-4B72-AC7E-F3A0FA975292}"/>
    <dgm:cxn modelId="{FCAC0F3B-72BC-478A-B173-5FBBF5C702FB}" type="presOf" srcId="{35910D4F-2A44-4696-9CEF-39B83D80EA3B}" destId="{F13809AF-3852-4CCC-B8B3-05CB93A9E1E4}" srcOrd="0" destOrd="0" presId="urn:microsoft.com/office/officeart/2005/8/layout/radial1"/>
    <dgm:cxn modelId="{94E32BB7-3399-4AE2-870A-5C3B445EB46D}" type="presOf" srcId="{6A2A0BEE-8E3A-470E-8595-554EF0B86949}" destId="{818198CB-EF13-4EB7-8377-7F1F957D7E2F}" srcOrd="1" destOrd="0" presId="urn:microsoft.com/office/officeart/2005/8/layout/radial1"/>
    <dgm:cxn modelId="{59B9F176-41A4-4C18-83E0-B03713C65A68}" type="presOf" srcId="{1A8BFE86-678C-4E3E-9C32-931AF93FF492}" destId="{BEC0A09C-AA61-4687-9F91-576B1BDD9707}" srcOrd="0" destOrd="0" presId="urn:microsoft.com/office/officeart/2005/8/layout/radial1"/>
    <dgm:cxn modelId="{DE645A95-C1A7-43F3-A006-92A65782EA04}" type="presOf" srcId="{BEFD4764-DB7F-40A3-A8E1-C3114D550DBB}" destId="{5794CD8E-2B31-44D9-A3A8-64866F2F5255}" srcOrd="1" destOrd="0" presId="urn:microsoft.com/office/officeart/2005/8/layout/radial1"/>
    <dgm:cxn modelId="{A6E4B442-9727-4D8E-8D0C-8BC3AD4A36A1}" srcId="{D62CD491-EE5A-4310-B18D-6640D71194F7}" destId="{A5C406F3-14A5-4F3D-8AB6-68E57E0A1B33}" srcOrd="6" destOrd="0" parTransId="{449FCB8B-F1C7-47AC-ABAD-F6D8C3C21E3C}" sibTransId="{95F83D49-068B-4BB0-B536-5E10196FDCC8}"/>
    <dgm:cxn modelId="{A3000F8C-9261-4323-BC07-303938E9C7C2}" type="presOf" srcId="{D62CD491-EE5A-4310-B18D-6640D71194F7}" destId="{3A8B5EA8-730B-435E-B23F-C2A7E9138720}" srcOrd="0" destOrd="0" presId="urn:microsoft.com/office/officeart/2005/8/layout/radial1"/>
    <dgm:cxn modelId="{0500FE16-3087-4FD1-ACFC-2F8AD2047E9A}" srcId="{893E7522-F62A-4006-886B-A6437124E1E7}" destId="{0BEA53A6-EB09-4094-8A79-3A89D6E4DD6A}" srcOrd="3" destOrd="0" parTransId="{BEFD4764-DB7F-40A3-A8E1-C3114D550DBB}" sibTransId="{E5DE476E-2FD0-476E-8E8E-B3BD540A17BD}"/>
    <dgm:cxn modelId="{32D37A2C-8573-4E8B-A0D6-5B975B1E679A}" type="presOf" srcId="{BEFD4764-DB7F-40A3-A8E1-C3114D550DBB}" destId="{92290B20-DAF5-430A-8F36-149C2FBF4DBC}" srcOrd="0" destOrd="0" presId="urn:microsoft.com/office/officeart/2005/8/layout/radial1"/>
    <dgm:cxn modelId="{50787280-DA82-480B-9DD2-77A8CCABE034}" type="presOf" srcId="{A640F12A-DF42-4F6B-AF60-EC3A638CF76A}" destId="{E29AA744-0E59-4710-873D-61843632C0AE}" srcOrd="0" destOrd="0" presId="urn:microsoft.com/office/officeart/2005/8/layout/radial1"/>
    <dgm:cxn modelId="{2FA38520-E64C-4EE7-9593-585F1D44FC8B}" type="presOf" srcId="{893E7522-F62A-4006-886B-A6437124E1E7}" destId="{B35EE81B-9CD2-40A1-A5DC-A88300D6B41E}" srcOrd="0" destOrd="0" presId="urn:microsoft.com/office/officeart/2005/8/layout/radial1"/>
    <dgm:cxn modelId="{90730D8A-053A-4A25-B19B-5A4C46A3B1CA}" type="presOf" srcId="{2C6C34BF-C3B5-4A4A-A6E7-4471AFDED251}" destId="{AACC88B6-E609-499F-A703-89BA1D2FB912}" srcOrd="0" destOrd="0" presId="urn:microsoft.com/office/officeart/2005/8/layout/radial1"/>
    <dgm:cxn modelId="{66A99A2A-1004-4E93-9D16-DF840889B52F}" type="presOf" srcId="{858A1DCF-8882-43BC-B38D-B706B420632F}" destId="{1DF8CACB-D29E-4FDF-8000-62663D9D40C8}" srcOrd="1" destOrd="0" presId="urn:microsoft.com/office/officeart/2005/8/layout/radial1"/>
    <dgm:cxn modelId="{D03667C6-4D99-4457-BE98-7612F4993634}" srcId="{893E7522-F62A-4006-886B-A6437124E1E7}" destId="{1A8BFE86-678C-4E3E-9C32-931AF93FF492}" srcOrd="1" destOrd="0" parTransId="{6A2A0BEE-8E3A-470E-8595-554EF0B86949}" sibTransId="{57B0E7DF-3AFA-45AB-AF1F-D3BC57FCE74F}"/>
    <dgm:cxn modelId="{F994AB0B-BE3B-454A-96E3-154FF049D5ED}" type="presOf" srcId="{2B98D98E-8463-493A-A863-7003C99C0162}" destId="{C0480C19-1250-4559-A600-0ADD60BEAC56}" srcOrd="1" destOrd="0" presId="urn:microsoft.com/office/officeart/2005/8/layout/radial1"/>
    <dgm:cxn modelId="{276BEDB4-5E34-47BF-A3CD-7D818DD868EA}" type="presOf" srcId="{2C6C34BF-C3B5-4A4A-A6E7-4471AFDED251}" destId="{061556C6-5CAC-4FD8-8494-3CBD915457E5}" srcOrd="1" destOrd="0" presId="urn:microsoft.com/office/officeart/2005/8/layout/radial1"/>
    <dgm:cxn modelId="{E2628A09-13DE-4DE2-A4A5-8BDBE6900B00}" srcId="{893E7522-F62A-4006-886B-A6437124E1E7}" destId="{53561BEA-A9F8-4733-8D18-854794397873}" srcOrd="6" destOrd="0" parTransId="{858A1DCF-8882-43BC-B38D-B706B420632F}" sibTransId="{C0E94E37-AD99-4967-B87C-A987A7859E0C}"/>
    <dgm:cxn modelId="{CCC2E925-F9F0-40B1-8406-C05EE6DE47BB}" type="presOf" srcId="{2B98D98E-8463-493A-A863-7003C99C0162}" destId="{F97DCCFD-81BA-4B58-B6C1-4606D26B98AE}" srcOrd="0" destOrd="0" presId="urn:microsoft.com/office/officeart/2005/8/layout/radial1"/>
    <dgm:cxn modelId="{88921495-50B6-42DD-B354-73C747D1FDAD}" srcId="{D62CD491-EE5A-4310-B18D-6640D71194F7}" destId="{607DC49F-04E0-48EB-B79F-568145A99515}" srcOrd="1" destOrd="0" parTransId="{10B36786-88BB-4531-A1C3-C88A92B1540C}" sibTransId="{DB0BA705-60BA-40D2-9455-767DF408A925}"/>
    <dgm:cxn modelId="{7BAF16A2-69D0-43DF-8040-B75CC6D1A9FF}" srcId="{D62CD491-EE5A-4310-B18D-6640D71194F7}" destId="{893E7522-F62A-4006-886B-A6437124E1E7}" srcOrd="0" destOrd="0" parTransId="{C415F513-8C90-4492-AB10-DF0D4A16C5BF}" sibTransId="{94579E61-2A91-4220-B191-7A23A5CE5BA0}"/>
    <dgm:cxn modelId="{E523DA8A-EBF4-4B7A-B993-F21E489573D3}" type="presOf" srcId="{3090C85D-C140-4549-94B1-88C717BEFDAE}" destId="{5E1130A9-EF28-4CFA-BF58-56156B6DAA1E}" srcOrd="0" destOrd="0" presId="urn:microsoft.com/office/officeart/2005/8/layout/radial1"/>
    <dgm:cxn modelId="{7362BD8E-C2EC-4F8A-8C59-69FE11E071BB}" srcId="{D62CD491-EE5A-4310-B18D-6640D71194F7}" destId="{3B3ABBA5-92B3-468C-B4E0-EB9AB7A41FD5}" srcOrd="5" destOrd="0" parTransId="{8BDB5ECC-E86E-49A3-9543-FF7288F73433}" sibTransId="{3D803AFE-7E3C-4351-B70A-119BFD225DA5}"/>
    <dgm:cxn modelId="{EDDE32A3-D1E1-4420-A7C0-36BE26761652}" type="presOf" srcId="{3090C85D-C140-4549-94B1-88C717BEFDAE}" destId="{1D5ABA00-AA52-47B6-9020-B220BD702683}" srcOrd="1" destOrd="0" presId="urn:microsoft.com/office/officeart/2005/8/layout/radial1"/>
    <dgm:cxn modelId="{81881463-B473-4EE0-A46B-6792081E02D4}" type="presOf" srcId="{0BEA53A6-EB09-4094-8A79-3A89D6E4DD6A}" destId="{42F0BC92-EFA0-436D-855E-A8BD78C2593B}" srcOrd="0" destOrd="0" presId="urn:microsoft.com/office/officeart/2005/8/layout/radial1"/>
    <dgm:cxn modelId="{9F6EB642-5280-4F73-AFBC-592EF741908E}" srcId="{D62CD491-EE5A-4310-B18D-6640D71194F7}" destId="{97297616-062E-4884-A976-2E517412F5E6}" srcOrd="3" destOrd="0" parTransId="{679E2062-3BAD-477D-B367-FAF6D94661F5}" sibTransId="{BA798DE4-EC36-4B2A-8071-5C23BD49A8AB}"/>
    <dgm:cxn modelId="{054416AE-8C25-4DA5-B8DB-138E0D666D64}" type="presOf" srcId="{5E92A80F-AC6F-4EAF-B74F-EA7A875FAEB7}" destId="{F570FFF4-7422-4A8E-9A4D-5CFE27F411D7}" srcOrd="0" destOrd="0" presId="urn:microsoft.com/office/officeart/2005/8/layout/radial1"/>
    <dgm:cxn modelId="{9937B469-A141-4EA6-B4FE-22773B942DC8}" srcId="{893E7522-F62A-4006-886B-A6437124E1E7}" destId="{6583EA04-B3B6-49CD-8146-013646DB4926}" srcOrd="5" destOrd="0" parTransId="{3090C85D-C140-4549-94B1-88C717BEFDAE}" sibTransId="{98B2B458-4DA7-4672-8097-F0406041371D}"/>
    <dgm:cxn modelId="{E5A8979E-0660-4239-9E05-C7846796D42A}" type="presOf" srcId="{6583EA04-B3B6-49CD-8146-013646DB4926}" destId="{470644C1-6BAC-47FE-B233-F5F4665116C8}" srcOrd="0" destOrd="0" presId="urn:microsoft.com/office/officeart/2005/8/layout/radial1"/>
    <dgm:cxn modelId="{23AE62B7-40BA-4172-96DD-4A8D567975CE}" type="presOf" srcId="{6A2A0BEE-8E3A-470E-8595-554EF0B86949}" destId="{E33F9F1A-33E7-4AE4-8968-1BB3178C6AB4}" srcOrd="0" destOrd="0" presId="urn:microsoft.com/office/officeart/2005/8/layout/radial1"/>
    <dgm:cxn modelId="{28DE404D-8C19-4EBB-9F5F-E91CA371FA57}" type="presOf" srcId="{858A1DCF-8882-43BC-B38D-B706B420632F}" destId="{35D20C69-A546-4F14-8083-6D205841525F}" srcOrd="0" destOrd="0" presId="urn:microsoft.com/office/officeart/2005/8/layout/radial1"/>
    <dgm:cxn modelId="{052A9771-4E27-4DE1-9AEF-CFDE205DE896}" srcId="{D62CD491-EE5A-4310-B18D-6640D71194F7}" destId="{9EA18C46-C21D-4A87-93CE-B47E25973814}" srcOrd="4" destOrd="0" parTransId="{BDC2BADD-F26B-4BD6-8478-B800FB898954}" sibTransId="{B3906773-AF9E-4728-8559-1E7BD241A49A}"/>
    <dgm:cxn modelId="{6F72DED4-B479-4B74-ADB7-BDF5C4123F7F}" type="presOf" srcId="{35910D4F-2A44-4696-9CEF-39B83D80EA3B}" destId="{3D9D65DD-522B-42AF-974C-8D7E313238B8}" srcOrd="1" destOrd="0" presId="urn:microsoft.com/office/officeart/2005/8/layout/radial1"/>
    <dgm:cxn modelId="{058CC458-746C-4948-8410-FEB0182147B4}" srcId="{893E7522-F62A-4006-886B-A6437124E1E7}" destId="{A640F12A-DF42-4F6B-AF60-EC3A638CF76A}" srcOrd="0" destOrd="0" parTransId="{35910D4F-2A44-4696-9CEF-39B83D80EA3B}" sibTransId="{CB218143-AFC2-4D7F-933B-5294F6F19E9D}"/>
    <dgm:cxn modelId="{5B9DA504-537F-49A1-9501-5CD5E2944357}" srcId="{D62CD491-EE5A-4310-B18D-6640D71194F7}" destId="{F137F313-ABB1-42BE-B660-A2B198E701A0}" srcOrd="2" destOrd="0" parTransId="{A266F755-4592-4EB1-A4F8-FB643CDB621D}" sibTransId="{BD18CD5F-355B-48D4-9924-061032EED19E}"/>
    <dgm:cxn modelId="{37EA4D36-B61C-4199-8FDC-D71B1FA69324}" type="presParOf" srcId="{3A8B5EA8-730B-435E-B23F-C2A7E9138720}" destId="{B35EE81B-9CD2-40A1-A5DC-A88300D6B41E}" srcOrd="0" destOrd="0" presId="urn:microsoft.com/office/officeart/2005/8/layout/radial1"/>
    <dgm:cxn modelId="{E6BBDDA0-32B2-4839-B118-BA1130B9E2B4}" type="presParOf" srcId="{3A8B5EA8-730B-435E-B23F-C2A7E9138720}" destId="{F13809AF-3852-4CCC-B8B3-05CB93A9E1E4}" srcOrd="1" destOrd="0" presId="urn:microsoft.com/office/officeart/2005/8/layout/radial1"/>
    <dgm:cxn modelId="{E98C841D-37D3-4856-B176-F8BE219F78FD}" type="presParOf" srcId="{F13809AF-3852-4CCC-B8B3-05CB93A9E1E4}" destId="{3D9D65DD-522B-42AF-974C-8D7E313238B8}" srcOrd="0" destOrd="0" presId="urn:microsoft.com/office/officeart/2005/8/layout/radial1"/>
    <dgm:cxn modelId="{4386A6AD-BFA7-4C6B-AE81-E6CDE87688E1}" type="presParOf" srcId="{3A8B5EA8-730B-435E-B23F-C2A7E9138720}" destId="{E29AA744-0E59-4710-873D-61843632C0AE}" srcOrd="2" destOrd="0" presId="urn:microsoft.com/office/officeart/2005/8/layout/radial1"/>
    <dgm:cxn modelId="{B906B549-4EE7-475E-BDFF-64CF9B1F7C62}" type="presParOf" srcId="{3A8B5EA8-730B-435E-B23F-C2A7E9138720}" destId="{E33F9F1A-33E7-4AE4-8968-1BB3178C6AB4}" srcOrd="3" destOrd="0" presId="urn:microsoft.com/office/officeart/2005/8/layout/radial1"/>
    <dgm:cxn modelId="{DFF1C061-A11E-4E29-B681-DE19E1C00A34}" type="presParOf" srcId="{E33F9F1A-33E7-4AE4-8968-1BB3178C6AB4}" destId="{818198CB-EF13-4EB7-8377-7F1F957D7E2F}" srcOrd="0" destOrd="0" presId="urn:microsoft.com/office/officeart/2005/8/layout/radial1"/>
    <dgm:cxn modelId="{E6FC7593-1FD1-4F7C-982D-7991842CB9B0}" type="presParOf" srcId="{3A8B5EA8-730B-435E-B23F-C2A7E9138720}" destId="{BEC0A09C-AA61-4687-9F91-576B1BDD9707}" srcOrd="4" destOrd="0" presId="urn:microsoft.com/office/officeart/2005/8/layout/radial1"/>
    <dgm:cxn modelId="{82B655DF-604D-47A0-816D-1CDC829D8363}" type="presParOf" srcId="{3A8B5EA8-730B-435E-B23F-C2A7E9138720}" destId="{AACC88B6-E609-499F-A703-89BA1D2FB912}" srcOrd="5" destOrd="0" presId="urn:microsoft.com/office/officeart/2005/8/layout/radial1"/>
    <dgm:cxn modelId="{879B54EC-03DE-4422-82C3-2839DB66B5FA}" type="presParOf" srcId="{AACC88B6-E609-499F-A703-89BA1D2FB912}" destId="{061556C6-5CAC-4FD8-8494-3CBD915457E5}" srcOrd="0" destOrd="0" presId="urn:microsoft.com/office/officeart/2005/8/layout/radial1"/>
    <dgm:cxn modelId="{0F24F268-D26C-4580-BC48-BF9C87984A89}" type="presParOf" srcId="{3A8B5EA8-730B-435E-B23F-C2A7E9138720}" destId="{7E1FDDC5-D747-4AF2-BC56-2F43E816937D}" srcOrd="6" destOrd="0" presId="urn:microsoft.com/office/officeart/2005/8/layout/radial1"/>
    <dgm:cxn modelId="{E062EC2A-D5CA-448B-ADB3-E73C4AF41923}" type="presParOf" srcId="{3A8B5EA8-730B-435E-B23F-C2A7E9138720}" destId="{92290B20-DAF5-430A-8F36-149C2FBF4DBC}" srcOrd="7" destOrd="0" presId="urn:microsoft.com/office/officeart/2005/8/layout/radial1"/>
    <dgm:cxn modelId="{9680B1D3-9A5B-4892-AAD5-5DFF016D4074}" type="presParOf" srcId="{92290B20-DAF5-430A-8F36-149C2FBF4DBC}" destId="{5794CD8E-2B31-44D9-A3A8-64866F2F5255}" srcOrd="0" destOrd="0" presId="urn:microsoft.com/office/officeart/2005/8/layout/radial1"/>
    <dgm:cxn modelId="{87191C1E-9387-44D6-902B-4AFF63330C2A}" type="presParOf" srcId="{3A8B5EA8-730B-435E-B23F-C2A7E9138720}" destId="{42F0BC92-EFA0-436D-855E-A8BD78C2593B}" srcOrd="8" destOrd="0" presId="urn:microsoft.com/office/officeart/2005/8/layout/radial1"/>
    <dgm:cxn modelId="{1F9DC134-C2A5-4529-A633-3B8E638FD679}" type="presParOf" srcId="{3A8B5EA8-730B-435E-B23F-C2A7E9138720}" destId="{F97DCCFD-81BA-4B58-B6C1-4606D26B98AE}" srcOrd="9" destOrd="0" presId="urn:microsoft.com/office/officeart/2005/8/layout/radial1"/>
    <dgm:cxn modelId="{CAB648DD-5895-4C24-8D09-DDFB9A350CB9}" type="presParOf" srcId="{F97DCCFD-81BA-4B58-B6C1-4606D26B98AE}" destId="{C0480C19-1250-4559-A600-0ADD60BEAC56}" srcOrd="0" destOrd="0" presId="urn:microsoft.com/office/officeart/2005/8/layout/radial1"/>
    <dgm:cxn modelId="{28E61D18-571B-43D0-B71E-0A5A20D21BDD}" type="presParOf" srcId="{3A8B5EA8-730B-435E-B23F-C2A7E9138720}" destId="{F570FFF4-7422-4A8E-9A4D-5CFE27F411D7}" srcOrd="10" destOrd="0" presId="urn:microsoft.com/office/officeart/2005/8/layout/radial1"/>
    <dgm:cxn modelId="{1B8D06EF-4B5C-47D1-8B0A-B30FD9B20DAD}" type="presParOf" srcId="{3A8B5EA8-730B-435E-B23F-C2A7E9138720}" destId="{5E1130A9-EF28-4CFA-BF58-56156B6DAA1E}" srcOrd="11" destOrd="0" presId="urn:microsoft.com/office/officeart/2005/8/layout/radial1"/>
    <dgm:cxn modelId="{DFA2CE09-B69F-45AA-B93E-A83E40087403}" type="presParOf" srcId="{5E1130A9-EF28-4CFA-BF58-56156B6DAA1E}" destId="{1D5ABA00-AA52-47B6-9020-B220BD702683}" srcOrd="0" destOrd="0" presId="urn:microsoft.com/office/officeart/2005/8/layout/radial1"/>
    <dgm:cxn modelId="{FC75CF3B-263E-4956-A87B-3303979DA199}" type="presParOf" srcId="{3A8B5EA8-730B-435E-B23F-C2A7E9138720}" destId="{470644C1-6BAC-47FE-B233-F5F4665116C8}" srcOrd="12" destOrd="0" presId="urn:microsoft.com/office/officeart/2005/8/layout/radial1"/>
    <dgm:cxn modelId="{624ADFBF-5B8A-4BE6-A247-843A9575EC68}" type="presParOf" srcId="{3A8B5EA8-730B-435E-B23F-C2A7E9138720}" destId="{35D20C69-A546-4F14-8083-6D205841525F}" srcOrd="13" destOrd="0" presId="urn:microsoft.com/office/officeart/2005/8/layout/radial1"/>
    <dgm:cxn modelId="{1F0126B8-F6C4-454E-8A08-7C359BFB1F9C}" type="presParOf" srcId="{35D20C69-A546-4F14-8083-6D205841525F}" destId="{1DF8CACB-D29E-4FDF-8000-62663D9D40C8}" srcOrd="0" destOrd="0" presId="urn:microsoft.com/office/officeart/2005/8/layout/radial1"/>
    <dgm:cxn modelId="{7D608454-8BC9-4DD5-9551-723C843B0883}" type="presParOf" srcId="{3A8B5EA8-730B-435E-B23F-C2A7E9138720}" destId="{9BBEF65F-31F2-417A-980F-E648BB77FFAF}" srcOrd="14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EE81B-9CD2-40A1-A5DC-A88300D6B41E}">
      <dsp:nvSpPr>
        <dsp:cNvPr id="0" name=""/>
        <dsp:cNvSpPr/>
      </dsp:nvSpPr>
      <dsp:spPr>
        <a:xfrm>
          <a:off x="2736290" y="1667439"/>
          <a:ext cx="1103159" cy="110315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AIA</a:t>
          </a:r>
          <a:endParaRPr kumimoji="0" lang="en-US" altLang="it-IT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897844" y="1828993"/>
        <a:ext cx="780051" cy="780051"/>
      </dsp:txXfrm>
    </dsp:sp>
    <dsp:sp modelId="{F13809AF-3852-4CCC-B8B3-05CB93A9E1E4}">
      <dsp:nvSpPr>
        <dsp:cNvPr id="0" name=""/>
        <dsp:cNvSpPr/>
      </dsp:nvSpPr>
      <dsp:spPr>
        <a:xfrm rot="6549900">
          <a:off x="2918810" y="2858272"/>
          <a:ext cx="283042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283042" y="15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3053255" y="2866631"/>
        <a:ext cx="14152" cy="14152"/>
      </dsp:txXfrm>
    </dsp:sp>
    <dsp:sp modelId="{E29AA744-0E59-4710-873D-61843632C0AE}">
      <dsp:nvSpPr>
        <dsp:cNvPr id="0" name=""/>
        <dsp:cNvSpPr/>
      </dsp:nvSpPr>
      <dsp:spPr>
        <a:xfrm>
          <a:off x="2281213" y="2976814"/>
          <a:ext cx="1103159" cy="110315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Archivio Coperture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sz="12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sp:txBody>
      <dsp:txXfrm>
        <a:off x="2442767" y="3138368"/>
        <a:ext cx="780051" cy="780051"/>
      </dsp:txXfrm>
    </dsp:sp>
    <dsp:sp modelId="{E33F9F1A-33E7-4AE4-8968-1BB3178C6AB4}">
      <dsp:nvSpPr>
        <dsp:cNvPr id="0" name=""/>
        <dsp:cNvSpPr/>
      </dsp:nvSpPr>
      <dsp:spPr>
        <a:xfrm rot="19196102">
          <a:off x="3651990" y="1689452"/>
          <a:ext cx="494378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494378" y="15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886820" y="1692527"/>
        <a:ext cx="24718" cy="24718"/>
      </dsp:txXfrm>
    </dsp:sp>
    <dsp:sp modelId="{BEC0A09C-AA61-4687-9F91-576B1BDD9707}">
      <dsp:nvSpPr>
        <dsp:cNvPr id="0" name=""/>
        <dsp:cNvSpPr/>
      </dsp:nvSpPr>
      <dsp:spPr>
        <a:xfrm>
          <a:off x="3958910" y="639174"/>
          <a:ext cx="1103159" cy="110315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Ruolo periti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(CONSAP)</a:t>
          </a:r>
          <a:endParaRPr kumimoji="0" lang="en-US" altLang="it-IT" sz="1200" b="0" i="0" u="none" strike="noStrike" kern="1200" cap="none" normalizeH="0" baseline="0" dirty="0" smtClean="0">
            <a:ln>
              <a:noFill/>
            </a:ln>
            <a:solidFill>
              <a:srgbClr val="00B0F0"/>
            </a:solidFill>
            <a:effectLst/>
            <a:latin typeface="Arial" charset="0"/>
          </a:endParaRPr>
        </a:p>
      </dsp:txBody>
      <dsp:txXfrm>
        <a:off x="4120464" y="800728"/>
        <a:ext cx="780051" cy="780051"/>
      </dsp:txXfrm>
    </dsp:sp>
    <dsp:sp modelId="{AACC88B6-E609-499F-A703-89BA1D2FB912}">
      <dsp:nvSpPr>
        <dsp:cNvPr id="0" name=""/>
        <dsp:cNvSpPr/>
      </dsp:nvSpPr>
      <dsp:spPr>
        <a:xfrm rot="460875">
          <a:off x="3832576" y="2305968"/>
          <a:ext cx="428816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428816" y="15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036264" y="2310682"/>
        <a:ext cx="21440" cy="21440"/>
      </dsp:txXfrm>
    </dsp:sp>
    <dsp:sp modelId="{7E1FDDC5-D747-4AF2-BC56-2F43E816937D}">
      <dsp:nvSpPr>
        <dsp:cNvPr id="0" name=""/>
        <dsp:cNvSpPr/>
      </dsp:nvSpPr>
      <dsp:spPr>
        <a:xfrm>
          <a:off x="4254520" y="1872206"/>
          <a:ext cx="1103159" cy="110315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PRA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(ACI)</a:t>
          </a:r>
        </a:p>
      </dsp:txBody>
      <dsp:txXfrm>
        <a:off x="4416074" y="2033760"/>
        <a:ext cx="780051" cy="780051"/>
      </dsp:txXfrm>
    </dsp:sp>
    <dsp:sp modelId="{92290B20-DAF5-430A-8F36-149C2FBF4DBC}">
      <dsp:nvSpPr>
        <dsp:cNvPr id="0" name=""/>
        <dsp:cNvSpPr/>
      </dsp:nvSpPr>
      <dsp:spPr>
        <a:xfrm rot="3271943">
          <a:off x="3526895" y="2810026"/>
          <a:ext cx="386056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386056" y="15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710272" y="2815809"/>
        <a:ext cx="19302" cy="19302"/>
      </dsp:txXfrm>
    </dsp:sp>
    <dsp:sp modelId="{42F0BC92-EFA0-436D-855E-A8BD78C2593B}">
      <dsp:nvSpPr>
        <dsp:cNvPr id="0" name=""/>
        <dsp:cNvSpPr/>
      </dsp:nvSpPr>
      <dsp:spPr>
        <a:xfrm>
          <a:off x="3600397" y="2880322"/>
          <a:ext cx="1103159" cy="110315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1200" b="0" i="0" u="none" strike="noStrike" kern="1200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SITA (ANIA)</a:t>
          </a:r>
        </a:p>
      </dsp:txBody>
      <dsp:txXfrm>
        <a:off x="3761951" y="3041876"/>
        <a:ext cx="780051" cy="780051"/>
      </dsp:txXfrm>
    </dsp:sp>
    <dsp:sp modelId="{F97DCCFD-81BA-4B58-B6C1-4606D26B98AE}">
      <dsp:nvSpPr>
        <dsp:cNvPr id="0" name=""/>
        <dsp:cNvSpPr/>
      </dsp:nvSpPr>
      <dsp:spPr>
        <a:xfrm rot="9542561">
          <a:off x="2348300" y="2479378"/>
          <a:ext cx="438998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438998" y="15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556824" y="2483838"/>
        <a:ext cx="21949" cy="21949"/>
      </dsp:txXfrm>
    </dsp:sp>
    <dsp:sp modelId="{F570FFF4-7422-4A8E-9A4D-5CFE27F411D7}">
      <dsp:nvSpPr>
        <dsp:cNvPr id="0" name=""/>
        <dsp:cNvSpPr/>
      </dsp:nvSpPr>
      <dsp:spPr>
        <a:xfrm>
          <a:off x="1296149" y="2219027"/>
          <a:ext cx="1103159" cy="110315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Archivio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Patenti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sz="12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sp:txBody>
      <dsp:txXfrm>
        <a:off x="1457703" y="2380581"/>
        <a:ext cx="780051" cy="780051"/>
      </dsp:txXfrm>
    </dsp:sp>
    <dsp:sp modelId="{5E1130A9-EF28-4CFA-BF58-56156B6DAA1E}">
      <dsp:nvSpPr>
        <dsp:cNvPr id="0" name=""/>
        <dsp:cNvSpPr/>
      </dsp:nvSpPr>
      <dsp:spPr>
        <a:xfrm rot="12415335">
          <a:off x="2311782" y="1837920"/>
          <a:ext cx="512033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512033" y="15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554998" y="1840554"/>
        <a:ext cx="25601" cy="25601"/>
      </dsp:txXfrm>
    </dsp:sp>
    <dsp:sp modelId="{470644C1-6BAC-47FE-B233-F5F4665116C8}">
      <dsp:nvSpPr>
        <dsp:cNvPr id="0" name=""/>
        <dsp:cNvSpPr/>
      </dsp:nvSpPr>
      <dsp:spPr>
        <a:xfrm>
          <a:off x="1296148" y="936111"/>
          <a:ext cx="1103159" cy="110315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Archivio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Veicoli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2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sz="12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sp:txBody>
      <dsp:txXfrm>
        <a:off x="1457702" y="1097665"/>
        <a:ext cx="780051" cy="780051"/>
      </dsp:txXfrm>
    </dsp:sp>
    <dsp:sp modelId="{35D20C69-A546-4F14-8083-6D205841525F}">
      <dsp:nvSpPr>
        <dsp:cNvPr id="0" name=""/>
        <dsp:cNvSpPr/>
      </dsp:nvSpPr>
      <dsp:spPr>
        <a:xfrm rot="15665994">
          <a:off x="3033340" y="1513885"/>
          <a:ext cx="293049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293049" y="15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3172538" y="1521994"/>
        <a:ext cx="14652" cy="14652"/>
      </dsp:txXfrm>
    </dsp:sp>
    <dsp:sp modelId="{9BBEF65F-31F2-417A-980F-E648BB77FFAF}">
      <dsp:nvSpPr>
        <dsp:cNvPr id="0" name=""/>
        <dsp:cNvSpPr/>
      </dsp:nvSpPr>
      <dsp:spPr>
        <a:xfrm>
          <a:off x="2520279" y="288041"/>
          <a:ext cx="1103159" cy="110315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C00000"/>
              </a:solidFill>
            </a:rPr>
            <a:t>BDS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C00000"/>
              </a:solidFill>
            </a:rPr>
            <a:t>(IVASS)</a:t>
          </a:r>
          <a:endParaRPr lang="it-IT" sz="1200" kern="1200" dirty="0">
            <a:solidFill>
              <a:srgbClr val="C00000"/>
            </a:solidFill>
          </a:endParaRPr>
        </a:p>
      </dsp:txBody>
      <dsp:txXfrm>
        <a:off x="2681833" y="449595"/>
        <a:ext cx="780051" cy="78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2F74B-D855-4BC3-B043-8AD54F542F59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1CD77-4E11-4964-8054-91DB91085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00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/>
              <a:pPr defTabSz="879253"/>
              <a:t>1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/>
              <a:pPr defTabSz="879253"/>
              <a:t>14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/>
              <a:pPr defTabSz="879253"/>
              <a:t>15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/>
              <a:pPr defTabSz="879253"/>
              <a:t>16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/>
              <a:pPr defTabSz="879253"/>
              <a:t>17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/>
              <a:pPr defTabSz="879253"/>
              <a:t>18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dirty="0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CD77-4E11-4964-8054-91DB91085F9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57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488950" y="6215063"/>
            <a:ext cx="820737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245225"/>
            <a:ext cx="55514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Servizio Ispettorato e Antifrode - Sezione Antifrode e Banca dati sinistri</a:t>
            </a: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35F8-459F-47FE-B2BA-BE10A61E02A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5F03-4A86-4108-A881-7D1DD7D06AD7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</a:t>
            </a:fld>
            <a:endParaRPr lang="it-IT" sz="10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822172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chemeClr val="accent2"/>
              </a:buClr>
              <a:defRPr/>
            </a:pPr>
            <a:endParaRPr lang="en-GB" sz="1800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sz="1800" dirty="0" smtClean="0"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b="0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b="0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b="0" dirty="0" smtClean="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7704" y="6237312"/>
            <a:ext cx="5551487" cy="47625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34" y="4500570"/>
            <a:ext cx="1434398" cy="14383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034" y="1628800"/>
            <a:ext cx="8176422" cy="437709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it-IT" sz="5800" dirty="0" smtClean="0">
                <a:solidFill>
                  <a:srgbClr val="00B0F0"/>
                </a:solidFill>
              </a:rPr>
              <a:t>ARCHIVIO INTEGRATO ANTIFRODE 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5800" dirty="0" smtClean="0">
                <a:solidFill>
                  <a:srgbClr val="00B0F0"/>
                </a:solidFill>
              </a:rPr>
              <a:t> </a:t>
            </a:r>
            <a:r>
              <a:rPr kumimoji="0" lang="it-IT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AIA</a:t>
            </a:r>
          </a:p>
          <a:p>
            <a:pPr algn="ctr">
              <a:spcBef>
                <a:spcPct val="20000"/>
              </a:spcBef>
              <a:defRPr/>
            </a:pPr>
            <a:endParaRPr lang="it-IT" sz="3300" dirty="0">
              <a:solidFill>
                <a:srgbClr val="00B0F0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it-IT" sz="4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La fase 1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900" i="1" dirty="0" smtClean="0"/>
              <a:t>Workshop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it-IT" sz="1900" i="1" dirty="0" err="1"/>
              <a:t>Rca</a:t>
            </a:r>
            <a:r>
              <a:rPr lang="it-IT" sz="1900" i="1" dirty="0"/>
              <a:t> – Nuovi strumenti di contrasto delle </a:t>
            </a:r>
            <a:r>
              <a:rPr lang="it-IT" sz="1900" i="1" dirty="0" smtClean="0"/>
              <a:t>frodi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it-IT" sz="1900" i="1" dirty="0" smtClean="0"/>
              <a:t>Roma 21 novembre 2016 </a:t>
            </a:r>
            <a:endParaRPr kumimoji="0" lang="it-IT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5" y="1834949"/>
            <a:ext cx="778668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sz="2000" dirty="0" smtClean="0">
                <a:cs typeface="Times New Roman" pitchFamily="18" charset="0"/>
              </a:rPr>
              <a:t>Il peso di ogni indicatore attivato (on) viene sommato per determinare lo score della rispettiva classe di appartenenza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sz="2000" dirty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sz="2000" dirty="0" smtClean="0">
                <a:cs typeface="Times New Roman" pitchFamily="18" charset="0"/>
              </a:rPr>
              <a:t>La somma degli score delle 4 classi determina lo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sz="2000" dirty="0" smtClean="0">
                <a:solidFill>
                  <a:srgbClr val="FF0000"/>
                </a:solidFill>
                <a:cs typeface="Times New Roman" pitchFamily="18" charset="0"/>
              </a:rPr>
              <a:t>SCORE DI SINTESI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sz="1800" dirty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sz="2000" dirty="0" smtClean="0">
                <a:cs typeface="Times New Roman" pitchFamily="18" charset="0"/>
              </a:rPr>
              <a:t>Il valore dello score di sintesi permette di classificare il livello di anomalia dell’evento in 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sz="2000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NULLO  BASSO  MEDIO  ALTO</a:t>
            </a:r>
            <a:r>
              <a:rPr lang="it-IT" altLang="it-IT" sz="1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en-GB" altLang="it-IT" sz="1800" dirty="0">
              <a:solidFill>
                <a:srgbClr val="0070C0"/>
              </a:solidFill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en-GB" altLang="it-IT" sz="1800" dirty="0" smtClean="0">
                <a:cs typeface="Times New Roman" pitchFamily="18" charset="0"/>
              </a:rPr>
              <a:t>In base </a:t>
            </a:r>
            <a:r>
              <a:rPr lang="en-GB" altLang="it-IT" sz="1800" dirty="0" err="1" smtClean="0">
                <a:cs typeface="Times New Roman" pitchFamily="18" charset="0"/>
              </a:rPr>
              <a:t>alle</a:t>
            </a:r>
            <a:r>
              <a:rPr lang="en-GB" altLang="it-IT" sz="1800" dirty="0" smtClean="0">
                <a:cs typeface="Times New Roman" pitchFamily="18" charset="0"/>
              </a:rPr>
              <a:t> </a:t>
            </a:r>
            <a:r>
              <a:rPr lang="en-GB" altLang="it-IT" sz="1800" dirty="0" err="1" smtClean="0">
                <a:cs typeface="Times New Roman" pitchFamily="18" charset="0"/>
              </a:rPr>
              <a:t>soglie</a:t>
            </a:r>
            <a:r>
              <a:rPr lang="en-GB" altLang="it-IT" sz="1800" dirty="0" smtClean="0">
                <a:cs typeface="Times New Roman" pitchFamily="18" charset="0"/>
              </a:rPr>
              <a:t> indicate </a:t>
            </a:r>
            <a:r>
              <a:rPr lang="en-GB" altLang="it-IT" sz="1800" dirty="0" err="1" smtClean="0">
                <a:cs typeface="Times New Roman" pitchFamily="18" charset="0"/>
              </a:rPr>
              <a:t>nel</a:t>
            </a:r>
            <a:r>
              <a:rPr lang="en-GB" altLang="it-IT" sz="1800" dirty="0" smtClean="0">
                <a:cs typeface="Times New Roman" pitchFamily="18" charset="0"/>
              </a:rPr>
              <a:t> </a:t>
            </a:r>
            <a:r>
              <a:rPr lang="en-GB" altLang="it-IT" sz="1800" dirty="0" err="1" smtClean="0">
                <a:cs typeface="Times New Roman" pitchFamily="18" charset="0"/>
              </a:rPr>
              <a:t>Provvedimento</a:t>
            </a:r>
            <a:r>
              <a:rPr lang="en-GB" altLang="it-IT" sz="1800" dirty="0" smtClean="0">
                <a:cs typeface="Times New Roman" pitchFamily="18" charset="0"/>
              </a:rPr>
              <a:t> Ivass n. 47</a:t>
            </a:r>
            <a:endParaRPr lang="en-GB" altLang="it-IT" sz="1800" dirty="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6165850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LO SCORE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310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5" y="1834949"/>
            <a:ext cx="778668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sz="1400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dirty="0" smtClean="0">
                <a:cs typeface="Times New Roman" pitchFamily="18" charset="0"/>
              </a:rPr>
              <a:t>PER OGNI SINISTRO SEGNALATO VIENE INVIATO AUTOMATICAMENTE IL RELATIVO FLUSSO DI RITORNO AIA 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sz="1200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sz="1800" dirty="0" smtClean="0">
                <a:cs typeface="Times New Roman" pitchFamily="18" charset="0"/>
              </a:rPr>
              <a:t>Al fine di permettere alle compagnie di porre in essere una più efficace azione antifrode le informazioni restituite non hanno un contenuto  fisso 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sz="1200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dirty="0" smtClean="0">
                <a:cs typeface="Times New Roman" pitchFamily="18" charset="0"/>
              </a:rPr>
              <a:t>PIÙ ALTO È LO SCORE MAGGIORE È IL DETTAGLIO DELLE INFORMAZIONI TRASMESSE CON IL FDR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sz="2000" dirty="0" smtClean="0">
                <a:cs typeface="Times New Roman" pitchFamily="18" charset="0"/>
              </a:rPr>
              <a:t>OGNI </a:t>
            </a:r>
            <a:r>
              <a:rPr lang="it-IT" altLang="it-IT" sz="2000" dirty="0">
                <a:cs typeface="Times New Roman" pitchFamily="18" charset="0"/>
              </a:rPr>
              <a:t>SCORE </a:t>
            </a:r>
            <a:r>
              <a:rPr lang="it-IT" altLang="it-IT" sz="2000" dirty="0" smtClean="0">
                <a:cs typeface="Times New Roman" pitchFamily="18" charset="0"/>
              </a:rPr>
              <a:t>È </a:t>
            </a:r>
            <a:r>
              <a:rPr lang="it-IT" altLang="it-IT" sz="2000" dirty="0">
                <a:cs typeface="Times New Roman" pitchFamily="18" charset="0"/>
              </a:rPr>
              <a:t>CORREDATO </a:t>
            </a:r>
            <a:r>
              <a:rPr lang="it-IT" altLang="it-IT" sz="2000" dirty="0" smtClean="0">
                <a:cs typeface="Times New Roman" pitchFamily="18" charset="0"/>
              </a:rPr>
              <a:t>CON UN </a:t>
            </a:r>
            <a:r>
              <a:rPr lang="it-IT" altLang="it-IT" sz="2000" dirty="0">
                <a:cs typeface="Times New Roman" pitchFamily="18" charset="0"/>
              </a:rPr>
              <a:t>ULTERIORE INDICATORE SULLA </a:t>
            </a:r>
            <a:r>
              <a:rPr lang="it-IT" altLang="it-IT" sz="2000" dirty="0" smtClean="0">
                <a:cs typeface="Times New Roman" pitchFamily="18" charset="0"/>
              </a:rPr>
              <a:t>COMPLETEZZA </a:t>
            </a:r>
            <a:r>
              <a:rPr lang="it-IT" altLang="it-IT" sz="2000" dirty="0">
                <a:cs typeface="Times New Roman" pitchFamily="18" charset="0"/>
              </a:rPr>
              <a:t>DELLO SCORE STESSO </a:t>
            </a:r>
            <a:r>
              <a:rPr lang="it-IT" altLang="it-IT" sz="2000" dirty="0" smtClean="0">
                <a:cs typeface="Times New Roman" pitchFamily="18" charset="0"/>
              </a:rPr>
              <a:t>(</a:t>
            </a:r>
            <a:r>
              <a:rPr lang="it-IT" altLang="it-IT" sz="2000" dirty="0">
                <a:solidFill>
                  <a:srgbClr val="7030A0"/>
                </a:solidFill>
                <a:cs typeface="Times New Roman" pitchFamily="18" charset="0"/>
              </a:rPr>
              <a:t>QSCORE</a:t>
            </a:r>
            <a:r>
              <a:rPr lang="it-IT" altLang="it-IT" sz="2000" dirty="0">
                <a:cs typeface="Times New Roman" pitchFamily="18" charset="0"/>
              </a:rPr>
              <a:t>)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sz="1200" dirty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FLUSSO DI RITORNO ALLE COMPAGNIE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330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5" y="1834949"/>
            <a:ext cx="778668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sz="1400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dirty="0" smtClean="0">
                <a:cs typeface="Times New Roman" pitchFamily="18" charset="0"/>
              </a:rPr>
              <a:t>Nel caso si attivino indicatori di ricorrenza e questo determina uno score dell’evento medio-alto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dirty="0" smtClean="0">
                <a:cs typeface="Times New Roman" pitchFamily="18" charset="0"/>
              </a:rPr>
              <a:t>LO SCORE VIENE SEGNALATO ANCHE ALLE IMPRESE COINVOLTE NEI SINISTRI CORRELATI CHE HANNO CONCORSO ALL’ATTIVAZIONE DEGLI INDICATORI DI RICORRENZA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None/>
            </a:pPr>
            <a:endParaRPr lang="it-IT" altLang="it-IT" dirty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FLUSSO DI RITORNO ALLE COMPAGNIE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7023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5" y="1834949"/>
            <a:ext cx="7786687" cy="281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sz="1400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it-IT" dirty="0"/>
              <a:t>L’avvio di AIA </a:t>
            </a:r>
            <a:r>
              <a:rPr lang="it-IT" dirty="0" smtClean="0"/>
              <a:t>1</a:t>
            </a:r>
          </a:p>
          <a:p>
            <a:pPr algn="ctr" eaLnBrk="1" hangingPunct="1">
              <a:buFontTx/>
              <a:buNone/>
            </a:pPr>
            <a:endParaRPr lang="it-IT" dirty="0"/>
          </a:p>
          <a:p>
            <a:pPr algn="ctr" eaLnBrk="1" hangingPunct="1">
              <a:buFontTx/>
              <a:buNone/>
            </a:pPr>
            <a:r>
              <a:rPr lang="it-IT" dirty="0"/>
              <a:t> </a:t>
            </a:r>
            <a:r>
              <a:rPr lang="it-IT" i="1" dirty="0"/>
              <a:t>prime evidenze aggregate</a:t>
            </a:r>
            <a:endParaRPr lang="it-IT" altLang="it-IT" i="1" dirty="0"/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None/>
            </a:pPr>
            <a:endParaRPr lang="it-IT" altLang="it-IT" dirty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943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it-IT" sz="1000" dirty="0">
              <a:latin typeface="+mn-lt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7704" y="6237312"/>
            <a:ext cx="5551487" cy="47625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012160" y="503326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625" y="428623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Sinistri per livello di anomalia</a:t>
            </a:r>
            <a:endParaRPr lang="it-IT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34076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Sinistri elaborati nel periodo 14/08/2016 – 14/11/2016</a:t>
            </a: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155508"/>
              </p:ext>
            </p:extLst>
          </p:nvPr>
        </p:nvGraphicFramePr>
        <p:xfrm>
          <a:off x="917594" y="1988840"/>
          <a:ext cx="73088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tangolo 4"/>
          <p:cNvSpPr/>
          <p:nvPr/>
        </p:nvSpPr>
        <p:spPr>
          <a:xfrm>
            <a:off x="2444849" y="555057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Tempo di risposta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medio: 1,9 giorni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786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it-IT" sz="1000" dirty="0">
              <a:latin typeface="+mn-lt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7704" y="6237312"/>
            <a:ext cx="5551487" cy="47625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012160" y="503326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625" y="428623"/>
            <a:ext cx="583264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Sinistri per livello di completezza</a:t>
            </a:r>
            <a:endParaRPr lang="it-IT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91580" y="1484784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Sinistri elaborati nel periodo 14/08/2016 – 14/11/2016</a:t>
            </a:r>
          </a:p>
          <a:p>
            <a:endParaRPr lang="it-IT" sz="1600" dirty="0"/>
          </a:p>
          <a:p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Valore medio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Qscore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: 80,16</a:t>
            </a: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007400"/>
              </p:ext>
            </p:extLst>
          </p:nvPr>
        </p:nvGraphicFramePr>
        <p:xfrm>
          <a:off x="971600" y="2420888"/>
          <a:ext cx="72008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95562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it-IT" sz="1000" dirty="0">
              <a:latin typeface="+mn-lt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7704" y="6237312"/>
            <a:ext cx="5551487" cy="47625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2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012160" y="503326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428626" y="428624"/>
            <a:ext cx="558353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Indicatori attivi per ciascun sinistro</a:t>
            </a:r>
            <a:endParaRPr lang="it-IT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1354123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Sinistri elaborati nel periodo 14/08/2016 – 14/11/2016</a:t>
            </a:r>
          </a:p>
          <a:p>
            <a:endParaRPr lang="it-IT" sz="1600" dirty="0" smtClean="0"/>
          </a:p>
          <a:p>
            <a:endParaRPr lang="it-IT" sz="1600" dirty="0"/>
          </a:p>
          <a:p>
            <a:pPr algn="ctr"/>
            <a:r>
              <a:rPr lang="en-US" dirty="0" smtClean="0"/>
              <a:t>PERCENTUALE DEI SINISTRI PER NUMERO DI INDICATORI ATTIVI</a:t>
            </a:r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197463"/>
              </p:ext>
            </p:extLst>
          </p:nvPr>
        </p:nvGraphicFramePr>
        <p:xfrm>
          <a:off x="1720225" y="2564904"/>
          <a:ext cx="476744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44920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it-IT" sz="1000" dirty="0">
              <a:latin typeface="+mn-lt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7704" y="6237312"/>
            <a:ext cx="5551487" cy="47625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2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012160" y="503326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428626" y="428624"/>
            <a:ext cx="558353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Indicatori attivi per ciascun sinistro</a:t>
            </a:r>
            <a:endParaRPr lang="it-IT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1171491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Sinistri elaborati nel periodo 14/08/2016 – 14/11/2016</a:t>
            </a:r>
          </a:p>
          <a:p>
            <a:endParaRPr lang="it-IT" sz="1600" dirty="0"/>
          </a:p>
          <a:p>
            <a:pPr algn="ctr"/>
            <a:r>
              <a:rPr lang="it-IT" dirty="0" smtClean="0"/>
              <a:t>    PERCENTUALE DEI SINISTRI PER NUMERO DI INDICATORI ATTIVI</a:t>
            </a:r>
          </a:p>
          <a:p>
            <a:pPr algn="ctr"/>
            <a:r>
              <a:rPr lang="it-IT" dirty="0" smtClean="0"/>
              <a:t>SECONDO IL LIVELLO DELLO SCORE</a:t>
            </a: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742292"/>
              </p:ext>
            </p:extLst>
          </p:nvPr>
        </p:nvGraphicFramePr>
        <p:xfrm>
          <a:off x="1475656" y="2279486"/>
          <a:ext cx="5544616" cy="338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90660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18</a:t>
            </a:fld>
            <a:endParaRPr lang="it-IT" sz="10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chemeClr val="accent2"/>
              </a:buClr>
              <a:defRPr/>
            </a:pPr>
            <a:endParaRPr lang="en-GB" sz="1800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sz="1800" dirty="0" smtClean="0"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b="0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b="0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b="0" dirty="0" smtClean="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7704" y="6237312"/>
            <a:ext cx="5551487" cy="47625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3200" dirty="0" smtClean="0"/>
              <a:t>GRAZIE PER L’ATTENZIONE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42938" y="2357438"/>
            <a:ext cx="77866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0070C0"/>
              </a:solidFill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6165850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128" name="Rectangle 3"/>
          <p:cNvSpPr txBox="1">
            <a:spLocks noChangeArrowheads="1"/>
          </p:cNvSpPr>
          <p:nvPr/>
        </p:nvSpPr>
        <p:spPr bwMode="auto">
          <a:xfrm>
            <a:off x="481360" y="1841624"/>
            <a:ext cx="813593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Realizzazione modulare in </a:t>
            </a:r>
            <a:r>
              <a:rPr lang="it-IT" sz="2800" dirty="0">
                <a:solidFill>
                  <a:prstClr val="black"/>
                </a:solidFill>
                <a:latin typeface="Calibri"/>
              </a:rPr>
              <a:t>due fasi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endParaRPr lang="it-IT" sz="1400" dirty="0">
              <a:solidFill>
                <a:prstClr val="black"/>
              </a:solidFill>
              <a:latin typeface="Calibri"/>
            </a:endParaRP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Fase I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	connessione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archivi 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(principalmente)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sui veicoli</a:t>
            </a: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costituzione data </a:t>
            </a:r>
            <a:r>
              <a:rPr lang="it-IT" sz="2400" dirty="0" err="1" smtClean="0">
                <a:solidFill>
                  <a:prstClr val="black"/>
                </a:solidFill>
                <a:latin typeface="Calibri"/>
              </a:rPr>
              <a:t>warehouse</a:t>
            </a:r>
            <a:endParaRPr lang="it-IT" sz="2400" i="1" dirty="0">
              <a:solidFill>
                <a:prstClr val="black"/>
              </a:solidFill>
              <a:latin typeface="Calibri"/>
            </a:endParaRP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 	calcolo indicatori 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e score </a:t>
            </a: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flusso di ritorno per compagnie</a:t>
            </a:r>
          </a:p>
          <a:p>
            <a:pPr marL="87313" lvl="1" indent="0" algn="ctr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 smtClean="0">
                <a:solidFill>
                  <a:srgbClr val="00B050"/>
                </a:solidFill>
                <a:latin typeface="Calibri"/>
              </a:rPr>
              <a:t>OPERATIVA DAL 10 GIUGNO 2016</a:t>
            </a:r>
            <a:endParaRPr lang="it-IT" sz="2400" dirty="0">
              <a:solidFill>
                <a:srgbClr val="00B050"/>
              </a:solidFill>
              <a:latin typeface="Calibri"/>
            </a:endParaRP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endParaRPr lang="it-IT" sz="1400" dirty="0">
              <a:solidFill>
                <a:prstClr val="black"/>
              </a:solidFill>
              <a:latin typeface="Calibri"/>
            </a:endParaRP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Fase II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: 	connessione archivi 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(principalmente)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sui soggetti</a:t>
            </a: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nuovi indicatori</a:t>
            </a: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evoluzione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strumenti di analisi (network 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analysis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portale e ampliamento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utenti (Forze dell’Ordine)</a:t>
            </a:r>
          </a:p>
          <a:p>
            <a:pPr marL="87313" lvl="1" indent="0" eaLnBrk="1" hangingPunct="1"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IL PROGETTO AIA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606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439040" y="717532"/>
            <a:ext cx="1682612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invio segnalazione sinistro a BDS</a:t>
            </a:r>
            <a:endParaRPr lang="it-IT" sz="1400" dirty="0"/>
          </a:p>
        </p:txBody>
      </p:sp>
      <p:cxnSp>
        <p:nvCxnSpPr>
          <p:cNvPr id="18" name="Connettore 2 17"/>
          <p:cNvCxnSpPr>
            <a:stCxn id="14" idx="3"/>
            <a:endCxn id="20" idx="1"/>
          </p:cNvCxnSpPr>
          <p:nvPr/>
        </p:nvCxnSpPr>
        <p:spPr>
          <a:xfrm flipV="1">
            <a:off x="3121652" y="993797"/>
            <a:ext cx="569911" cy="9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691563" y="708045"/>
            <a:ext cx="1285884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controllo dati sinistro in BDS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2268785" y="3273934"/>
            <a:ext cx="3929090" cy="512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B0F0"/>
                </a:solidFill>
              </a:rPr>
              <a:t>consultazione archivi esterni 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(verifica/integrazione segnalazioni)</a:t>
            </a:r>
            <a:endParaRPr lang="it-IT" sz="1200" dirty="0">
              <a:solidFill>
                <a:schemeClr val="tx1"/>
              </a:solidFill>
            </a:endParaRPr>
          </a:p>
        </p:txBody>
      </p:sp>
      <p:cxnSp>
        <p:nvCxnSpPr>
          <p:cNvPr id="121" name="Connettore 2 120"/>
          <p:cNvCxnSpPr/>
          <p:nvPr/>
        </p:nvCxnSpPr>
        <p:spPr>
          <a:xfrm>
            <a:off x="4216549" y="3789040"/>
            <a:ext cx="0" cy="612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20" idx="3"/>
            <a:endCxn id="55" idx="1"/>
          </p:cNvCxnSpPr>
          <p:nvPr/>
        </p:nvCxnSpPr>
        <p:spPr>
          <a:xfrm>
            <a:off x="4977447" y="993797"/>
            <a:ext cx="818689" cy="9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5796136" y="753251"/>
            <a:ext cx="2160240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Alimentazione AIA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204" name="Parentesi graffa aperta 203"/>
          <p:cNvSpPr/>
          <p:nvPr/>
        </p:nvSpPr>
        <p:spPr>
          <a:xfrm>
            <a:off x="3000364" y="4520520"/>
            <a:ext cx="155448" cy="914400"/>
          </a:xfrm>
          <a:prstGeom prst="leftBrac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428596" y="142852"/>
            <a:ext cx="800105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PROCESSO AIA</a:t>
            </a:r>
            <a:endParaRPr lang="it-IT" sz="1600" dirty="0"/>
          </a:p>
        </p:txBody>
      </p:sp>
      <p:sp>
        <p:nvSpPr>
          <p:cNvPr id="64" name="Rettangolo 63"/>
          <p:cNvSpPr/>
          <p:nvPr/>
        </p:nvSpPr>
        <p:spPr>
          <a:xfrm>
            <a:off x="2791187" y="2400887"/>
            <a:ext cx="2714644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B0F0"/>
                </a:solidFill>
              </a:rPr>
              <a:t>attribuzione codice unico evento </a:t>
            </a:r>
            <a:endParaRPr lang="it-IT" sz="1400" b="1" dirty="0">
              <a:solidFill>
                <a:srgbClr val="00B0F0"/>
              </a:solidFill>
            </a:endParaRPr>
          </a:p>
        </p:txBody>
      </p:sp>
      <p:cxnSp>
        <p:nvCxnSpPr>
          <p:cNvPr id="87" name="Connettore 2 86"/>
          <p:cNvCxnSpPr/>
          <p:nvPr/>
        </p:nvCxnSpPr>
        <p:spPr>
          <a:xfrm>
            <a:off x="4178386" y="2686639"/>
            <a:ext cx="1" cy="547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ttangolo 144"/>
          <p:cNvSpPr/>
          <p:nvPr/>
        </p:nvSpPr>
        <p:spPr>
          <a:xfrm>
            <a:off x="2799789" y="4437112"/>
            <a:ext cx="2794632" cy="366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B0F0"/>
                </a:solidFill>
              </a:rPr>
              <a:t>calcolo indicatori e score</a:t>
            </a:r>
            <a:endParaRPr lang="it-IT" sz="1400" b="1" dirty="0">
              <a:solidFill>
                <a:srgbClr val="00B0F0"/>
              </a:solidFill>
            </a:endParaRPr>
          </a:p>
        </p:txBody>
      </p:sp>
      <p:sp>
        <p:nvSpPr>
          <p:cNvPr id="168" name="Rettangolo 167"/>
          <p:cNvSpPr/>
          <p:nvPr/>
        </p:nvSpPr>
        <p:spPr>
          <a:xfrm>
            <a:off x="1282299" y="5517232"/>
            <a:ext cx="6480720" cy="376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B0F0"/>
                </a:solidFill>
              </a:rPr>
              <a:t>comunicazione alle compagnie dello score (flusso di ritorno – FDR)</a:t>
            </a:r>
            <a:endParaRPr lang="it-IT" sz="1400" b="1" dirty="0">
              <a:solidFill>
                <a:srgbClr val="00B0F0"/>
              </a:solidFill>
            </a:endParaRPr>
          </a:p>
        </p:txBody>
      </p:sp>
      <p:cxnSp>
        <p:nvCxnSpPr>
          <p:cNvPr id="171" name="Connettore 2 170"/>
          <p:cNvCxnSpPr/>
          <p:nvPr/>
        </p:nvCxnSpPr>
        <p:spPr>
          <a:xfrm>
            <a:off x="4210068" y="4883428"/>
            <a:ext cx="12963" cy="633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95259" y="6363504"/>
            <a:ext cx="1612446" cy="3778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ttangolo 21"/>
          <p:cNvSpPr/>
          <p:nvPr/>
        </p:nvSpPr>
        <p:spPr>
          <a:xfrm>
            <a:off x="3000364" y="1640014"/>
            <a:ext cx="1885706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B0F0"/>
                </a:solidFill>
              </a:rPr>
              <a:t>Segnalazione scartata</a:t>
            </a:r>
            <a:endParaRPr lang="it-IT" sz="1400" b="1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090917" y="1616406"/>
            <a:ext cx="1885706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B0F0"/>
                </a:solidFill>
              </a:rPr>
              <a:t>Segnalazione ok</a:t>
            </a:r>
            <a:endParaRPr lang="it-IT" sz="1400" b="1" dirty="0">
              <a:solidFill>
                <a:srgbClr val="00B0F0"/>
              </a:solidFill>
            </a:endParaRPr>
          </a:p>
        </p:txBody>
      </p:sp>
      <p:cxnSp>
        <p:nvCxnSpPr>
          <p:cNvPr id="33" name="Connettore 2 32"/>
          <p:cNvCxnSpPr>
            <a:endCxn id="22" idx="3"/>
          </p:cNvCxnSpPr>
          <p:nvPr/>
        </p:nvCxnSpPr>
        <p:spPr>
          <a:xfrm flipH="1">
            <a:off x="4886070" y="1265428"/>
            <a:ext cx="1063767" cy="5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7033770" y="1265428"/>
            <a:ext cx="0" cy="331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stCxn id="31" idx="2"/>
            <a:endCxn id="64" idx="3"/>
          </p:cNvCxnSpPr>
          <p:nvPr/>
        </p:nvCxnSpPr>
        <p:spPr>
          <a:xfrm rot="5400000">
            <a:off x="5948999" y="1458991"/>
            <a:ext cx="641605" cy="152793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5"/>
          <p:cNvCxnSpPr>
            <a:endCxn id="14" idx="1"/>
          </p:cNvCxnSpPr>
          <p:nvPr/>
        </p:nvCxnSpPr>
        <p:spPr>
          <a:xfrm rot="5400000" flipH="1" flipV="1">
            <a:off x="683304" y="1003548"/>
            <a:ext cx="755999" cy="75547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>
            <a:endCxn id="22" idx="1"/>
          </p:cNvCxnSpPr>
          <p:nvPr/>
        </p:nvCxnSpPr>
        <p:spPr>
          <a:xfrm>
            <a:off x="683567" y="1782890"/>
            <a:ext cx="2316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42938" y="2357438"/>
            <a:ext cx="77866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0070C0"/>
              </a:solidFill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6165850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128" name="Rectangle 3"/>
          <p:cNvSpPr txBox="1">
            <a:spLocks noChangeArrowheads="1"/>
          </p:cNvSpPr>
          <p:nvPr/>
        </p:nvSpPr>
        <p:spPr bwMode="auto">
          <a:xfrm>
            <a:off x="827584" y="1792635"/>
            <a:ext cx="7560840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>
              <a:bevelT w="6350"/>
              <a:bevelB w="635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800" dirty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 smtClean="0">
                <a:cs typeface="Times New Roman" pitchFamily="18" charset="0"/>
              </a:rPr>
              <a:t>La </a:t>
            </a:r>
            <a:r>
              <a:rPr lang="it-IT" dirty="0" err="1" smtClean="0">
                <a:cs typeface="Times New Roman" pitchFamily="18" charset="0"/>
              </a:rPr>
              <a:t>black</a:t>
            </a:r>
            <a:r>
              <a:rPr lang="it-IT" dirty="0" smtClean="0">
                <a:cs typeface="Times New Roman" pitchFamily="18" charset="0"/>
              </a:rPr>
              <a:t> list contiene un elenco di targhe e </a:t>
            </a:r>
            <a:r>
              <a:rPr lang="it-IT" dirty="0">
                <a:cs typeface="Times New Roman" pitchFamily="18" charset="0"/>
              </a:rPr>
              <a:t>codici </a:t>
            </a:r>
            <a:r>
              <a:rPr lang="it-IT" dirty="0" smtClean="0">
                <a:cs typeface="Times New Roman" pitchFamily="18" charset="0"/>
              </a:rPr>
              <a:t>fiscali formalmente corretti e con </a:t>
            </a:r>
            <a:r>
              <a:rPr lang="it-IT" dirty="0">
                <a:cs typeface="Times New Roman" pitchFamily="18" charset="0"/>
              </a:rPr>
              <a:t>elevate ricorrenze </a:t>
            </a:r>
            <a:r>
              <a:rPr lang="it-IT" dirty="0" smtClean="0">
                <a:cs typeface="Times New Roman" pitchFamily="18" charset="0"/>
              </a:rPr>
              <a:t>ma palesemente non elaborabili e quindi NON acquisiti in AIA</a:t>
            </a: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 smtClean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 smtClean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 smtClean="0">
                <a:cs typeface="Times New Roman" pitchFamily="18" charset="0"/>
              </a:rPr>
              <a:t>Quando i dati chiave per AIA non sono segnalati o sono nella </a:t>
            </a:r>
            <a:r>
              <a:rPr lang="it-IT" dirty="0" err="1" smtClean="0">
                <a:cs typeface="Times New Roman" pitchFamily="18" charset="0"/>
              </a:rPr>
              <a:t>black</a:t>
            </a:r>
            <a:r>
              <a:rPr lang="it-IT" dirty="0" smtClean="0">
                <a:cs typeface="Times New Roman" pitchFamily="18" charset="0"/>
              </a:rPr>
              <a:t> list la segnalazione può essere </a:t>
            </a: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SCARTATA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dirty="0" smtClean="0">
              <a:cs typeface="Times New Roman" pitchFamily="18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ACQUISIZIONE IN AIA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40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42938" y="2357438"/>
            <a:ext cx="77866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0070C0"/>
              </a:solidFill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6165850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128" name="Rectangle 3"/>
          <p:cNvSpPr txBox="1">
            <a:spLocks noChangeArrowheads="1"/>
          </p:cNvSpPr>
          <p:nvPr/>
        </p:nvSpPr>
        <p:spPr bwMode="auto">
          <a:xfrm>
            <a:off x="554491" y="1916832"/>
            <a:ext cx="819422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indent="0" algn="ctr" eaLnBrk="1" hangingPunct="1">
              <a:spcBef>
                <a:spcPts val="0"/>
              </a:spcBef>
              <a:buNone/>
            </a:pPr>
            <a:endParaRPr lang="it-I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GLI ARCHIVI CONNESSI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164321811"/>
              </p:ext>
            </p:extLst>
          </p:nvPr>
        </p:nvGraphicFramePr>
        <p:xfrm>
          <a:off x="1187625" y="1772815"/>
          <a:ext cx="6432376" cy="428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ttangolo 11"/>
          <p:cNvSpPr/>
          <p:nvPr/>
        </p:nvSpPr>
        <p:spPr>
          <a:xfrm>
            <a:off x="6994142" y="5301208"/>
            <a:ext cx="172878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000" dirty="0">
                <a:solidFill>
                  <a:srgbClr val="C00000"/>
                </a:solidFill>
              </a:rPr>
              <a:t>Archivi previsti dal DL 179/12</a:t>
            </a:r>
          </a:p>
          <a:p>
            <a:pPr>
              <a:defRPr/>
            </a:pPr>
            <a:r>
              <a:rPr lang="it-IT" sz="1000" dirty="0">
                <a:solidFill>
                  <a:srgbClr val="00B0F0"/>
                </a:solidFill>
              </a:rPr>
              <a:t>Archivi aggiuntivi </a:t>
            </a:r>
          </a:p>
        </p:txBody>
      </p:sp>
    </p:spTree>
    <p:extLst>
      <p:ext uri="{BB962C8B-B14F-4D97-AF65-F5344CB8AC3E}">
        <p14:creationId xmlns:p14="http://schemas.microsoft.com/office/powerpoint/2010/main" val="11546352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42938" y="2357438"/>
            <a:ext cx="77866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0070C0"/>
              </a:solidFill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6165850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128" name="Rectangle 3"/>
          <p:cNvSpPr txBox="1">
            <a:spLocks noChangeArrowheads="1"/>
          </p:cNvSpPr>
          <p:nvPr/>
        </p:nvSpPr>
        <p:spPr bwMode="auto">
          <a:xfrm>
            <a:off x="827584" y="2060848"/>
            <a:ext cx="7560840" cy="383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 smtClean="0">
                <a:cs typeface="Times New Roman" pitchFamily="18" charset="0"/>
              </a:rPr>
              <a:t>Incentrati sulla logica binaria on/off</a:t>
            </a: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 smtClean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 smtClean="0">
                <a:cs typeface="Times New Roman" pitchFamily="18" charset="0"/>
              </a:rPr>
              <a:t>Si basano </a:t>
            </a:r>
            <a:r>
              <a:rPr lang="it-IT" dirty="0">
                <a:cs typeface="Times New Roman" pitchFamily="18" charset="0"/>
              </a:rPr>
              <a:t>su ricorrenze e </a:t>
            </a:r>
            <a:r>
              <a:rPr lang="it-IT" i="1" dirty="0" smtClean="0">
                <a:cs typeface="Times New Roman" pitchFamily="18" charset="0"/>
              </a:rPr>
              <a:t>cross-</a:t>
            </a:r>
            <a:r>
              <a:rPr lang="it-IT" i="1" dirty="0" err="1" smtClean="0">
                <a:cs typeface="Times New Roman" pitchFamily="18" charset="0"/>
              </a:rPr>
              <a:t>checks</a:t>
            </a:r>
            <a:endParaRPr lang="it-IT" i="1" dirty="0" smtClean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i="1" dirty="0" smtClean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 smtClean="0">
                <a:cs typeface="Times New Roman" pitchFamily="18" charset="0"/>
              </a:rPr>
              <a:t>Quelli su ricorrenze sono parametrizzati </a:t>
            </a:r>
            <a:endParaRPr lang="it-IT" dirty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sz="1200" dirty="0" smtClean="0">
                <a:cs typeface="Times New Roman" pitchFamily="18" charset="0"/>
              </a:rPr>
              <a:t> </a:t>
            </a:r>
            <a:endParaRPr lang="it-IT" dirty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>
                <a:cs typeface="Times New Roman" pitchFamily="18" charset="0"/>
              </a:rPr>
              <a:t>Hanno un peso differente in funzione della rilevanza in ottica antifrode</a:t>
            </a: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>
              <a:cs typeface="Times New Roman" pitchFamily="18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INDICATORI ANTIFRODE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327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42938" y="2357438"/>
            <a:ext cx="77866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0070C0"/>
              </a:solidFill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6165850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128" name="Rectangle 3"/>
          <p:cNvSpPr txBox="1">
            <a:spLocks noChangeArrowheads="1"/>
          </p:cNvSpPr>
          <p:nvPr/>
        </p:nvSpPr>
        <p:spPr bwMode="auto">
          <a:xfrm>
            <a:off x="827584" y="2060848"/>
            <a:ext cx="7560840" cy="383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 smtClean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 smtClean="0">
                <a:cs typeface="Times New Roman" pitchFamily="18" charset="0"/>
              </a:rPr>
              <a:t>La </a:t>
            </a:r>
            <a:r>
              <a:rPr lang="it-IT" dirty="0" err="1" smtClean="0">
                <a:cs typeface="Times New Roman" pitchFamily="18" charset="0"/>
              </a:rPr>
              <a:t>white</a:t>
            </a:r>
            <a:r>
              <a:rPr lang="it-IT" dirty="0" smtClean="0">
                <a:cs typeface="Times New Roman" pitchFamily="18" charset="0"/>
              </a:rPr>
              <a:t> list comprende quei soggetti che per la loro attività compaiono molto frequentemente nei sinistri ma proprio per questo non possono essere considerati come sospetti di frode a priori</a:t>
            </a: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sz="2000" dirty="0">
                <a:cs typeface="Times New Roman" pitchFamily="18" charset="0"/>
              </a:rPr>
              <a:t>esempio: </a:t>
            </a:r>
            <a:r>
              <a:rPr lang="it-IT" sz="2000" dirty="0" smtClean="0">
                <a:cs typeface="Times New Roman" pitchFamily="18" charset="0"/>
              </a:rPr>
              <a:t>primarie società di autonoleggio o di trasporto pubblico</a:t>
            </a:r>
            <a:endParaRPr lang="it-IT" sz="2000" dirty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 smtClean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 smtClean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 smtClean="0">
                <a:cs typeface="Times New Roman" pitchFamily="18" charset="0"/>
              </a:rPr>
              <a:t>I soggetti presenti nelle </a:t>
            </a:r>
            <a:r>
              <a:rPr lang="it-IT" dirty="0" err="1">
                <a:cs typeface="Times New Roman" pitchFamily="18" charset="0"/>
              </a:rPr>
              <a:t>white</a:t>
            </a:r>
            <a:r>
              <a:rPr lang="it-IT" dirty="0">
                <a:cs typeface="Times New Roman" pitchFamily="18" charset="0"/>
              </a:rPr>
              <a:t> list sono esclusi </a:t>
            </a:r>
            <a:r>
              <a:rPr lang="it-IT" dirty="0" smtClean="0">
                <a:cs typeface="Times New Roman" pitchFamily="18" charset="0"/>
              </a:rPr>
              <a:t>dal </a:t>
            </a:r>
            <a:r>
              <a:rPr lang="it-IT" dirty="0">
                <a:cs typeface="Times New Roman" pitchFamily="18" charset="0"/>
              </a:rPr>
              <a:t>calcolo degli indicatori di </a:t>
            </a:r>
            <a:r>
              <a:rPr lang="it-IT" dirty="0" smtClean="0">
                <a:cs typeface="Times New Roman" pitchFamily="18" charset="0"/>
              </a:rPr>
              <a:t>ricorrenza</a:t>
            </a:r>
            <a:endParaRPr lang="it-IT" dirty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>
              <a:cs typeface="Times New Roman" pitchFamily="18" charset="0"/>
            </a:endParaRP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1200" dirty="0">
              <a:cs typeface="Times New Roman" pitchFamily="18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INDICATORI ANTIFRODE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516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42938" y="2357438"/>
            <a:ext cx="77866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0070C0"/>
              </a:solidFill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6165850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128" name="Rectangle 3"/>
          <p:cNvSpPr txBox="1">
            <a:spLocks noChangeArrowheads="1"/>
          </p:cNvSpPr>
          <p:nvPr/>
        </p:nvSpPr>
        <p:spPr bwMode="auto">
          <a:xfrm>
            <a:off x="554491" y="1792635"/>
            <a:ext cx="819422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indent="0" algn="ctr">
              <a:buClr>
                <a:schemeClr val="accent2"/>
              </a:buClr>
              <a:buNone/>
              <a:defRPr/>
            </a:pPr>
            <a:r>
              <a:rPr lang="it-IT" dirty="0">
                <a:cs typeface="Times New Roman" pitchFamily="18" charset="0"/>
              </a:rPr>
              <a:t>4 classi di score</a:t>
            </a:r>
            <a:r>
              <a:rPr lang="it-IT" dirty="0" smtClean="0">
                <a:cs typeface="Times New Roman" pitchFamily="18" charset="0"/>
              </a:rPr>
              <a:t>:</a:t>
            </a:r>
          </a:p>
          <a:p>
            <a:pPr marL="0" lvl="2" indent="0" algn="ctr">
              <a:buClr>
                <a:schemeClr val="accent2"/>
              </a:buClr>
              <a:buNone/>
              <a:defRPr/>
            </a:pPr>
            <a:endParaRPr lang="it-IT" sz="900" dirty="0">
              <a:cs typeface="Times New Roman" pitchFamily="18" charset="0"/>
            </a:endParaRPr>
          </a:p>
          <a:p>
            <a:pPr marL="182563" lvl="2" indent="-182563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 smtClean="0">
                <a:solidFill>
                  <a:srgbClr val="FF0000"/>
                </a:solidFill>
                <a:cs typeface="Times New Roman" pitchFamily="18" charset="0"/>
              </a:rPr>
              <a:t>veicoli</a:t>
            </a:r>
            <a:r>
              <a:rPr lang="it-IT" sz="2000" dirty="0">
                <a:cs typeface="Times New Roman" pitchFamily="18" charset="0"/>
              </a:rPr>
              <a:t>: indicatori sui veicoli coinvolti nel sinistro </a:t>
            </a:r>
          </a:p>
          <a:p>
            <a:pPr marL="182563" lvl="2" indent="-182563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it-IT" sz="1100" dirty="0">
              <a:cs typeface="Times New Roman" pitchFamily="18" charset="0"/>
            </a:endParaRPr>
          </a:p>
          <a:p>
            <a:pPr marL="182563" lvl="2" indent="-182563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FF0000"/>
                </a:solidFill>
                <a:cs typeface="Times New Roman" pitchFamily="18" charset="0"/>
              </a:rPr>
              <a:t>soggetti coinvolti</a:t>
            </a:r>
            <a:r>
              <a:rPr lang="it-IT" sz="2000" dirty="0">
                <a:cs typeface="Times New Roman" pitchFamily="18" charset="0"/>
              </a:rPr>
              <a:t>: indicatori sui soggetti direttamente coinvolti nel sinistro (responsabile, danneggiato, proprietario, conducente, </a:t>
            </a:r>
            <a:r>
              <a:rPr lang="it-IT" sz="2000" dirty="0" smtClean="0">
                <a:cs typeface="Times New Roman" pitchFamily="18" charset="0"/>
              </a:rPr>
              <a:t>testimone</a:t>
            </a:r>
            <a:r>
              <a:rPr lang="it-IT" sz="2000" dirty="0">
                <a:cs typeface="Times New Roman" pitchFamily="18" charset="0"/>
              </a:rPr>
              <a:t>)</a:t>
            </a:r>
          </a:p>
          <a:p>
            <a:pPr marL="182563" lvl="2" indent="-182563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it-IT" sz="1100" dirty="0">
              <a:cs typeface="Times New Roman" pitchFamily="18" charset="0"/>
            </a:endParaRPr>
          </a:p>
          <a:p>
            <a:pPr marL="182563" lvl="2" indent="-182563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FF0000"/>
                </a:solidFill>
                <a:cs typeface="Times New Roman" pitchFamily="18" charset="0"/>
              </a:rPr>
              <a:t>soggetti collegati</a:t>
            </a:r>
            <a:r>
              <a:rPr lang="it-IT" sz="2000" dirty="0">
                <a:cs typeface="Times New Roman" pitchFamily="18" charset="0"/>
              </a:rPr>
              <a:t>: indicatori sui soggetti che intervengono nella fase liquidativa del sinistro e non direttamente coinvolti (perito, avvocato, medico, carrozziere)</a:t>
            </a:r>
          </a:p>
          <a:p>
            <a:pPr marL="182563" lvl="2" indent="-182563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it-IT" sz="1100" dirty="0">
              <a:cs typeface="Times New Roman" pitchFamily="18" charset="0"/>
            </a:endParaRPr>
          </a:p>
          <a:p>
            <a:pPr marL="182563" lvl="2" indent="-182563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FF0000"/>
                </a:solidFill>
                <a:cs typeface="Times New Roman" pitchFamily="18" charset="0"/>
              </a:rPr>
              <a:t>altri aspetti</a:t>
            </a:r>
            <a:r>
              <a:rPr lang="it-IT" sz="2000" dirty="0">
                <a:cs typeface="Times New Roman" pitchFamily="18" charset="0"/>
              </a:rPr>
              <a:t>: indicatori sulla dinamica del sinistro e sugli aspetti contrattuali che più frequentemente ricorrono nei casi di frode</a:t>
            </a: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INDICATORI ANTIFRODE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846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42938" y="2357438"/>
            <a:ext cx="77866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0070C0"/>
              </a:solidFill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  <a:p>
            <a:pPr marL="0" lvl="2" algn="just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GB" altLang="it-IT" sz="1800">
              <a:cs typeface="Times New Roman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>
          <a:xfrm>
            <a:off x="1908175" y="6237288"/>
            <a:ext cx="5551488" cy="47625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6165850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128" name="Rectangle 3"/>
          <p:cNvSpPr txBox="1">
            <a:spLocks noChangeArrowheads="1"/>
          </p:cNvSpPr>
          <p:nvPr/>
        </p:nvSpPr>
        <p:spPr bwMode="auto">
          <a:xfrm>
            <a:off x="659037" y="1976674"/>
            <a:ext cx="813593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indent="0" algn="ctr" eaLnBrk="1" hangingPunct="1">
              <a:spcBef>
                <a:spcPts val="0"/>
              </a:spcBef>
              <a:buNone/>
            </a:pPr>
            <a:endParaRPr lang="it-IT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00B0F0"/>
                </a:solidFill>
              </a:rPr>
              <a:t>LO SCORE</a:t>
            </a:r>
            <a:endParaRPr lang="it-IT" altLang="it-IT" sz="2800" dirty="0">
              <a:solidFill>
                <a:srgbClr val="00B0F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0" y="1988840"/>
            <a:ext cx="5055976" cy="3888432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a destra 12"/>
          <p:cNvSpPr/>
          <p:nvPr/>
        </p:nvSpPr>
        <p:spPr>
          <a:xfrm rot="20175176">
            <a:off x="3623511" y="2585765"/>
            <a:ext cx="2693945" cy="336485"/>
          </a:xfrm>
          <a:prstGeom prst="rightArrow">
            <a:avLst>
              <a:gd name="adj1" fmla="val 22233"/>
              <a:gd name="adj2" fmla="val 43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6248147" y="2074612"/>
            <a:ext cx="2431118" cy="3514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Score veicolo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3" name="Freccia a destra 22"/>
          <p:cNvSpPr/>
          <p:nvPr/>
        </p:nvSpPr>
        <p:spPr>
          <a:xfrm rot="20703552">
            <a:off x="3874951" y="3063349"/>
            <a:ext cx="2408089" cy="336485"/>
          </a:xfrm>
          <a:prstGeom prst="rightArrow">
            <a:avLst>
              <a:gd name="adj1" fmla="val 22233"/>
              <a:gd name="adj2" fmla="val 43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6271162" y="2708920"/>
            <a:ext cx="2431118" cy="36802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Score soggetti coinvolti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6255682" y="3426898"/>
            <a:ext cx="2431118" cy="3290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Score soggetti collegati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6" name="Freccia a destra 25"/>
          <p:cNvSpPr/>
          <p:nvPr/>
        </p:nvSpPr>
        <p:spPr>
          <a:xfrm rot="21343899">
            <a:off x="1907790" y="3587711"/>
            <a:ext cx="4333845" cy="336485"/>
          </a:xfrm>
          <a:prstGeom prst="rightArrow">
            <a:avLst>
              <a:gd name="adj1" fmla="val 22233"/>
              <a:gd name="adj2" fmla="val 43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6245338" y="4086211"/>
            <a:ext cx="2431118" cy="3290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Score altri aspetti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8" name="Freccia a destra 27"/>
          <p:cNvSpPr/>
          <p:nvPr/>
        </p:nvSpPr>
        <p:spPr>
          <a:xfrm rot="21343899">
            <a:off x="4710438" y="4143424"/>
            <a:ext cx="1549917" cy="336485"/>
          </a:xfrm>
          <a:prstGeom prst="rightArrow">
            <a:avLst>
              <a:gd name="adj1" fmla="val 24616"/>
              <a:gd name="adj2" fmla="val 43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6285536" y="4916159"/>
            <a:ext cx="2431118" cy="82809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Score di sintesi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7135368" y="4415266"/>
            <a:ext cx="484632" cy="500893"/>
          </a:xfrm>
          <a:prstGeom prst="downArrow">
            <a:avLst>
              <a:gd name="adj1" fmla="val 27805"/>
              <a:gd name="adj2" fmla="val 321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1075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669</Words>
  <Application>Microsoft Office PowerPoint</Application>
  <PresentationFormat>Presentazione su schermo (4:3)</PresentationFormat>
  <Paragraphs>235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2013-09-11T16:34:11Z</dcterms:created>
  <dcterms:modified xsi:type="dcterms:W3CDTF">2016-11-22T11:41:57Z</dcterms:modified>
</cp:coreProperties>
</file>