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90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2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E36F5-8E01-47DF-9191-622FF5D251B3}" type="datetimeFigureOut">
              <a:rPr lang="it-IT" smtClean="0"/>
              <a:t>22/11/2016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DD400-E954-4B29-8219-133BC85FE9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9018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CD77-4E11-4964-8054-91DB91085F9B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CD77-4E11-4964-8054-91DB91085F9B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CD77-4E11-4964-8054-91DB91085F9B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CD77-4E11-4964-8054-91DB91085F9B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CD77-4E11-4964-8054-91DB91085F9B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CD77-4E11-4964-8054-91DB91085F9B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CD77-4E11-4964-8054-91DB91085F9B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CD77-4E11-4964-8054-91DB91085F9B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CD77-4E11-4964-8054-91DB91085F9B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CD77-4E11-4964-8054-91DB91085F9B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CD77-4E11-4964-8054-91DB91085F9B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CD77-4E11-4964-8054-91DB91085F9B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CD77-4E11-4964-8054-91DB91085F9B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CD77-4E11-4964-8054-91DB91085F9B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CD77-4E11-4964-8054-91DB91085F9B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CD77-4E11-4964-8054-91DB91085F9B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CD77-4E11-4964-8054-91DB91085F9B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CD77-4E11-4964-8054-91DB91085F9B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CD77-4E11-4964-8054-91DB91085F9B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CD77-4E11-4964-8054-91DB91085F9B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CD77-4E11-4964-8054-91DB91085F9B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CD77-4E11-4964-8054-91DB91085F9B}" type="slidenum">
              <a:rPr lang="it-IT" smtClean="0"/>
              <a:pPr/>
              <a:t>29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CD77-4E11-4964-8054-91DB91085F9B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CD77-4E11-4964-8054-91DB91085F9B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CD77-4E11-4964-8054-91DB91085F9B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CD77-4E11-4964-8054-91DB91085F9B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CD77-4E11-4964-8054-91DB91085F9B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CD77-4E11-4964-8054-91DB91085F9B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CD77-4E11-4964-8054-91DB91085F9B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D366-E263-4560-A781-F77D7464BF6D}" type="datetimeFigureOut">
              <a:rPr lang="it-IT" smtClean="0"/>
              <a:t>22/11/2016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04D0-3A4C-405D-973B-41804BFEF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7683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D366-E263-4560-A781-F77D7464BF6D}" type="datetimeFigureOut">
              <a:rPr lang="it-IT" smtClean="0"/>
              <a:t>22/11/2016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04D0-3A4C-405D-973B-41804BFEF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2967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D366-E263-4560-A781-F77D7464BF6D}" type="datetimeFigureOut">
              <a:rPr lang="it-IT" smtClean="0"/>
              <a:t>22/11/2016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04D0-3A4C-405D-973B-41804BFEF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2464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488951" y="6215063"/>
            <a:ext cx="8207375" cy="0"/>
          </a:xfrm>
          <a:prstGeom prst="line">
            <a:avLst/>
          </a:prstGeom>
          <a:noFill/>
          <a:ln w="635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4" y="6245225"/>
            <a:ext cx="5551487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A35F8-459F-47FE-B2BA-BE10A61E02AE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598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D366-E263-4560-A781-F77D7464BF6D}" type="datetimeFigureOut">
              <a:rPr lang="it-IT" smtClean="0"/>
              <a:t>22/11/2016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04D0-3A4C-405D-973B-41804BFEF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895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D366-E263-4560-A781-F77D7464BF6D}" type="datetimeFigureOut">
              <a:rPr lang="it-IT" smtClean="0"/>
              <a:t>22/11/2016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04D0-3A4C-405D-973B-41804BFEF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0104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D366-E263-4560-A781-F77D7464BF6D}" type="datetimeFigureOut">
              <a:rPr lang="it-IT" smtClean="0"/>
              <a:t>22/11/2016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04D0-3A4C-405D-973B-41804BFEF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3995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D366-E263-4560-A781-F77D7464BF6D}" type="datetimeFigureOut">
              <a:rPr lang="it-IT" smtClean="0"/>
              <a:t>22/11/2016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04D0-3A4C-405D-973B-41804BFEF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2583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D366-E263-4560-A781-F77D7464BF6D}" type="datetimeFigureOut">
              <a:rPr lang="it-IT" smtClean="0"/>
              <a:t>22/11/2016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04D0-3A4C-405D-973B-41804BFEF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613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D366-E263-4560-A781-F77D7464BF6D}" type="datetimeFigureOut">
              <a:rPr lang="it-IT" smtClean="0"/>
              <a:t>22/11/2016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04D0-3A4C-405D-973B-41804BFEF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4475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D366-E263-4560-A781-F77D7464BF6D}" type="datetimeFigureOut">
              <a:rPr lang="it-IT" smtClean="0"/>
              <a:t>22/11/2016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04D0-3A4C-405D-973B-41804BFEF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9202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D366-E263-4560-A781-F77D7464BF6D}" type="datetimeFigureOut">
              <a:rPr lang="it-IT" smtClean="0"/>
              <a:t>22/11/2016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04D0-3A4C-405D-973B-41804BFEF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5704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CD366-E263-4560-A781-F77D7464BF6D}" type="datetimeFigureOut">
              <a:rPr lang="it-IT" smtClean="0"/>
              <a:t>22/11/2016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704D0-3A4C-405D-973B-41804BFEF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410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6" y="428625"/>
            <a:ext cx="8215313" cy="6961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lnSpc>
                <a:spcPct val="100000"/>
              </a:lnSpc>
              <a:spcBef>
                <a:spcPct val="0"/>
              </a:spcBef>
              <a:buClrTx/>
              <a:buSzPct val="111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i="1" dirty="0">
                <a:solidFill>
                  <a:srgbClr val="FFF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Lettera alle imprese del 7.7.16</a:t>
            </a:r>
          </a:p>
        </p:txBody>
      </p:sp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defRPr/>
            </a:pPr>
            <a:endParaRPr lang="it-IT" sz="1000" dirty="0">
              <a:solidFill>
                <a:prstClr val="black"/>
              </a:solidFill>
            </a:endParaRPr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3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ottotitolo 2"/>
          <p:cNvSpPr txBox="1">
            <a:spLocks/>
          </p:cNvSpPr>
          <p:nvPr/>
        </p:nvSpPr>
        <p:spPr>
          <a:xfrm>
            <a:off x="500034" y="1357298"/>
            <a:ext cx="8176423" cy="4643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it-IT" sz="23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it-IT" sz="23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it-IT" sz="2300" dirty="0" smtClean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4" y="2060848"/>
            <a:ext cx="79533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03" y="4293096"/>
            <a:ext cx="671452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36471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6" y="428625"/>
            <a:ext cx="8215313" cy="6961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lnSpc>
                <a:spcPct val="100000"/>
              </a:lnSpc>
              <a:spcBef>
                <a:spcPct val="0"/>
              </a:spcBef>
              <a:buClrTx/>
              <a:buSzPct val="111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i="1" dirty="0" smtClean="0">
                <a:solidFill>
                  <a:srgbClr val="FFF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IL Report DQ BDS – Sezione 2</a:t>
            </a: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932CEF92-060D-4C36-8809-F9E4D2707C37}" type="slidenum">
              <a:rPr lang="it-IT" sz="1000">
                <a:latin typeface="+mn-lt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10</a:t>
            </a:fld>
            <a:endParaRPr lang="it-IT" sz="1000" dirty="0">
              <a:latin typeface="+mn-lt"/>
            </a:endParaRPr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3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ottotitolo 2"/>
          <p:cNvSpPr txBox="1">
            <a:spLocks/>
          </p:cNvSpPr>
          <p:nvPr/>
        </p:nvSpPr>
        <p:spPr>
          <a:xfrm>
            <a:off x="500034" y="1357298"/>
            <a:ext cx="8176423" cy="4643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</p:txBody>
      </p:sp>
      <p:sp>
        <p:nvSpPr>
          <p:cNvPr id="2" name="CasellaDiTesto 1"/>
          <p:cNvSpPr txBox="1"/>
          <p:nvPr/>
        </p:nvSpPr>
        <p:spPr>
          <a:xfrm>
            <a:off x="540008" y="1387858"/>
            <a:ext cx="8103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S</a:t>
            </a:r>
            <a:r>
              <a:rPr lang="it-IT" sz="2400" b="1" dirty="0" smtClean="0">
                <a:solidFill>
                  <a:srgbClr val="FF0000"/>
                </a:solidFill>
              </a:rPr>
              <a:t>tatistiche di dettaglio per singola tipologia di record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9" y="1883828"/>
            <a:ext cx="8728908" cy="27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440201" y="4728003"/>
            <a:ext cx="809223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algn="just"/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     Analisi sui flussi dell’ultimo mese: </a:t>
            </a:r>
          </a:p>
          <a:p>
            <a:pPr marL="714375" indent="-352425" algn="just">
              <a:buAutoNum type="arabicParenR"/>
            </a:pPr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Presenza media di record per ogni sinistro</a:t>
            </a:r>
          </a:p>
          <a:p>
            <a:pPr marL="714375" indent="-352425" algn="just">
              <a:buAutoNum type="arabicParenR"/>
            </a:pPr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Percentuale di errori commessi sui dati del record</a:t>
            </a:r>
          </a:p>
          <a:p>
            <a:pPr marL="180975" algn="just"/>
            <a:endParaRPr lang="it-IT" sz="900" b="1" dirty="0">
              <a:solidFill>
                <a:srgbClr val="1F497D"/>
              </a:solidFill>
              <a:uFill>
                <a:solidFill>
                  <a:srgbClr val="FF0000"/>
                </a:solidFill>
              </a:uFill>
            </a:endParaRPr>
          </a:p>
          <a:p>
            <a:pPr algn="just"/>
            <a:r>
              <a:rPr lang="it-IT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In rosso i valori che si scostano </a:t>
            </a:r>
            <a:r>
              <a:rPr lang="it-IT" sz="24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del </a:t>
            </a:r>
            <a:r>
              <a:rPr lang="it-IT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20</a:t>
            </a:r>
            <a:r>
              <a:rPr lang="it-IT" sz="24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% dal </a:t>
            </a:r>
            <a:r>
              <a:rPr lang="it-IT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dato di mercato</a:t>
            </a:r>
            <a:endParaRPr lang="it-IT" sz="2400" b="1" dirty="0"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87247125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6" y="428625"/>
            <a:ext cx="8215313" cy="6961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lnSpc>
                <a:spcPct val="100000"/>
              </a:lnSpc>
              <a:spcBef>
                <a:spcPct val="0"/>
              </a:spcBef>
              <a:buClrTx/>
              <a:buSzPct val="111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i="1" dirty="0" smtClean="0">
                <a:solidFill>
                  <a:srgbClr val="FFF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IL Report DQ BDS – Sezione 3</a:t>
            </a: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932CEF92-060D-4C36-8809-F9E4D2707C37}" type="slidenum">
              <a:rPr lang="it-IT" sz="1000">
                <a:latin typeface="+mn-lt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11</a:t>
            </a:fld>
            <a:endParaRPr lang="it-IT" sz="1000" dirty="0">
              <a:latin typeface="+mn-lt"/>
            </a:endParaRPr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3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ottotitolo 2"/>
          <p:cNvSpPr txBox="1">
            <a:spLocks/>
          </p:cNvSpPr>
          <p:nvPr/>
        </p:nvSpPr>
        <p:spPr>
          <a:xfrm>
            <a:off x="500034" y="1357298"/>
            <a:ext cx="8176423" cy="4643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</p:txBody>
      </p:sp>
      <p:sp>
        <p:nvSpPr>
          <p:cNvPr id="2" name="CasellaDiTesto 1"/>
          <p:cNvSpPr txBox="1"/>
          <p:nvPr/>
        </p:nvSpPr>
        <p:spPr>
          <a:xfrm>
            <a:off x="540008" y="1387858"/>
            <a:ext cx="8103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S</a:t>
            </a:r>
            <a:r>
              <a:rPr lang="it-IT" sz="2400" b="1" dirty="0" smtClean="0">
                <a:solidFill>
                  <a:srgbClr val="FF0000"/>
                </a:solidFill>
              </a:rPr>
              <a:t>tatistiche sullo stato dei sinistri trasmessi nel mese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0" y="4725144"/>
            <a:ext cx="8820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algn="ctr"/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Le torte indicano la percentuale di sinistri Aperti, Chiusi con pagamento o senza seguito nei flussi </a:t>
            </a:r>
            <a:r>
              <a:rPr lang="it-IT" sz="2400" b="1" dirty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del mese, </a:t>
            </a:r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dell’impresa </a:t>
            </a:r>
            <a:r>
              <a:rPr lang="it-IT" sz="2400" b="1" dirty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e </a:t>
            </a:r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del mercato. Per l’impresa è indicata la presenza di eventuali anomalie rilevate sullo stato del sinistro.</a:t>
            </a:r>
          </a:p>
          <a:p>
            <a:pPr marL="361950" algn="ctr"/>
            <a:r>
              <a:rPr lang="it-IT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I sinistri anomali sono individuati in un file allegato al Report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2" y="1791672"/>
            <a:ext cx="7948310" cy="293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26209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6" y="428625"/>
            <a:ext cx="8215313" cy="6961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lnSpc>
                <a:spcPct val="100000"/>
              </a:lnSpc>
              <a:spcBef>
                <a:spcPct val="0"/>
              </a:spcBef>
              <a:buClrTx/>
              <a:buSzPct val="111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i="1" dirty="0" smtClean="0">
                <a:solidFill>
                  <a:srgbClr val="FFF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IL Report DQ BDS – Sezione 4</a:t>
            </a: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932CEF92-060D-4C36-8809-F9E4D2707C37}" type="slidenum">
              <a:rPr lang="it-IT" sz="1000">
                <a:latin typeface="+mn-lt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12</a:t>
            </a:fld>
            <a:endParaRPr lang="it-IT" sz="1000" dirty="0">
              <a:latin typeface="+mn-lt"/>
            </a:endParaRPr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3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ottotitolo 2"/>
          <p:cNvSpPr txBox="1">
            <a:spLocks/>
          </p:cNvSpPr>
          <p:nvPr/>
        </p:nvSpPr>
        <p:spPr>
          <a:xfrm>
            <a:off x="500034" y="1357298"/>
            <a:ext cx="8176423" cy="4643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</p:txBody>
      </p:sp>
      <p:sp>
        <p:nvSpPr>
          <p:cNvPr id="2" name="CasellaDiTesto 1"/>
          <p:cNvSpPr txBox="1"/>
          <p:nvPr/>
        </p:nvSpPr>
        <p:spPr>
          <a:xfrm>
            <a:off x="540008" y="1387858"/>
            <a:ext cx="8103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Presenza di anomalie nei riferimenti temporali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0" y="5044060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algn="ctr"/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I semafori rossi mostrano la presenza di anomalie</a:t>
            </a:r>
          </a:p>
          <a:p>
            <a:pPr marL="361950" algn="ctr"/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nelle date contenute nel sinistro</a:t>
            </a:r>
          </a:p>
          <a:p>
            <a:pPr marL="361950" algn="ctr"/>
            <a:r>
              <a:rPr lang="it-IT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I sinistri anomali sono individuati nel file allegato al Report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79" y="2020525"/>
            <a:ext cx="6812003" cy="289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91473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6" y="428625"/>
            <a:ext cx="8215313" cy="6961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lnSpc>
                <a:spcPct val="100000"/>
              </a:lnSpc>
              <a:spcBef>
                <a:spcPct val="0"/>
              </a:spcBef>
              <a:buClrTx/>
              <a:buSzPct val="111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i="1" dirty="0" smtClean="0">
                <a:solidFill>
                  <a:srgbClr val="FFF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IL Report DQ BDS – Sezione 5</a:t>
            </a: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932CEF92-060D-4C36-8809-F9E4D2707C37}" type="slidenum">
              <a:rPr lang="it-IT" sz="1000">
                <a:latin typeface="+mn-lt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13</a:t>
            </a:fld>
            <a:endParaRPr lang="it-IT" sz="1000" dirty="0">
              <a:latin typeface="+mn-lt"/>
            </a:endParaRPr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3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ottotitolo 2"/>
          <p:cNvSpPr txBox="1">
            <a:spLocks/>
          </p:cNvSpPr>
          <p:nvPr/>
        </p:nvSpPr>
        <p:spPr>
          <a:xfrm>
            <a:off x="500034" y="1357298"/>
            <a:ext cx="8176423" cy="4643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</p:txBody>
      </p:sp>
      <p:sp>
        <p:nvSpPr>
          <p:cNvPr id="2" name="CasellaDiTesto 1"/>
          <p:cNvSpPr txBox="1"/>
          <p:nvPr/>
        </p:nvSpPr>
        <p:spPr>
          <a:xfrm>
            <a:off x="540008" y="1387858"/>
            <a:ext cx="8103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Analisi sulla conformità dei Codici Fiscali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0" y="5474418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algn="ctr"/>
            <a:r>
              <a:rPr lang="it-IT" sz="2400" b="1" dirty="0" err="1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I</a:t>
            </a:r>
            <a:r>
              <a:rPr lang="it-IT" sz="2400" b="1" baseline="30000" dirty="0" err="1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a</a:t>
            </a:r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 parte – Persone fisiche</a:t>
            </a:r>
          </a:p>
          <a:p>
            <a:pPr marL="361950" algn="ctr"/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Analisi su comunicazione delle anagrafiche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6" y="1886347"/>
            <a:ext cx="8248728" cy="342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36528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6" y="428625"/>
            <a:ext cx="8215313" cy="6961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lnSpc>
                <a:spcPct val="100000"/>
              </a:lnSpc>
              <a:spcBef>
                <a:spcPct val="0"/>
              </a:spcBef>
              <a:buClrTx/>
              <a:buSzPct val="111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i="1" dirty="0" smtClean="0">
                <a:solidFill>
                  <a:srgbClr val="FFF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IL Report DQ BDS – Sezione 5</a:t>
            </a: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932CEF92-060D-4C36-8809-F9E4D2707C37}" type="slidenum">
              <a:rPr lang="it-IT" sz="1000">
                <a:latin typeface="+mn-lt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14</a:t>
            </a:fld>
            <a:endParaRPr lang="it-IT" sz="1000" dirty="0">
              <a:latin typeface="+mn-lt"/>
            </a:endParaRPr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3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ottotitolo 2"/>
          <p:cNvSpPr txBox="1">
            <a:spLocks/>
          </p:cNvSpPr>
          <p:nvPr/>
        </p:nvSpPr>
        <p:spPr>
          <a:xfrm>
            <a:off x="500034" y="1357298"/>
            <a:ext cx="8176423" cy="4643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</p:txBody>
      </p:sp>
      <p:sp>
        <p:nvSpPr>
          <p:cNvPr id="2" name="CasellaDiTesto 1"/>
          <p:cNvSpPr txBox="1"/>
          <p:nvPr/>
        </p:nvSpPr>
        <p:spPr>
          <a:xfrm>
            <a:off x="540008" y="1387858"/>
            <a:ext cx="8103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Analisi sulla conformità dei codici di Partita IVA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0" y="5360118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algn="ctr"/>
            <a:r>
              <a:rPr lang="it-IT" sz="2400" b="1" dirty="0" err="1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II</a:t>
            </a:r>
            <a:r>
              <a:rPr lang="it-IT" sz="2400" b="1" baseline="30000" dirty="0" err="1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a</a:t>
            </a:r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 parte – Persone giuridiche</a:t>
            </a:r>
          </a:p>
          <a:p>
            <a:pPr marL="361950" algn="ctr"/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Analisi su comunicazione delle anagrafiche</a:t>
            </a:r>
          </a:p>
          <a:p>
            <a:pPr marL="361950" algn="ctr"/>
            <a:r>
              <a:rPr lang="it-IT" sz="24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I sinistri </a:t>
            </a:r>
            <a:r>
              <a:rPr lang="it-IT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con anomalie </a:t>
            </a:r>
            <a:r>
              <a:rPr lang="it-IT" sz="24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sono </a:t>
            </a:r>
            <a:r>
              <a:rPr lang="it-IT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indicati </a:t>
            </a:r>
            <a:r>
              <a:rPr lang="it-IT" sz="24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nel file allegato al </a:t>
            </a:r>
            <a:r>
              <a:rPr lang="it-IT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Report</a:t>
            </a:r>
            <a:endParaRPr lang="it-IT" sz="2400" b="1" dirty="0"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6" y="1886347"/>
            <a:ext cx="8248728" cy="342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022" y="2274028"/>
            <a:ext cx="4429472" cy="29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51271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6" y="428625"/>
            <a:ext cx="8215313" cy="6961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lnSpc>
                <a:spcPct val="100000"/>
              </a:lnSpc>
              <a:spcBef>
                <a:spcPct val="0"/>
              </a:spcBef>
              <a:buClrTx/>
              <a:buSzPct val="111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i="1" dirty="0" smtClean="0">
                <a:solidFill>
                  <a:srgbClr val="FFF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IL Report DQ BDS – Sezione 6</a:t>
            </a: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932CEF92-060D-4C36-8809-F9E4D2707C37}" type="slidenum">
              <a:rPr lang="it-IT" sz="1000">
                <a:latin typeface="+mn-lt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15</a:t>
            </a:fld>
            <a:endParaRPr lang="it-IT" sz="1000" dirty="0">
              <a:latin typeface="+mn-lt"/>
            </a:endParaRPr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3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ottotitolo 2"/>
          <p:cNvSpPr txBox="1">
            <a:spLocks/>
          </p:cNvSpPr>
          <p:nvPr/>
        </p:nvSpPr>
        <p:spPr>
          <a:xfrm>
            <a:off x="500034" y="1357298"/>
            <a:ext cx="8176423" cy="4643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</p:txBody>
      </p:sp>
      <p:sp>
        <p:nvSpPr>
          <p:cNvPr id="2" name="CasellaDiTesto 1"/>
          <p:cNvSpPr txBox="1"/>
          <p:nvPr/>
        </p:nvSpPr>
        <p:spPr>
          <a:xfrm>
            <a:off x="540008" y="1387858"/>
            <a:ext cx="8103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Analisi sulla conformità delle targhe e la tipologia dei veicoli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96" y="1873162"/>
            <a:ext cx="6625172" cy="404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-22448" y="5979413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algn="ctr"/>
            <a:r>
              <a:rPr lang="it-IT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I sinistri anomali sono individuati nel file allegato al Report</a:t>
            </a:r>
          </a:p>
        </p:txBody>
      </p:sp>
    </p:spTree>
    <p:extLst>
      <p:ext uri="{BB962C8B-B14F-4D97-AF65-F5344CB8AC3E}">
        <p14:creationId xmlns:p14="http://schemas.microsoft.com/office/powerpoint/2010/main" val="332818538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6" y="428625"/>
            <a:ext cx="8215313" cy="6961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lnSpc>
                <a:spcPct val="100000"/>
              </a:lnSpc>
              <a:spcBef>
                <a:spcPct val="0"/>
              </a:spcBef>
              <a:buClrTx/>
              <a:buSzPct val="111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i="1" dirty="0" smtClean="0">
                <a:solidFill>
                  <a:srgbClr val="FFF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IL Report DQ BDS – Sezione 7</a:t>
            </a: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932CEF92-060D-4C36-8809-F9E4D2707C37}" type="slidenum">
              <a:rPr lang="it-IT" sz="1000">
                <a:latin typeface="+mn-lt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16</a:t>
            </a:fld>
            <a:endParaRPr lang="it-IT" sz="1000" dirty="0">
              <a:latin typeface="+mn-lt"/>
            </a:endParaRPr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3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ottotitolo 2"/>
          <p:cNvSpPr txBox="1">
            <a:spLocks/>
          </p:cNvSpPr>
          <p:nvPr/>
        </p:nvSpPr>
        <p:spPr>
          <a:xfrm>
            <a:off x="500034" y="1357298"/>
            <a:ext cx="8176423" cy="4643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</p:txBody>
      </p:sp>
      <p:sp>
        <p:nvSpPr>
          <p:cNvPr id="2" name="CasellaDiTesto 1"/>
          <p:cNvSpPr txBox="1"/>
          <p:nvPr/>
        </p:nvSpPr>
        <p:spPr>
          <a:xfrm>
            <a:off x="540008" y="1387858"/>
            <a:ext cx="8103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Analisi sulla comunicazione del luogo di accadimento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-105469" y="5301208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algn="ctr"/>
            <a:r>
              <a:rPr lang="it-IT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I sinistri che presentano l’indicazione del luogo di accadimento non conforme sono individuati nel file allegato al Report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07" y="1988840"/>
            <a:ext cx="8100392" cy="313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29691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6" y="428625"/>
            <a:ext cx="8215313" cy="6961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lnSpc>
                <a:spcPct val="100000"/>
              </a:lnSpc>
              <a:spcBef>
                <a:spcPct val="0"/>
              </a:spcBef>
              <a:buClrTx/>
              <a:buSzPct val="111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i="1" dirty="0" smtClean="0">
                <a:solidFill>
                  <a:srgbClr val="FFF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IL Report DQ BDS – Sezione 8</a:t>
            </a: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932CEF92-060D-4C36-8809-F9E4D2707C37}" type="slidenum">
              <a:rPr lang="it-IT" sz="1000">
                <a:latin typeface="+mn-lt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17</a:t>
            </a:fld>
            <a:endParaRPr lang="it-IT" sz="1000" dirty="0">
              <a:latin typeface="+mn-lt"/>
            </a:endParaRPr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3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ottotitolo 2"/>
          <p:cNvSpPr txBox="1">
            <a:spLocks/>
          </p:cNvSpPr>
          <p:nvPr/>
        </p:nvSpPr>
        <p:spPr>
          <a:xfrm>
            <a:off x="500034" y="1357298"/>
            <a:ext cx="8176423" cy="4643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</p:txBody>
      </p:sp>
      <p:sp>
        <p:nvSpPr>
          <p:cNvPr id="2" name="CasellaDiTesto 1"/>
          <p:cNvSpPr txBox="1"/>
          <p:nvPr/>
        </p:nvSpPr>
        <p:spPr>
          <a:xfrm>
            <a:off x="540008" y="1387858"/>
            <a:ext cx="8103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Statistiche sulla differenza tra le date </a:t>
            </a:r>
          </a:p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di accadimento e di denuncia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-262061" y="5661248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algn="ctr"/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Consente una valutazione sul rischio frode del portafoglio sinistri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2" y="2262197"/>
            <a:ext cx="8178987" cy="311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94449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6" y="428625"/>
            <a:ext cx="8215313" cy="6961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lnSpc>
                <a:spcPct val="100000"/>
              </a:lnSpc>
              <a:spcBef>
                <a:spcPct val="0"/>
              </a:spcBef>
              <a:buClrTx/>
              <a:buSzPct val="111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i="1" dirty="0" smtClean="0">
                <a:solidFill>
                  <a:srgbClr val="FFF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IL Report DQ BDS – Sezione 9</a:t>
            </a: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932CEF92-060D-4C36-8809-F9E4D2707C37}" type="slidenum">
              <a:rPr lang="it-IT" sz="1000">
                <a:latin typeface="+mn-lt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18</a:t>
            </a:fld>
            <a:endParaRPr lang="it-IT" sz="1000" dirty="0">
              <a:latin typeface="+mn-lt"/>
            </a:endParaRPr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3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ottotitolo 2"/>
          <p:cNvSpPr txBox="1">
            <a:spLocks/>
          </p:cNvSpPr>
          <p:nvPr/>
        </p:nvSpPr>
        <p:spPr>
          <a:xfrm>
            <a:off x="500034" y="1357298"/>
            <a:ext cx="8176423" cy="4643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</p:txBody>
      </p:sp>
      <p:sp>
        <p:nvSpPr>
          <p:cNvPr id="2" name="CasellaDiTesto 1"/>
          <p:cNvSpPr txBox="1"/>
          <p:nvPr/>
        </p:nvSpPr>
        <p:spPr>
          <a:xfrm>
            <a:off x="565357" y="1189623"/>
            <a:ext cx="8103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Alcune statistiche sui sinistri </a:t>
            </a:r>
            <a:r>
              <a:rPr lang="it-IT" sz="2400" b="1" u="sng" dirty="0" smtClean="0">
                <a:solidFill>
                  <a:srgbClr val="FF0000"/>
                </a:solidFill>
              </a:rPr>
              <a:t>chiusi</a:t>
            </a:r>
          </a:p>
          <a:p>
            <a:pPr algn="ctr"/>
            <a:r>
              <a:rPr lang="it-IT" sz="24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I 9 cruscotti di analisi </a:t>
            </a:r>
            <a:r>
              <a:rPr lang="it-IT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su </a:t>
            </a:r>
            <a:r>
              <a:rPr lang="it-IT" sz="24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soggetti presenti nel sinistro</a:t>
            </a:r>
          </a:p>
          <a:p>
            <a:pPr algn="ctr"/>
            <a:endParaRPr lang="it-IT" sz="2400" b="1" u="sng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4" y="1916832"/>
            <a:ext cx="39814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349673" y="2032857"/>
            <a:ext cx="435997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700" b="1" dirty="0" smtClean="0"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  <a:p>
            <a:endParaRPr lang="it-IT" sz="1000" b="1" dirty="0"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  <a:p>
            <a:endParaRPr lang="it-IT" sz="1000" b="1" dirty="0" smtClean="0"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  <a:p>
            <a:endParaRPr lang="it-IT" sz="900" b="1" dirty="0"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  <a:p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Questo indicatore evidenzia l’uso frequente di comunicazione, all’interno del medesimo sinistro, di soggetti che contemporaneamente </a:t>
            </a:r>
            <a:r>
              <a:rPr lang="it-IT" sz="2400" b="1" dirty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assumono </a:t>
            </a:r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il ruolo sia di danneggiato, sia di responsabile</a:t>
            </a:r>
            <a:endParaRPr lang="it-IT" sz="2400" b="1" dirty="0">
              <a:solidFill>
                <a:srgbClr val="1F497D"/>
              </a:solidFill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33360" y="5593778"/>
            <a:ext cx="8105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La media di mercato è </a:t>
            </a:r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posta sempre al </a:t>
            </a:r>
            <a:r>
              <a:rPr lang="it-IT" sz="2400" b="1" dirty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centro del </a:t>
            </a:r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cruscotto </a:t>
            </a:r>
          </a:p>
          <a:p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L’area </a:t>
            </a:r>
            <a:r>
              <a:rPr lang="it-IT" sz="2400" b="1" dirty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verde </a:t>
            </a:r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indica il ±20% di scarto </a:t>
            </a:r>
            <a:r>
              <a:rPr lang="it-IT" sz="2400" b="1" dirty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dalla </a:t>
            </a:r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media</a:t>
            </a:r>
            <a:endParaRPr lang="it-IT" sz="2400" b="1" dirty="0">
              <a:solidFill>
                <a:srgbClr val="1F497D"/>
              </a:solidFill>
              <a:uFill>
                <a:solidFill>
                  <a:srgbClr val="FF0000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25957047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6" y="428625"/>
            <a:ext cx="8215313" cy="6961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lnSpc>
                <a:spcPct val="100000"/>
              </a:lnSpc>
              <a:spcBef>
                <a:spcPct val="0"/>
              </a:spcBef>
              <a:buClrTx/>
              <a:buSzPct val="111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i="1" dirty="0" smtClean="0">
                <a:solidFill>
                  <a:srgbClr val="FFF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IL Report DQ BDS – Sezione 9</a:t>
            </a: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932CEF92-060D-4C36-8809-F9E4D2707C37}" type="slidenum">
              <a:rPr lang="it-IT" sz="1000">
                <a:latin typeface="+mn-lt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19</a:t>
            </a:fld>
            <a:endParaRPr lang="it-IT" sz="1000" dirty="0">
              <a:latin typeface="+mn-lt"/>
            </a:endParaRPr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3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ottotitolo 2"/>
          <p:cNvSpPr txBox="1">
            <a:spLocks/>
          </p:cNvSpPr>
          <p:nvPr/>
        </p:nvSpPr>
        <p:spPr>
          <a:xfrm>
            <a:off x="500034" y="1357298"/>
            <a:ext cx="8176423" cy="4643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4" y="1916832"/>
            <a:ext cx="39814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263752" y="2159288"/>
            <a:ext cx="43599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endParaRPr lang="it-IT" sz="2400" b="1" dirty="0" smtClean="0">
              <a:solidFill>
                <a:srgbClr val="1F497D"/>
              </a:solidFill>
              <a:uFill>
                <a:solidFill>
                  <a:srgbClr val="FF0000"/>
                </a:solidFill>
              </a:uFill>
            </a:endParaRPr>
          </a:p>
          <a:p>
            <a:endParaRPr lang="it-IT" sz="2400" b="1" dirty="0">
              <a:solidFill>
                <a:srgbClr val="1F497D"/>
              </a:solidFill>
              <a:uFill>
                <a:solidFill>
                  <a:srgbClr val="FF0000"/>
                </a:solidFill>
              </a:uFill>
            </a:endParaRPr>
          </a:p>
          <a:p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Questo indicatore evidenzia, </a:t>
            </a:r>
          </a:p>
          <a:p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per l’impresa in esame, che i sinistri contenenti informazioni sull’Autorità intervenuta sul luogo del sinistro, sono quasi in linea con la media di mercato</a:t>
            </a:r>
            <a:endParaRPr lang="it-IT" sz="2400" b="1" dirty="0">
              <a:solidFill>
                <a:srgbClr val="1F497D"/>
              </a:solidFill>
              <a:uFill>
                <a:solidFill>
                  <a:srgbClr val="FF0000"/>
                </a:solidFill>
              </a:u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08" y="2616298"/>
            <a:ext cx="339471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565357" y="1189623"/>
            <a:ext cx="8103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Alcune statistiche sui sinistri </a:t>
            </a:r>
            <a:r>
              <a:rPr lang="it-IT" sz="2400" b="1" u="sng" dirty="0" smtClean="0">
                <a:solidFill>
                  <a:srgbClr val="FF0000"/>
                </a:solidFill>
              </a:rPr>
              <a:t>chiusi</a:t>
            </a:r>
          </a:p>
          <a:p>
            <a:pPr algn="ctr"/>
            <a:r>
              <a:rPr lang="it-IT" sz="24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I 9 cruscotti di analisi </a:t>
            </a:r>
            <a:r>
              <a:rPr lang="it-IT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su </a:t>
            </a:r>
            <a:r>
              <a:rPr lang="it-IT" sz="24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soggetti presenti nel sinistro</a:t>
            </a:r>
          </a:p>
          <a:p>
            <a:pPr algn="ctr"/>
            <a:endParaRPr lang="it-IT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61189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6" y="428625"/>
            <a:ext cx="8215313" cy="6961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lnSpc>
                <a:spcPct val="100000"/>
              </a:lnSpc>
              <a:spcBef>
                <a:spcPct val="0"/>
              </a:spcBef>
              <a:buClrTx/>
              <a:buSzPct val="111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i="1" dirty="0" smtClean="0">
                <a:solidFill>
                  <a:srgbClr val="FFF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BDS – Le novità del 2016</a:t>
            </a: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defRPr/>
            </a:pPr>
            <a:endParaRPr lang="it-IT" sz="1000" dirty="0">
              <a:solidFill>
                <a:prstClr val="black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00762" y="1398191"/>
            <a:ext cx="8143177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it-IT" sz="3500" b="1" dirty="0" smtClean="0">
                <a:solidFill>
                  <a:srgbClr val="FF0000"/>
                </a:solidFill>
                <a:cs typeface="Andalus" panose="02020603050405020304" pitchFamily="18" charset="-78"/>
              </a:rPr>
              <a:t>BDS   -   Novità </a:t>
            </a:r>
            <a:r>
              <a:rPr lang="it-IT" sz="3500" b="1" dirty="0">
                <a:solidFill>
                  <a:srgbClr val="FF0000"/>
                </a:solidFill>
                <a:cs typeface="Andalus" panose="02020603050405020304" pitchFamily="18" charset="-78"/>
              </a:rPr>
              <a:t>2016</a:t>
            </a:r>
          </a:p>
          <a:p>
            <a:pPr algn="ctr">
              <a:spcBef>
                <a:spcPct val="20000"/>
              </a:spcBef>
              <a:defRPr/>
            </a:pPr>
            <a:endParaRPr lang="it-IT" sz="2000" dirty="0" smtClean="0">
              <a:solidFill>
                <a:prstClr val="black"/>
              </a:solidFill>
              <a:cs typeface="Andalus" panose="02020603050405020304" pitchFamily="18" charset="-78"/>
            </a:endParaRPr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3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ottotitolo 2"/>
          <p:cNvSpPr txBox="1">
            <a:spLocks/>
          </p:cNvSpPr>
          <p:nvPr/>
        </p:nvSpPr>
        <p:spPr>
          <a:xfrm>
            <a:off x="500034" y="1357298"/>
            <a:ext cx="8176423" cy="4643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it-IT" sz="23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it-IT" sz="23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it-IT" sz="2300" dirty="0" smtClean="0">
              <a:solidFill>
                <a:prstClr val="black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sz="quarter" idx="4"/>
          </p:nvPr>
        </p:nvSpPr>
        <p:spPr>
          <a:xfrm>
            <a:off x="2759968" y="2083346"/>
            <a:ext cx="5727550" cy="2259473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1F497D"/>
                </a:solidFill>
                <a:cs typeface="Andalus" panose="02020603050405020304" pitchFamily="18" charset="-78"/>
              </a:rPr>
              <a:t>Regolamento </a:t>
            </a:r>
            <a:r>
              <a:rPr lang="it-IT" sz="3200" b="1" dirty="0">
                <a:solidFill>
                  <a:srgbClr val="1F497D"/>
                </a:solidFill>
                <a:cs typeface="Andalus" panose="02020603050405020304" pitchFamily="18" charset="-78"/>
              </a:rPr>
              <a:t>IVASS n. 23 </a:t>
            </a:r>
            <a:endParaRPr lang="it-IT" sz="3200" b="1" dirty="0" smtClean="0">
              <a:solidFill>
                <a:srgbClr val="1F497D"/>
              </a:solidFill>
              <a:cs typeface="Andalus" panose="02020603050405020304" pitchFamily="18" charset="-78"/>
            </a:endParaRPr>
          </a:p>
          <a:p>
            <a:pPr marL="361950" indent="0">
              <a:buNone/>
            </a:pPr>
            <a:r>
              <a:rPr lang="it-IT" sz="200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Relativo agli archivi della</a:t>
            </a:r>
            <a:r>
              <a:rPr lang="it-IT" sz="20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it-IT" sz="200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BDS:</a:t>
            </a:r>
          </a:p>
          <a:p>
            <a:pPr marL="1333500"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Banca </a:t>
            </a:r>
            <a:r>
              <a:rPr lang="it-IT" sz="20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dati Sinistri, </a:t>
            </a:r>
            <a:endParaRPr lang="it-IT" sz="2000" dirty="0" smtClean="0"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  <a:p>
            <a:pPr marL="1333500"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Anagrafe Testimoni</a:t>
            </a:r>
          </a:p>
          <a:p>
            <a:pPr marL="1333500"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Anagrafe Danneggiati</a:t>
            </a:r>
            <a:endParaRPr lang="it-IT" sz="2000" dirty="0"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  <a:p>
            <a:pPr marL="0" lvl="0" indent="0">
              <a:buNone/>
              <a:defRPr/>
            </a:pPr>
            <a:endParaRPr lang="it-IT" sz="1600" b="1" dirty="0" smtClean="0">
              <a:solidFill>
                <a:srgbClr val="1F497D"/>
              </a:solidFill>
              <a:cs typeface="Andalus" panose="02020603050405020304" pitchFamily="18" charset="-78"/>
            </a:endParaRPr>
          </a:p>
          <a:p>
            <a:pPr marL="0" indent="0">
              <a:buNone/>
              <a:defRPr/>
            </a:pPr>
            <a:endParaRPr lang="it-IT" sz="3200" b="1" dirty="0">
              <a:solidFill>
                <a:srgbClr val="1F497D"/>
              </a:solidFill>
              <a:cs typeface="Andalus" panose="02020603050405020304" pitchFamily="18" charset="-78"/>
            </a:endParaRPr>
          </a:p>
          <a:p>
            <a:pPr marL="0" lvl="0" indent="0" algn="ctr">
              <a:buNone/>
              <a:defRPr/>
            </a:pPr>
            <a:r>
              <a:rPr lang="it-IT" sz="3600" b="1" dirty="0" smtClean="0">
                <a:solidFill>
                  <a:prstClr val="black"/>
                </a:solidFill>
                <a:cs typeface="Andalus" panose="02020603050405020304" pitchFamily="18" charset="-78"/>
              </a:rPr>
              <a:t> </a:t>
            </a:r>
          </a:p>
          <a:p>
            <a:pPr marL="0" lvl="0" indent="0" algn="ctr">
              <a:buNone/>
              <a:defRPr/>
            </a:pPr>
            <a:r>
              <a:rPr lang="it-IT" sz="2000" dirty="0">
                <a:solidFill>
                  <a:prstClr val="black"/>
                </a:solidFill>
                <a:cs typeface="Andalus" panose="02020603050405020304" pitchFamily="18" charset="-78"/>
              </a:rPr>
              <a:t>				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753916" y="4545700"/>
            <a:ext cx="5328592" cy="219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ct val="20000"/>
              </a:spcBef>
              <a:buFontTx/>
              <a:buChar char="-"/>
              <a:defRPr/>
            </a:pPr>
            <a:r>
              <a:rPr lang="it-IT" sz="3000" b="1" dirty="0" smtClean="0">
                <a:solidFill>
                  <a:srgbClr val="1F497D"/>
                </a:solidFill>
                <a:cs typeface="Andalus" panose="02020603050405020304" pitchFamily="18" charset="-78"/>
              </a:rPr>
              <a:t>Lettera </a:t>
            </a:r>
            <a:r>
              <a:rPr lang="it-IT" sz="3000" b="1" dirty="0">
                <a:solidFill>
                  <a:srgbClr val="1F497D"/>
                </a:solidFill>
                <a:cs typeface="Andalus" panose="02020603050405020304" pitchFamily="18" charset="-78"/>
              </a:rPr>
              <a:t>alle imprese </a:t>
            </a:r>
            <a:r>
              <a:rPr lang="it-IT" sz="3000" b="1" dirty="0" smtClean="0">
                <a:solidFill>
                  <a:srgbClr val="1F497D"/>
                </a:solidFill>
                <a:cs typeface="Andalus" panose="02020603050405020304" pitchFamily="18" charset="-78"/>
              </a:rPr>
              <a:t>sull’avvio del Data </a:t>
            </a:r>
            <a:r>
              <a:rPr lang="it-IT" sz="3000" b="1" dirty="0" err="1">
                <a:solidFill>
                  <a:srgbClr val="1F497D"/>
                </a:solidFill>
                <a:cs typeface="Andalus" panose="02020603050405020304" pitchFamily="18" charset="-78"/>
              </a:rPr>
              <a:t>Quality</a:t>
            </a:r>
            <a:r>
              <a:rPr lang="it-IT" sz="3000" b="1" dirty="0">
                <a:solidFill>
                  <a:srgbClr val="1F497D"/>
                </a:solidFill>
                <a:cs typeface="Andalus" panose="02020603050405020304" pitchFamily="18" charset="-78"/>
              </a:rPr>
              <a:t> </a:t>
            </a:r>
            <a:r>
              <a:rPr lang="it-IT" sz="3000" b="1" dirty="0" smtClean="0">
                <a:solidFill>
                  <a:srgbClr val="1F497D"/>
                </a:solidFill>
                <a:cs typeface="Andalus" panose="02020603050405020304" pitchFamily="18" charset="-78"/>
              </a:rPr>
              <a:t>BDS </a:t>
            </a:r>
          </a:p>
          <a:p>
            <a:pPr marL="447675" lvl="0">
              <a:spcBef>
                <a:spcPct val="20000"/>
              </a:spcBef>
              <a:defRPr/>
            </a:pPr>
            <a:r>
              <a:rPr lang="it-IT" sz="2400" b="1" dirty="0" smtClean="0">
                <a:solidFill>
                  <a:srgbClr val="1F497D"/>
                </a:solidFill>
                <a:cs typeface="Andalus" panose="02020603050405020304" pitchFamily="18" charset="-78"/>
              </a:rPr>
              <a:t>(disponibile sul sito dell’IVASS alla pagina di consultazione della BDS)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it-IT" sz="2000" dirty="0">
                <a:solidFill>
                  <a:srgbClr val="1F497D"/>
                </a:solidFill>
                <a:cs typeface="Andalus" panose="02020603050405020304" pitchFamily="18" charset="-78"/>
              </a:rPr>
              <a:t>			</a:t>
            </a:r>
            <a:endParaRPr lang="it-IT" dirty="0">
              <a:solidFill>
                <a:srgbClr val="1F497D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66817"/>
            <a:ext cx="2277066" cy="430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09906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6" y="428625"/>
            <a:ext cx="8215313" cy="6961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lnSpc>
                <a:spcPct val="100000"/>
              </a:lnSpc>
              <a:spcBef>
                <a:spcPct val="0"/>
              </a:spcBef>
              <a:buClrTx/>
              <a:buSzPct val="111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i="1" dirty="0" smtClean="0">
                <a:solidFill>
                  <a:srgbClr val="FFF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IL Report DQ BDS – Sezione 9</a:t>
            </a: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10339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932CEF92-060D-4C36-8809-F9E4D2707C37}" type="slidenum">
              <a:rPr lang="it-IT" sz="1000">
                <a:latin typeface="+mn-lt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20</a:t>
            </a:fld>
            <a:endParaRPr lang="it-IT" sz="1000" dirty="0">
              <a:latin typeface="+mn-lt"/>
            </a:endParaRPr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3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ottotitolo 2"/>
          <p:cNvSpPr txBox="1">
            <a:spLocks/>
          </p:cNvSpPr>
          <p:nvPr/>
        </p:nvSpPr>
        <p:spPr>
          <a:xfrm>
            <a:off x="500034" y="1357298"/>
            <a:ext cx="8176423" cy="4643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4" y="1916832"/>
            <a:ext cx="39814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183224" y="2090241"/>
            <a:ext cx="475252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</a:p>
          <a:p>
            <a:endParaRPr lang="it-IT" sz="800" b="1" dirty="0"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  <a:p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L’impresa in esame comunica la presenza di testimoni nell’8,2% </a:t>
            </a:r>
          </a:p>
          <a:p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dei sinistri, meglio della media di mercato.</a:t>
            </a:r>
          </a:p>
          <a:p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Tuttavia diverse evidenze indicano che i testimoni sarebbero presenti in percentuale superiore: la media di mercato non rappresenta il </a:t>
            </a:r>
            <a:r>
              <a:rPr lang="it-IT" sz="2400" b="1" i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benchmark</a:t>
            </a:r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.</a:t>
            </a:r>
            <a:endParaRPr lang="it-IT" sz="2400" b="1" i="1" dirty="0">
              <a:solidFill>
                <a:srgbClr val="1F497D"/>
              </a:solidFill>
              <a:uFill>
                <a:solidFill>
                  <a:srgbClr val="FF0000"/>
                </a:solidFill>
              </a:u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40731"/>
            <a:ext cx="2949699" cy="276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565357" y="1189623"/>
            <a:ext cx="8103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Alcune statistiche sui sinistri </a:t>
            </a:r>
            <a:r>
              <a:rPr lang="it-IT" sz="2400" b="1" u="sng" dirty="0" smtClean="0">
                <a:solidFill>
                  <a:srgbClr val="FF0000"/>
                </a:solidFill>
              </a:rPr>
              <a:t>chiusi</a:t>
            </a:r>
          </a:p>
          <a:p>
            <a:pPr algn="ctr"/>
            <a:r>
              <a:rPr lang="it-IT" sz="24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I 9 cruscotti di analisi </a:t>
            </a:r>
            <a:r>
              <a:rPr lang="it-IT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su </a:t>
            </a:r>
            <a:r>
              <a:rPr lang="it-IT" sz="24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soggetti presenti nel sinistro</a:t>
            </a:r>
          </a:p>
          <a:p>
            <a:pPr algn="ctr"/>
            <a:endParaRPr lang="it-IT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80407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6" y="428625"/>
            <a:ext cx="8215313" cy="6961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lnSpc>
                <a:spcPct val="100000"/>
              </a:lnSpc>
              <a:spcBef>
                <a:spcPct val="0"/>
              </a:spcBef>
              <a:buClrTx/>
              <a:buSzPct val="111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i="1" dirty="0" smtClean="0">
                <a:solidFill>
                  <a:srgbClr val="FFF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IL Report DQ BDS – Sezione 9</a:t>
            </a: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932CEF92-060D-4C36-8809-F9E4D2707C37}" type="slidenum">
              <a:rPr lang="it-IT" sz="1000">
                <a:latin typeface="+mn-lt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21</a:t>
            </a:fld>
            <a:endParaRPr lang="it-IT" sz="1000" dirty="0">
              <a:latin typeface="+mn-lt"/>
            </a:endParaRPr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3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ottotitolo 2"/>
          <p:cNvSpPr txBox="1">
            <a:spLocks/>
          </p:cNvSpPr>
          <p:nvPr/>
        </p:nvSpPr>
        <p:spPr>
          <a:xfrm>
            <a:off x="500034" y="1357298"/>
            <a:ext cx="8176423" cy="4643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4" y="1916832"/>
            <a:ext cx="39814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263752" y="2159288"/>
            <a:ext cx="435997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</a:p>
          <a:p>
            <a:endParaRPr lang="it-IT" sz="800" b="1" dirty="0" smtClean="0">
              <a:solidFill>
                <a:srgbClr val="1F497D"/>
              </a:solidFill>
              <a:uFill>
                <a:solidFill>
                  <a:srgbClr val="FF0000"/>
                </a:solidFill>
              </a:uFill>
            </a:endParaRPr>
          </a:p>
          <a:p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In questo caso l’indicatore è notevolmente al di sotto della media di mercato.</a:t>
            </a:r>
          </a:p>
          <a:p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L’ampiezza della banda verde è dovuta al fatto che la percentuale media è elevata (sicché il </a:t>
            </a:r>
            <a:r>
              <a:rPr lang="it-IT" sz="2400" b="1" i="1" dirty="0" err="1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range</a:t>
            </a:r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 del ±20% spazia dal 61% al 90%).</a:t>
            </a:r>
            <a:endParaRPr lang="it-IT" sz="2400" b="1" dirty="0">
              <a:solidFill>
                <a:srgbClr val="1F497D"/>
              </a:solidFill>
              <a:uFill>
                <a:solidFill>
                  <a:srgbClr val="FF0000"/>
                </a:solidFill>
              </a:u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94" y="2564904"/>
            <a:ext cx="3296907" cy="291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565357" y="1189623"/>
            <a:ext cx="8103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Alcune statistiche sui sinistri </a:t>
            </a:r>
            <a:r>
              <a:rPr lang="it-IT" sz="2400" b="1" u="sng" dirty="0" smtClean="0">
                <a:solidFill>
                  <a:srgbClr val="FF0000"/>
                </a:solidFill>
              </a:rPr>
              <a:t>chiusi</a:t>
            </a:r>
          </a:p>
          <a:p>
            <a:pPr algn="ctr"/>
            <a:r>
              <a:rPr lang="it-IT" sz="24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I 9 cruscotti di analisi </a:t>
            </a:r>
            <a:r>
              <a:rPr lang="it-IT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su </a:t>
            </a:r>
            <a:r>
              <a:rPr lang="it-IT" sz="24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soggetti presenti nel sinistro</a:t>
            </a:r>
          </a:p>
          <a:p>
            <a:pPr algn="ctr"/>
            <a:endParaRPr lang="it-IT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64307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6" y="428625"/>
            <a:ext cx="8215313" cy="6961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lnSpc>
                <a:spcPct val="100000"/>
              </a:lnSpc>
              <a:spcBef>
                <a:spcPct val="0"/>
              </a:spcBef>
              <a:buClrTx/>
              <a:buSzPct val="111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i="1" dirty="0" smtClean="0">
                <a:solidFill>
                  <a:srgbClr val="FFF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IL Report DQ BDS – Sezione 9</a:t>
            </a: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932CEF92-060D-4C36-8809-F9E4D2707C37}" type="slidenum">
              <a:rPr lang="it-IT" sz="1000">
                <a:latin typeface="+mn-lt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22</a:t>
            </a:fld>
            <a:endParaRPr lang="it-IT" sz="1000" dirty="0">
              <a:latin typeface="+mn-lt"/>
            </a:endParaRPr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3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ottotitolo 2"/>
          <p:cNvSpPr txBox="1">
            <a:spLocks/>
          </p:cNvSpPr>
          <p:nvPr/>
        </p:nvSpPr>
        <p:spPr>
          <a:xfrm>
            <a:off x="500034" y="1357298"/>
            <a:ext cx="8176423" cy="4643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4" y="1916832"/>
            <a:ext cx="39814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263752" y="2159288"/>
            <a:ext cx="435997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endParaRPr lang="it-IT" sz="2400" b="1" dirty="0"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  <a:p>
            <a:endParaRPr lang="it-IT" sz="800" b="1" dirty="0">
              <a:solidFill>
                <a:srgbClr val="1F497D"/>
              </a:solidFill>
              <a:uFill>
                <a:solidFill>
                  <a:srgbClr val="FF0000"/>
                </a:solidFill>
              </a:uFill>
            </a:endParaRPr>
          </a:p>
          <a:p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Anche in questo caso la presenza di medici nelle comunicazioni di questa impresa è sotto la media di mercato.</a:t>
            </a:r>
          </a:p>
          <a:p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Le imprese sono tenute a comunicare ogni medico, struttura ospedaliera, studio fisioterapico, ecc. di cui abbia acquisito referto o fattura.</a:t>
            </a:r>
            <a:endParaRPr lang="it-IT" sz="2400" b="1" dirty="0">
              <a:solidFill>
                <a:srgbClr val="1F497D"/>
              </a:solidFill>
              <a:uFill>
                <a:solidFill>
                  <a:srgbClr val="FF0000"/>
                </a:solidFill>
              </a:u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23" y="2616299"/>
            <a:ext cx="339471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08" y="2597249"/>
            <a:ext cx="3263041" cy="282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565357" y="1189623"/>
            <a:ext cx="8103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Alcune statistiche sui sinistri </a:t>
            </a:r>
            <a:r>
              <a:rPr lang="it-IT" sz="2400" b="1" u="sng" dirty="0" smtClean="0">
                <a:solidFill>
                  <a:srgbClr val="FF0000"/>
                </a:solidFill>
              </a:rPr>
              <a:t>chiusi</a:t>
            </a:r>
          </a:p>
          <a:p>
            <a:pPr algn="ctr"/>
            <a:r>
              <a:rPr lang="it-IT" sz="24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I 9 cruscotti di analisi </a:t>
            </a:r>
            <a:r>
              <a:rPr lang="it-IT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su </a:t>
            </a:r>
            <a:r>
              <a:rPr lang="it-IT" sz="24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soggetti presenti nel sinistro</a:t>
            </a:r>
          </a:p>
          <a:p>
            <a:pPr algn="ctr"/>
            <a:endParaRPr lang="it-IT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79245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6" y="428625"/>
            <a:ext cx="8215313" cy="6961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lnSpc>
                <a:spcPct val="100000"/>
              </a:lnSpc>
              <a:spcBef>
                <a:spcPct val="0"/>
              </a:spcBef>
              <a:buClrTx/>
              <a:buSzPct val="111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i="1" dirty="0" smtClean="0">
                <a:solidFill>
                  <a:srgbClr val="FFF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IL Report DQ BDS – Sezione 9</a:t>
            </a: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932CEF92-060D-4C36-8809-F9E4D2707C37}" type="slidenum">
              <a:rPr lang="it-IT" sz="1000">
                <a:latin typeface="+mn-lt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23</a:t>
            </a:fld>
            <a:endParaRPr lang="it-IT" sz="1000" dirty="0">
              <a:latin typeface="+mn-lt"/>
            </a:endParaRPr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3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ottotitolo 2"/>
          <p:cNvSpPr txBox="1">
            <a:spLocks/>
          </p:cNvSpPr>
          <p:nvPr/>
        </p:nvSpPr>
        <p:spPr>
          <a:xfrm>
            <a:off x="500034" y="1357298"/>
            <a:ext cx="8176423" cy="4643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4" y="1916832"/>
            <a:ext cx="39814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294237" y="2081068"/>
            <a:ext cx="435997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endParaRPr lang="it-IT" sz="2400" b="1" dirty="0"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  <a:p>
            <a:endParaRPr lang="it-IT" sz="800" b="1" dirty="0">
              <a:solidFill>
                <a:srgbClr val="1F497D"/>
              </a:solidFill>
              <a:uFill>
                <a:solidFill>
                  <a:srgbClr val="FF0000"/>
                </a:solidFill>
              </a:uFill>
            </a:endParaRPr>
          </a:p>
          <a:p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L’impresa in esame non fornisce quanto potrebbe l’informazione sui legali che intervengono nei sinistri comunicati: </a:t>
            </a:r>
          </a:p>
          <a:p>
            <a:endParaRPr lang="it-IT" sz="1100" b="1" dirty="0" smtClean="0">
              <a:solidFill>
                <a:srgbClr val="1F497D"/>
              </a:solidFill>
              <a:uFill>
                <a:solidFill>
                  <a:srgbClr val="FF0000"/>
                </a:solidFill>
              </a:uFill>
            </a:endParaRPr>
          </a:p>
          <a:p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questi risultano presenti nel 6% circa dei casi, contro una media di mercato del 27% circa.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23" y="2616299"/>
            <a:ext cx="339471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08" y="2597249"/>
            <a:ext cx="3263041" cy="282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6" y="2616300"/>
            <a:ext cx="3602089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07" y="2597249"/>
            <a:ext cx="3439641" cy="299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565357" y="1189623"/>
            <a:ext cx="8103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Alcune statistiche sui sinistri </a:t>
            </a:r>
            <a:r>
              <a:rPr lang="it-IT" sz="2400" b="1" u="sng" dirty="0" smtClean="0">
                <a:solidFill>
                  <a:srgbClr val="FF0000"/>
                </a:solidFill>
              </a:rPr>
              <a:t>chiusi</a:t>
            </a:r>
          </a:p>
          <a:p>
            <a:pPr algn="ctr"/>
            <a:r>
              <a:rPr lang="it-IT" sz="24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I 9 cruscotti di analisi </a:t>
            </a:r>
            <a:r>
              <a:rPr lang="it-IT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su </a:t>
            </a:r>
            <a:r>
              <a:rPr lang="it-IT" sz="24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soggetti presenti nel sinistro</a:t>
            </a:r>
          </a:p>
          <a:p>
            <a:pPr algn="ctr"/>
            <a:endParaRPr lang="it-IT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0742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6" y="428625"/>
            <a:ext cx="8215313" cy="6961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lnSpc>
                <a:spcPct val="100000"/>
              </a:lnSpc>
              <a:spcBef>
                <a:spcPct val="0"/>
              </a:spcBef>
              <a:buClrTx/>
              <a:buSzPct val="111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i="1" dirty="0" smtClean="0">
                <a:solidFill>
                  <a:srgbClr val="FFF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IL Report DQ BDS – Sezione 9</a:t>
            </a: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932CEF92-060D-4C36-8809-F9E4D2707C37}" type="slidenum">
              <a:rPr lang="it-IT" sz="1000">
                <a:latin typeface="+mn-lt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24</a:t>
            </a:fld>
            <a:endParaRPr lang="it-IT" sz="1000" dirty="0">
              <a:latin typeface="+mn-lt"/>
            </a:endParaRPr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3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ottotitolo 2"/>
          <p:cNvSpPr txBox="1">
            <a:spLocks/>
          </p:cNvSpPr>
          <p:nvPr/>
        </p:nvSpPr>
        <p:spPr>
          <a:xfrm>
            <a:off x="500034" y="1357298"/>
            <a:ext cx="8176423" cy="4643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4" y="1916832"/>
            <a:ext cx="39814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185853" y="2045246"/>
            <a:ext cx="489654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endParaRPr lang="it-IT" sz="2400" b="1" dirty="0"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  <a:p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Il </a:t>
            </a:r>
            <a:r>
              <a:rPr lang="it-IT" sz="2400" b="1" dirty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cruscotto mostra che l’impresa fornisce </a:t>
            </a:r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le </a:t>
            </a:r>
            <a:r>
              <a:rPr lang="it-IT" sz="2400" b="1" dirty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informazioni </a:t>
            </a:r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sulle carrozzerie in </a:t>
            </a:r>
            <a:r>
              <a:rPr lang="it-IT" sz="2400" b="1" dirty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almeno </a:t>
            </a:r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1/3 dei sinistri.</a:t>
            </a:r>
          </a:p>
          <a:p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E’ questo un caso in cui la </a:t>
            </a:r>
            <a:r>
              <a:rPr lang="it-IT" sz="2400" b="1" dirty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media di mercato appare fortemente influenzata dalla molteplicità di imprese che non comunicano regolarmente </a:t>
            </a:r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i dati </a:t>
            </a:r>
            <a:r>
              <a:rPr lang="it-IT" sz="2400" b="1" dirty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sulle officine di </a:t>
            </a:r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riparazione. </a:t>
            </a:r>
          </a:p>
          <a:p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Non fa così l’impresa in esame.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23" y="2616299"/>
            <a:ext cx="339471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08" y="2597249"/>
            <a:ext cx="3263041" cy="282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6" y="2616300"/>
            <a:ext cx="3602089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565357" y="1189623"/>
            <a:ext cx="8103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Alcune statistiche sui sinistri </a:t>
            </a:r>
            <a:r>
              <a:rPr lang="it-IT" sz="2400" b="1" u="sng" dirty="0" smtClean="0">
                <a:solidFill>
                  <a:srgbClr val="FF0000"/>
                </a:solidFill>
              </a:rPr>
              <a:t>chiusi</a:t>
            </a:r>
          </a:p>
          <a:p>
            <a:pPr algn="ctr"/>
            <a:r>
              <a:rPr lang="it-IT" sz="24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I 9 cruscotti di analisi </a:t>
            </a:r>
            <a:r>
              <a:rPr lang="it-IT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su </a:t>
            </a:r>
            <a:r>
              <a:rPr lang="it-IT" sz="24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soggetti presenti nel sinistro</a:t>
            </a:r>
          </a:p>
          <a:p>
            <a:pPr algn="ctr"/>
            <a:endParaRPr lang="it-IT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627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6" y="428625"/>
            <a:ext cx="8215313" cy="6961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lnSpc>
                <a:spcPct val="100000"/>
              </a:lnSpc>
              <a:spcBef>
                <a:spcPct val="0"/>
              </a:spcBef>
              <a:buClrTx/>
              <a:buSzPct val="111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i="1" dirty="0" smtClean="0">
                <a:solidFill>
                  <a:srgbClr val="FFF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IL Report DQ BDS – Sezione 9</a:t>
            </a: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3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ottotitolo 2"/>
          <p:cNvSpPr txBox="1">
            <a:spLocks/>
          </p:cNvSpPr>
          <p:nvPr/>
        </p:nvSpPr>
        <p:spPr>
          <a:xfrm>
            <a:off x="500034" y="1357298"/>
            <a:ext cx="8176423" cy="4643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4" y="1916832"/>
            <a:ext cx="39814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263752" y="2159509"/>
            <a:ext cx="435997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endParaRPr lang="it-IT" sz="2400" b="1" dirty="0"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  <a:p>
            <a:endParaRPr lang="it-IT" sz="800" b="1" dirty="0" smtClean="0">
              <a:solidFill>
                <a:srgbClr val="1F497D"/>
              </a:solidFill>
              <a:uFill>
                <a:solidFill>
                  <a:srgbClr val="FF0000"/>
                </a:solidFill>
              </a:uFill>
            </a:endParaRPr>
          </a:p>
          <a:p>
            <a:endParaRPr lang="it-IT" sz="800" b="1" dirty="0">
              <a:solidFill>
                <a:srgbClr val="1F497D"/>
              </a:solidFill>
              <a:uFill>
                <a:solidFill>
                  <a:srgbClr val="FF0000"/>
                </a:solidFill>
              </a:uFill>
            </a:endParaRPr>
          </a:p>
          <a:p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Nel caso esaminato, l’impresa non comunica alcun dato sugli studi di infortunistica.</a:t>
            </a:r>
          </a:p>
          <a:p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Non si direbbe un caso isolato: </a:t>
            </a:r>
          </a:p>
          <a:p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la media di mercato si attesta all’1,2%!</a:t>
            </a:r>
            <a:endParaRPr lang="it-IT" sz="2400" b="1" dirty="0">
              <a:solidFill>
                <a:srgbClr val="1F497D"/>
              </a:solidFill>
              <a:uFill>
                <a:solidFill>
                  <a:srgbClr val="FF0000"/>
                </a:solidFill>
              </a:u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23" y="2616299"/>
            <a:ext cx="339471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08" y="2597249"/>
            <a:ext cx="3263041" cy="282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69" y="2574039"/>
            <a:ext cx="3261717" cy="284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565357" y="1189623"/>
            <a:ext cx="8103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Alcune statistiche sui sinistri </a:t>
            </a:r>
            <a:r>
              <a:rPr lang="it-IT" sz="2400" b="1" u="sng" dirty="0" smtClean="0">
                <a:solidFill>
                  <a:srgbClr val="FF0000"/>
                </a:solidFill>
              </a:rPr>
              <a:t>chiusi</a:t>
            </a:r>
          </a:p>
          <a:p>
            <a:pPr algn="ctr"/>
            <a:r>
              <a:rPr lang="it-IT" sz="24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I 9 cruscotti di analisi </a:t>
            </a:r>
            <a:r>
              <a:rPr lang="it-IT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su </a:t>
            </a:r>
            <a:r>
              <a:rPr lang="it-IT" sz="24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soggetti presenti nel sinistro</a:t>
            </a:r>
          </a:p>
          <a:p>
            <a:pPr algn="ctr"/>
            <a:endParaRPr lang="it-IT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26434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6" y="428625"/>
            <a:ext cx="8215313" cy="6961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lnSpc>
                <a:spcPct val="100000"/>
              </a:lnSpc>
              <a:spcBef>
                <a:spcPct val="0"/>
              </a:spcBef>
              <a:buClrTx/>
              <a:buSzPct val="111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i="1" dirty="0" smtClean="0">
                <a:solidFill>
                  <a:srgbClr val="FFF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IL Report DQ BDS – Sezione 9</a:t>
            </a: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932CEF92-060D-4C36-8809-F9E4D2707C37}" type="slidenum">
              <a:rPr lang="it-IT" sz="1000">
                <a:latin typeface="+mn-lt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26</a:t>
            </a:fld>
            <a:endParaRPr lang="it-IT" sz="1000" dirty="0">
              <a:latin typeface="+mn-lt"/>
            </a:endParaRPr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3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ottotitolo 2"/>
          <p:cNvSpPr txBox="1">
            <a:spLocks/>
          </p:cNvSpPr>
          <p:nvPr/>
        </p:nvSpPr>
        <p:spPr>
          <a:xfrm>
            <a:off x="500034" y="1357298"/>
            <a:ext cx="8176423" cy="4643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4" y="1916832"/>
            <a:ext cx="39814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298949" y="2060848"/>
            <a:ext cx="435997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endParaRPr lang="it-IT" sz="2400" b="1" dirty="0"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  <a:p>
            <a:endParaRPr lang="it-IT" sz="800" b="1" dirty="0" smtClean="0">
              <a:solidFill>
                <a:srgbClr val="1F497D"/>
              </a:solidFill>
              <a:uFill>
                <a:solidFill>
                  <a:srgbClr val="FF0000"/>
                </a:solidFill>
              </a:uFill>
            </a:endParaRPr>
          </a:p>
          <a:p>
            <a:endParaRPr lang="it-IT" sz="800" b="1" dirty="0">
              <a:solidFill>
                <a:srgbClr val="1F497D"/>
              </a:solidFill>
              <a:uFill>
                <a:solidFill>
                  <a:srgbClr val="FF0000"/>
                </a:solidFill>
              </a:uFill>
            </a:endParaRPr>
          </a:p>
          <a:p>
            <a:endParaRPr lang="it-IT" sz="2400" b="1" dirty="0" smtClean="0">
              <a:solidFill>
                <a:srgbClr val="1F497D"/>
              </a:solidFill>
              <a:uFill>
                <a:solidFill>
                  <a:srgbClr val="FF0000"/>
                </a:solidFill>
              </a:uFill>
            </a:endParaRPr>
          </a:p>
          <a:p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I soggetti che agiscono in rivalsa (INAIL, datore di lavoro, ecc.) appaiono nel 2,5% dei sinistri, a livello di mercato, nell’1,8%, per l’impresa in esame.</a:t>
            </a:r>
            <a:endParaRPr lang="it-IT" sz="2400" b="1" dirty="0">
              <a:solidFill>
                <a:srgbClr val="1F497D"/>
              </a:solidFill>
              <a:uFill>
                <a:solidFill>
                  <a:srgbClr val="FF0000"/>
                </a:solidFill>
              </a:u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23" y="2616299"/>
            <a:ext cx="339471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08" y="2597249"/>
            <a:ext cx="3263041" cy="282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69" y="2574039"/>
            <a:ext cx="3261717" cy="284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14" y="2578375"/>
            <a:ext cx="3371825" cy="286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565357" y="1189623"/>
            <a:ext cx="8103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Alcune statistiche sui sinistri </a:t>
            </a:r>
            <a:r>
              <a:rPr lang="it-IT" sz="2400" b="1" u="sng" dirty="0" smtClean="0">
                <a:solidFill>
                  <a:srgbClr val="FF0000"/>
                </a:solidFill>
              </a:rPr>
              <a:t>chiusi</a:t>
            </a:r>
          </a:p>
          <a:p>
            <a:pPr algn="ctr"/>
            <a:r>
              <a:rPr lang="it-IT" sz="24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I 9 cruscotti di analisi </a:t>
            </a:r>
            <a:r>
              <a:rPr lang="it-IT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su </a:t>
            </a:r>
            <a:r>
              <a:rPr lang="it-IT" sz="24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soggetti presenti nel sinistro</a:t>
            </a:r>
          </a:p>
          <a:p>
            <a:pPr algn="ctr"/>
            <a:endParaRPr lang="it-IT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7031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6" y="428625"/>
            <a:ext cx="8215313" cy="6961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lnSpc>
                <a:spcPct val="100000"/>
              </a:lnSpc>
              <a:spcBef>
                <a:spcPct val="0"/>
              </a:spcBef>
              <a:buClrTx/>
              <a:buSzPct val="111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i="1" dirty="0" smtClean="0">
                <a:solidFill>
                  <a:srgbClr val="FFF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IL Report DQ BDS – Sezione 10</a:t>
            </a: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932CEF92-060D-4C36-8809-F9E4D2707C37}" type="slidenum">
              <a:rPr lang="it-IT" sz="1000">
                <a:latin typeface="+mn-lt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27</a:t>
            </a:fld>
            <a:endParaRPr lang="it-IT" sz="1000" dirty="0">
              <a:latin typeface="+mn-lt"/>
            </a:endParaRPr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3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ottotitolo 2"/>
          <p:cNvSpPr txBox="1">
            <a:spLocks/>
          </p:cNvSpPr>
          <p:nvPr/>
        </p:nvSpPr>
        <p:spPr>
          <a:xfrm>
            <a:off x="500034" y="1357298"/>
            <a:ext cx="8176423" cy="4643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</p:txBody>
      </p:sp>
      <p:sp>
        <p:nvSpPr>
          <p:cNvPr id="2" name="CasellaDiTesto 1"/>
          <p:cNvSpPr txBox="1"/>
          <p:nvPr/>
        </p:nvSpPr>
        <p:spPr>
          <a:xfrm>
            <a:off x="540008" y="1387858"/>
            <a:ext cx="8103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Statistica sugli scarti AIA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55" y="1849523"/>
            <a:ext cx="7882573" cy="273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540008" y="4145012"/>
            <a:ext cx="8050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400" b="1" dirty="0" smtClean="0">
              <a:solidFill>
                <a:srgbClr val="1F497D"/>
              </a:solidFill>
              <a:uFill>
                <a:solidFill>
                  <a:srgbClr val="FF0000"/>
                </a:solidFill>
              </a:uFill>
            </a:endParaRPr>
          </a:p>
          <a:p>
            <a:pPr algn="ctr"/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L’informazione puntuale dei sinistri non acquisiti da AIA è fornita</a:t>
            </a:r>
            <a:r>
              <a:rPr lang="it-IT" sz="2400" b="1" dirty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all’impresa, ex </a:t>
            </a:r>
            <a:r>
              <a:rPr lang="it-IT" sz="2400" b="1" dirty="0" err="1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provv</a:t>
            </a:r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. IVASS 47/16,</a:t>
            </a:r>
            <a:r>
              <a:rPr lang="it-IT" sz="2400" b="1" dirty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con il </a:t>
            </a:r>
            <a:r>
              <a:rPr lang="it-IT" sz="2400" b="1" dirty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flusso </a:t>
            </a:r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AIA.</a:t>
            </a:r>
          </a:p>
          <a:p>
            <a:pPr algn="ctr"/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Il Report DQ include questa statistica in quanto le ragioni di scarto dei sinistri dalla proceduta AIA possono essere dovute alla scarsa qualità dei dati forniti alla BDS.</a:t>
            </a:r>
            <a:endParaRPr lang="it-IT" sz="2400" b="1" dirty="0">
              <a:solidFill>
                <a:srgbClr val="1F497D"/>
              </a:solidFill>
              <a:uFill>
                <a:solidFill>
                  <a:srgbClr val="FF0000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3203241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6" y="428625"/>
            <a:ext cx="8215313" cy="6961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lnSpc>
                <a:spcPct val="100000"/>
              </a:lnSpc>
              <a:spcBef>
                <a:spcPct val="0"/>
              </a:spcBef>
              <a:buClrTx/>
              <a:buSzPct val="111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i="1" dirty="0" smtClean="0">
                <a:solidFill>
                  <a:srgbClr val="FFF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IL Report DQ BDS – Sezione 11</a:t>
            </a: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932CEF92-060D-4C36-8809-F9E4D2707C37}" type="slidenum">
              <a:rPr lang="it-IT" sz="1000">
                <a:latin typeface="+mn-lt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28</a:t>
            </a:fld>
            <a:endParaRPr lang="it-IT" sz="1000" dirty="0">
              <a:latin typeface="+mn-lt"/>
            </a:endParaRPr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3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ottotitolo 2"/>
          <p:cNvSpPr txBox="1">
            <a:spLocks/>
          </p:cNvSpPr>
          <p:nvPr/>
        </p:nvSpPr>
        <p:spPr>
          <a:xfrm>
            <a:off x="500034" y="1357298"/>
            <a:ext cx="8176423" cy="4643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</p:txBody>
      </p:sp>
      <p:sp>
        <p:nvSpPr>
          <p:cNvPr id="2" name="CasellaDiTesto 1"/>
          <p:cNvSpPr txBox="1"/>
          <p:nvPr/>
        </p:nvSpPr>
        <p:spPr>
          <a:xfrm>
            <a:off x="266378" y="138785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Analisi dei sinistri inviati nell’ultimo quinquennio, per generazione 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09" y="4317828"/>
            <a:ext cx="5345233" cy="218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24" y="4355928"/>
            <a:ext cx="307573" cy="1498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5580112" y="1849523"/>
            <a:ext cx="338437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Quest’ultima sezione considera lo </a:t>
            </a:r>
            <a:r>
              <a:rPr lang="it-IT" sz="2200" b="1" i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stock</a:t>
            </a:r>
            <a:r>
              <a:rPr lang="it-IT" sz="22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 dei sinistri trasmessi alla BDS negli ultimi 5 anni.</a:t>
            </a:r>
          </a:p>
          <a:p>
            <a:r>
              <a:rPr lang="it-IT" sz="22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L’impresa può valutare se lo sviluppo dello stato dei sinistri comunicati alla BDS</a:t>
            </a:r>
          </a:p>
          <a:p>
            <a:r>
              <a:rPr lang="it-IT" sz="22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(nella casella      è indicato il numero di sinistri della generazione) è in linea con i valori aziendali noti.</a:t>
            </a:r>
          </a:p>
          <a:p>
            <a:r>
              <a:rPr lang="it-IT" sz="22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Si effettua il raffronto con i dati del totale mercato.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6" y="1936578"/>
            <a:ext cx="49434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5372101" y="1849523"/>
            <a:ext cx="208011" cy="1147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elaio 18"/>
          <p:cNvSpPr/>
          <p:nvPr/>
        </p:nvSpPr>
        <p:spPr>
          <a:xfrm>
            <a:off x="1528614" y="4077072"/>
            <a:ext cx="421893" cy="221536"/>
          </a:xfrm>
          <a:prstGeom prst="bevel">
            <a:avLst/>
          </a:prstGeom>
          <a:pattFill prst="pct70">
            <a:fgClr>
              <a:srgbClr val="C0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Telaio 19"/>
          <p:cNvSpPr/>
          <p:nvPr/>
        </p:nvSpPr>
        <p:spPr>
          <a:xfrm>
            <a:off x="2349907" y="4077072"/>
            <a:ext cx="421893" cy="221536"/>
          </a:xfrm>
          <a:prstGeom prst="bevel">
            <a:avLst/>
          </a:prstGeom>
          <a:pattFill prst="pct70">
            <a:fgClr>
              <a:srgbClr val="C0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Telaio 20"/>
          <p:cNvSpPr/>
          <p:nvPr/>
        </p:nvSpPr>
        <p:spPr>
          <a:xfrm>
            <a:off x="3160415" y="4077072"/>
            <a:ext cx="421893" cy="221536"/>
          </a:xfrm>
          <a:prstGeom prst="bevel">
            <a:avLst/>
          </a:prstGeom>
          <a:pattFill prst="pct70">
            <a:fgClr>
              <a:srgbClr val="C0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Telaio 21"/>
          <p:cNvSpPr/>
          <p:nvPr/>
        </p:nvSpPr>
        <p:spPr>
          <a:xfrm>
            <a:off x="3987041" y="4077072"/>
            <a:ext cx="421893" cy="221536"/>
          </a:xfrm>
          <a:prstGeom prst="bevel">
            <a:avLst/>
          </a:prstGeom>
          <a:pattFill prst="pct70">
            <a:fgClr>
              <a:srgbClr val="C0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laio 22"/>
          <p:cNvSpPr/>
          <p:nvPr/>
        </p:nvSpPr>
        <p:spPr>
          <a:xfrm>
            <a:off x="4797549" y="4077072"/>
            <a:ext cx="421893" cy="221536"/>
          </a:xfrm>
          <a:prstGeom prst="bevel">
            <a:avLst/>
          </a:prstGeom>
          <a:pattFill prst="pct70">
            <a:fgClr>
              <a:srgbClr val="C0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Telaio 23"/>
          <p:cNvSpPr/>
          <p:nvPr/>
        </p:nvSpPr>
        <p:spPr>
          <a:xfrm>
            <a:off x="7175656" y="4324193"/>
            <a:ext cx="348672" cy="221536"/>
          </a:xfrm>
          <a:prstGeom prst="bevel">
            <a:avLst/>
          </a:prstGeom>
          <a:pattFill prst="pct70">
            <a:fgClr>
              <a:srgbClr val="C0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181310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6" y="428625"/>
            <a:ext cx="8215313" cy="6961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lnSpc>
                <a:spcPct val="100000"/>
              </a:lnSpc>
              <a:spcBef>
                <a:spcPct val="0"/>
              </a:spcBef>
              <a:buClrTx/>
              <a:buSzPct val="111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932CEF92-060D-4C36-8809-F9E4D2707C37}" type="slidenum">
              <a:rPr lang="it-IT" sz="1000">
                <a:latin typeface="+mn-lt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29</a:t>
            </a:fld>
            <a:endParaRPr lang="it-IT" sz="1000" dirty="0">
              <a:latin typeface="+mn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00762" y="1357298"/>
            <a:ext cx="7786687" cy="3828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it-IT" sz="3400" dirty="0" smtClean="0"/>
          </a:p>
          <a:p>
            <a:pPr algn="ctr"/>
            <a:endParaRPr lang="it-IT" sz="3600" i="1" dirty="0" smtClean="0"/>
          </a:p>
          <a:p>
            <a:pPr algn="ctr"/>
            <a:endParaRPr lang="it-IT" sz="3600" i="1" dirty="0"/>
          </a:p>
          <a:p>
            <a:pPr algn="ctr"/>
            <a:r>
              <a:rPr lang="it-IT" sz="3600" i="1" dirty="0" smtClean="0"/>
              <a:t>Grazie  </a:t>
            </a:r>
          </a:p>
          <a:p>
            <a:pPr algn="ctr"/>
            <a:r>
              <a:rPr lang="it-IT" sz="3600" i="1" dirty="0" smtClean="0"/>
              <a:t>dell’attenzione!</a:t>
            </a:r>
          </a:p>
          <a:p>
            <a:pPr algn="ctr"/>
            <a:endParaRPr lang="it-IT" sz="3600" i="1" dirty="0"/>
          </a:p>
          <a:p>
            <a:pPr marL="342900" lvl="0" indent="-342900" algn="r">
              <a:spcBef>
                <a:spcPct val="20000"/>
              </a:spcBef>
              <a:defRPr/>
            </a:pPr>
            <a:endParaRPr lang="it-IT" sz="2400" i="1" dirty="0"/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3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95536" y="6165305"/>
            <a:ext cx="8352928" cy="1440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lnSpc>
                <a:spcPct val="100000"/>
              </a:lnSpc>
              <a:spcBef>
                <a:spcPct val="0"/>
              </a:spcBef>
              <a:buClrTx/>
              <a:buSzPct val="111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500034" y="1357298"/>
            <a:ext cx="8176423" cy="4643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47669274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6" y="428625"/>
            <a:ext cx="8215313" cy="6961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lnSpc>
                <a:spcPct val="100000"/>
              </a:lnSpc>
              <a:spcBef>
                <a:spcPct val="0"/>
              </a:spcBef>
              <a:buClrTx/>
              <a:buSzPct val="111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i="1" dirty="0">
                <a:solidFill>
                  <a:srgbClr val="FFF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Regolamento IVASS n. 23 (BDS)</a:t>
            </a:r>
          </a:p>
        </p:txBody>
      </p:sp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932CEF92-060D-4C36-8809-F9E4D2707C37}" type="slidenum">
              <a:rPr lang="it-IT" sz="1000">
                <a:latin typeface="+mn-lt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3</a:t>
            </a:fld>
            <a:endParaRPr lang="it-IT" sz="1000" dirty="0">
              <a:latin typeface="+mn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93155" y="1357298"/>
            <a:ext cx="8103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2400" b="1"/>
            </a:lvl1pPr>
          </a:lstStyle>
          <a:p>
            <a:r>
              <a:rPr lang="it-IT" sz="280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La BDS</a:t>
            </a:r>
            <a:endParaRPr lang="it-IT" sz="2800" dirty="0"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3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ottotitolo 2"/>
          <p:cNvSpPr txBox="1">
            <a:spLocks/>
          </p:cNvSpPr>
          <p:nvPr/>
        </p:nvSpPr>
        <p:spPr>
          <a:xfrm>
            <a:off x="500034" y="1357298"/>
            <a:ext cx="8176423" cy="4643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612602" y="1844824"/>
            <a:ext cx="7951286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it-IT" sz="1400" b="1" dirty="0" smtClean="0">
              <a:solidFill>
                <a:srgbClr val="FF0000"/>
              </a:solidFill>
            </a:endParaRPr>
          </a:p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Cosa è cambiato?</a:t>
            </a:r>
          </a:p>
          <a:p>
            <a:pPr algn="just"/>
            <a:endParaRPr lang="it-IT" sz="800" b="1" dirty="0" smtClean="0">
              <a:solidFill>
                <a:srgbClr val="FF0000"/>
              </a:solidFill>
            </a:endParaRPr>
          </a:p>
          <a:p>
            <a:pPr marL="896938" indent="-452438" algn="just"/>
            <a:r>
              <a:rPr lang="it-IT" sz="2400" b="1" dirty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-	</a:t>
            </a:r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L’Anagrafe </a:t>
            </a:r>
            <a:r>
              <a:rPr lang="it-IT" sz="2400" b="1" dirty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Testimoni e l’Anagrafe Danneggiati</a:t>
            </a:r>
          </a:p>
          <a:p>
            <a:pPr marL="896938" indent="-896938" algn="just"/>
            <a:r>
              <a:rPr lang="it-IT" sz="2400" b="1" dirty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	</a:t>
            </a:r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si affiancano alla Banca dati sinistri (art</a:t>
            </a:r>
            <a:r>
              <a:rPr lang="it-IT" sz="2400" b="1" dirty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. </a:t>
            </a:r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135 </a:t>
            </a:r>
            <a:r>
              <a:rPr lang="it-IT" sz="2400" b="1" dirty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Codice</a:t>
            </a:r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)</a:t>
            </a:r>
          </a:p>
          <a:p>
            <a:pPr marL="896938" indent="-896938" algn="just"/>
            <a:endParaRPr lang="it-IT" sz="800" b="1" dirty="0">
              <a:solidFill>
                <a:srgbClr val="1F497D"/>
              </a:solidFill>
              <a:uFill>
                <a:solidFill>
                  <a:srgbClr val="FF0000"/>
                </a:solidFill>
              </a:uFill>
            </a:endParaRPr>
          </a:p>
          <a:p>
            <a:pPr marL="896938" indent="-452438" algn="just"/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-	Obbligo di consultazione per tutte le imprese </a:t>
            </a:r>
          </a:p>
          <a:p>
            <a:pPr marL="896938" indent="-896938" algn="just"/>
            <a:r>
              <a:rPr lang="it-IT" sz="2400" b="1" dirty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	</a:t>
            </a:r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(sia italiane che estere, art. 148 Codice)</a:t>
            </a:r>
          </a:p>
          <a:p>
            <a:pPr marL="896938" indent="-896938" algn="just"/>
            <a:endParaRPr lang="it-IT" sz="800" b="1" dirty="0">
              <a:solidFill>
                <a:srgbClr val="1F497D"/>
              </a:solidFill>
              <a:uFill>
                <a:solidFill>
                  <a:srgbClr val="FF0000"/>
                </a:solidFill>
              </a:uFill>
            </a:endParaRPr>
          </a:p>
          <a:p>
            <a:pPr marL="896938" indent="-896938"/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       -	Possibilità di consultazione per la verifica delle dichiarazioni precontrattuali	(art. 134 Codice)</a:t>
            </a:r>
          </a:p>
          <a:p>
            <a:pPr marL="896938" indent="-896938" algn="just"/>
            <a:endParaRPr lang="it-IT" sz="800" b="1" dirty="0" smtClean="0">
              <a:solidFill>
                <a:srgbClr val="1F497D"/>
              </a:solidFill>
              <a:uFill>
                <a:solidFill>
                  <a:srgbClr val="FF0000"/>
                </a:solidFill>
              </a:uFill>
            </a:endParaRPr>
          </a:p>
          <a:p>
            <a:pPr marL="896938" indent="-452438"/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-	Comunicazione automatica degli score AIA                       alle imprese </a:t>
            </a:r>
            <a:r>
              <a:rPr lang="it-IT" sz="2400" b="1" dirty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che trasmettono i dati a </a:t>
            </a:r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BDS</a:t>
            </a:r>
          </a:p>
        </p:txBody>
      </p:sp>
    </p:spTree>
    <p:extLst>
      <p:ext uri="{BB962C8B-B14F-4D97-AF65-F5344CB8AC3E}">
        <p14:creationId xmlns:p14="http://schemas.microsoft.com/office/powerpoint/2010/main" val="158876338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6" y="428625"/>
            <a:ext cx="8215313" cy="6961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lnSpc>
                <a:spcPct val="100000"/>
              </a:lnSpc>
              <a:spcBef>
                <a:spcPct val="0"/>
              </a:spcBef>
              <a:buClrTx/>
              <a:buSzPct val="111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i="1" dirty="0">
                <a:solidFill>
                  <a:srgbClr val="FFF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Regolamento IVASS n. 23 (BDS)</a:t>
            </a:r>
          </a:p>
        </p:txBody>
      </p:sp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932CEF92-060D-4C36-8809-F9E4D2707C37}" type="slidenum">
              <a:rPr lang="it-IT" sz="1000">
                <a:latin typeface="+mn-lt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</a:t>
            </a:fld>
            <a:endParaRPr lang="it-IT" sz="1000" dirty="0">
              <a:latin typeface="+mn-lt"/>
            </a:endParaRPr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3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ottotitolo 2"/>
          <p:cNvSpPr txBox="1">
            <a:spLocks/>
          </p:cNvSpPr>
          <p:nvPr/>
        </p:nvSpPr>
        <p:spPr>
          <a:xfrm>
            <a:off x="500034" y="1357298"/>
            <a:ext cx="8176423" cy="4643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665040" y="2276286"/>
            <a:ext cx="7951286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6938" indent="-896938" algn="just"/>
            <a:r>
              <a:rPr lang="it-IT" sz="2800" b="1" dirty="0" smtClean="0">
                <a:solidFill>
                  <a:srgbClr val="FF0000"/>
                </a:solidFill>
              </a:rPr>
              <a:t>Inoltre: </a:t>
            </a:r>
          </a:p>
          <a:p>
            <a:pPr algn="just"/>
            <a:endParaRPr lang="it-IT" sz="800" b="1" dirty="0">
              <a:solidFill>
                <a:srgbClr val="FF0000"/>
              </a:solidFill>
            </a:endParaRPr>
          </a:p>
          <a:p>
            <a:pPr marL="901700" indent="-457200" algn="just">
              <a:buFontTx/>
              <a:buChar char="-"/>
            </a:pPr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IVASS deve fornire gli esiti delle verifiche sui dati BDS in sette giorni (non più in 15)</a:t>
            </a:r>
          </a:p>
          <a:p>
            <a:pPr marL="444500" algn="just"/>
            <a:endParaRPr lang="it-IT" sz="800" b="1" dirty="0" smtClean="0">
              <a:solidFill>
                <a:srgbClr val="1F497D"/>
              </a:solidFill>
              <a:uFill>
                <a:solidFill>
                  <a:srgbClr val="FF0000"/>
                </a:solidFill>
              </a:uFill>
            </a:endParaRPr>
          </a:p>
          <a:p>
            <a:pPr marL="901700" indent="-457200" algn="just">
              <a:buFontTx/>
              <a:buChar char="-"/>
            </a:pPr>
            <a:r>
              <a:rPr lang="it-IT" sz="2400" b="1" dirty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in caso di operazioni straordinarie, le imprese </a:t>
            </a:r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devono concordare </a:t>
            </a:r>
            <a:r>
              <a:rPr lang="it-IT" sz="2400" b="1" dirty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con IVASS le procedure di ricodifica dei </a:t>
            </a:r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sinistri BDS</a:t>
            </a:r>
            <a:endParaRPr lang="it-IT" sz="2400" b="1" dirty="0" smtClean="0"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  <a:p>
            <a:pPr marL="444500" algn="just"/>
            <a:endParaRPr lang="it-IT" sz="800" b="1" dirty="0" smtClean="0">
              <a:solidFill>
                <a:srgbClr val="1F497D"/>
              </a:solidFill>
              <a:uFill>
                <a:solidFill>
                  <a:srgbClr val="FF0000"/>
                </a:solidFill>
              </a:uFill>
            </a:endParaRPr>
          </a:p>
          <a:p>
            <a:pPr marL="901700" indent="-457200" algn="just">
              <a:buFontTx/>
              <a:buChar char="-"/>
            </a:pPr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nuova categoria dei «soggetti terzi»</a:t>
            </a:r>
            <a:r>
              <a:rPr lang="it-IT" sz="2400" b="1" dirty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 tra i </a:t>
            </a:r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fruitori </a:t>
            </a:r>
            <a:r>
              <a:rPr lang="it-IT" sz="2400" b="1" dirty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delle informazioni </a:t>
            </a:r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BDS; il regolamento ha limitato tale diritto ai casi previsti da norma di legge</a:t>
            </a:r>
            <a:endParaRPr lang="it-IT" sz="2400" b="1" dirty="0">
              <a:solidFill>
                <a:srgbClr val="1F497D"/>
              </a:solidFill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93155" y="1357298"/>
            <a:ext cx="8103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2400" b="1"/>
            </a:lvl1pPr>
          </a:lstStyle>
          <a:p>
            <a:r>
              <a:rPr lang="it-IT" sz="280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La BDS</a:t>
            </a:r>
            <a:endParaRPr lang="it-IT" sz="2800" dirty="0"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59549294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6" y="428625"/>
            <a:ext cx="8215313" cy="6961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lnSpc>
                <a:spcPct val="100000"/>
              </a:lnSpc>
              <a:spcBef>
                <a:spcPct val="0"/>
              </a:spcBef>
              <a:buClrTx/>
              <a:buSzPct val="111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i="1" dirty="0">
                <a:solidFill>
                  <a:srgbClr val="FFF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Regolamento IVASS n. 23 (BDS)</a:t>
            </a:r>
          </a:p>
        </p:txBody>
      </p:sp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932CEF92-060D-4C36-8809-F9E4D2707C37}" type="slidenum">
              <a:rPr lang="it-IT" sz="1000">
                <a:latin typeface="+mn-lt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5</a:t>
            </a:fld>
            <a:endParaRPr lang="it-IT" sz="1000" dirty="0">
              <a:latin typeface="+mn-lt"/>
            </a:endParaRPr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3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ottotitolo 2"/>
          <p:cNvSpPr txBox="1">
            <a:spLocks/>
          </p:cNvSpPr>
          <p:nvPr/>
        </p:nvSpPr>
        <p:spPr>
          <a:xfrm>
            <a:off x="500034" y="1357298"/>
            <a:ext cx="8176423" cy="4643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610245" y="1916832"/>
            <a:ext cx="7951286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it-IT" sz="1400" b="1" dirty="0" smtClean="0">
              <a:solidFill>
                <a:srgbClr val="FF0000"/>
              </a:solidFill>
            </a:endParaRPr>
          </a:p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Cosa </a:t>
            </a:r>
            <a:r>
              <a:rPr lang="it-IT" sz="2800" b="1" cap="small" dirty="0" smtClean="0">
                <a:solidFill>
                  <a:srgbClr val="FF0000"/>
                </a:solidFill>
              </a:rPr>
              <a:t>non</a:t>
            </a:r>
            <a:r>
              <a:rPr lang="it-IT" sz="2800" b="1" dirty="0" smtClean="0">
                <a:solidFill>
                  <a:srgbClr val="FF0000"/>
                </a:solidFill>
              </a:rPr>
              <a:t> è cambiato?</a:t>
            </a:r>
          </a:p>
          <a:p>
            <a:pPr algn="just"/>
            <a:endParaRPr lang="it-IT" sz="800" b="1" dirty="0" smtClean="0">
              <a:solidFill>
                <a:srgbClr val="FF0000"/>
              </a:solidFill>
            </a:endParaRPr>
          </a:p>
          <a:p>
            <a:pPr marL="896938" indent="-355600">
              <a:buFontTx/>
              <a:buChar char="-"/>
            </a:pPr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il tracciato record delle comunicazioni effettuate       dalle imprese alla BDS</a:t>
            </a:r>
          </a:p>
          <a:p>
            <a:pPr marL="274638" algn="just"/>
            <a:endParaRPr lang="it-IT" sz="800" b="1" dirty="0" smtClean="0">
              <a:solidFill>
                <a:srgbClr val="1F497D"/>
              </a:solidFill>
              <a:uFill>
                <a:solidFill>
                  <a:srgbClr val="FF0000"/>
                </a:solidFill>
              </a:uFill>
            </a:endParaRPr>
          </a:p>
          <a:p>
            <a:pPr marL="896938" indent="-355600">
              <a:buFontTx/>
              <a:buChar char="-"/>
            </a:pPr>
            <a:r>
              <a:rPr lang="it-IT" sz="2400" b="1" dirty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i</a:t>
            </a:r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 programmi di validazione e caricamento dei dati          sui sinistri in BDS</a:t>
            </a:r>
          </a:p>
          <a:p>
            <a:pPr marL="274638" algn="just"/>
            <a:endParaRPr lang="it-IT" sz="800" b="1" dirty="0" smtClean="0">
              <a:solidFill>
                <a:srgbClr val="1F497D"/>
              </a:solidFill>
              <a:uFill>
                <a:solidFill>
                  <a:srgbClr val="FF0000"/>
                </a:solidFill>
              </a:uFill>
            </a:endParaRPr>
          </a:p>
          <a:p>
            <a:pPr marL="896938" indent="-355600" algn="just">
              <a:buFontTx/>
              <a:buChar char="-"/>
            </a:pPr>
            <a:r>
              <a:rPr lang="it-IT" sz="2400" b="1" dirty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i</a:t>
            </a:r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l calcolo dei Parametri </a:t>
            </a:r>
            <a:r>
              <a:rPr lang="it-IT" sz="2400" b="1" dirty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di significatività </a:t>
            </a:r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BDS</a:t>
            </a:r>
          </a:p>
          <a:p>
            <a:pPr marL="274638" algn="just"/>
            <a:endParaRPr lang="it-IT" sz="800" b="1" dirty="0" smtClean="0">
              <a:solidFill>
                <a:srgbClr val="1F497D"/>
              </a:solidFill>
              <a:uFill>
                <a:solidFill>
                  <a:srgbClr val="FF0000"/>
                </a:solidFill>
              </a:uFill>
            </a:endParaRPr>
          </a:p>
          <a:p>
            <a:pPr marL="896938" indent="-355600" algn="just">
              <a:buFontTx/>
              <a:buChar char="-"/>
            </a:pPr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la modalità di consultazione </a:t>
            </a:r>
            <a:r>
              <a:rPr lang="it-IT" sz="2400" b="1" i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on line </a:t>
            </a:r>
          </a:p>
          <a:p>
            <a:pPr marL="274638" algn="just"/>
            <a:endParaRPr lang="it-IT" sz="800" b="1" i="1" dirty="0" smtClean="0">
              <a:solidFill>
                <a:srgbClr val="1F497D"/>
              </a:solidFill>
              <a:uFill>
                <a:solidFill>
                  <a:srgbClr val="FF0000"/>
                </a:solidFill>
              </a:uFill>
            </a:endParaRPr>
          </a:p>
          <a:p>
            <a:pPr marL="896938" indent="-355600" algn="just">
              <a:buFontTx/>
              <a:buChar char="-"/>
            </a:pPr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la </a:t>
            </a:r>
            <a:r>
              <a:rPr lang="it-IT" sz="2400" b="1" dirty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modalità di </a:t>
            </a:r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consultazione </a:t>
            </a:r>
            <a:r>
              <a:rPr lang="it-IT" sz="2400" b="1" i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batch </a:t>
            </a:r>
            <a:endParaRPr lang="it-IT" sz="2400" b="1" dirty="0" smtClean="0">
              <a:solidFill>
                <a:srgbClr val="1F497D"/>
              </a:solidFill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57845" y="1357298"/>
            <a:ext cx="8103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2400" b="1"/>
            </a:lvl1pPr>
          </a:lstStyle>
          <a:p>
            <a:r>
              <a:rPr lang="it-IT" sz="280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La BDS</a:t>
            </a:r>
            <a:endParaRPr lang="it-IT" sz="2800" dirty="0"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4215829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6" y="428625"/>
            <a:ext cx="8215313" cy="6961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lnSpc>
                <a:spcPct val="100000"/>
              </a:lnSpc>
              <a:spcBef>
                <a:spcPct val="0"/>
              </a:spcBef>
              <a:buClrTx/>
              <a:buSzPct val="111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i="1" dirty="0">
                <a:solidFill>
                  <a:srgbClr val="FFF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Regolamento IVASS n. 23 (BDS)</a:t>
            </a:r>
          </a:p>
        </p:txBody>
      </p:sp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932CEF92-060D-4C36-8809-F9E4D2707C37}" type="slidenum">
              <a:rPr lang="it-IT" sz="1000">
                <a:latin typeface="+mn-lt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6</a:t>
            </a:fld>
            <a:endParaRPr lang="it-IT" sz="1000" dirty="0">
              <a:latin typeface="+mn-lt"/>
            </a:endParaRPr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3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ottotitolo 2"/>
          <p:cNvSpPr txBox="1">
            <a:spLocks/>
          </p:cNvSpPr>
          <p:nvPr/>
        </p:nvSpPr>
        <p:spPr>
          <a:xfrm>
            <a:off x="510377" y="1328741"/>
            <a:ext cx="8176423" cy="4643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560639" y="1955484"/>
            <a:ext cx="7951286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it-IT" sz="1400" b="1" dirty="0" smtClean="0">
              <a:solidFill>
                <a:srgbClr val="FF0000"/>
              </a:solidFill>
            </a:endParaRP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Cosa deve essere ancora fatto</a:t>
            </a:r>
            <a:r>
              <a:rPr lang="it-IT" sz="2800" b="1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endParaRPr lang="it-IT" sz="800" b="1" dirty="0">
              <a:solidFill>
                <a:srgbClr val="FF0000"/>
              </a:solidFill>
            </a:endParaRPr>
          </a:p>
          <a:p>
            <a:pPr algn="just"/>
            <a:endParaRPr lang="it-IT" sz="800" b="1" dirty="0">
              <a:solidFill>
                <a:srgbClr val="FF0000"/>
              </a:solidFill>
            </a:endParaRPr>
          </a:p>
          <a:p>
            <a:pPr marL="630238" indent="-355600" algn="just">
              <a:buFontTx/>
              <a:buChar char="-"/>
            </a:pPr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le modalità tecniche per la consultazione </a:t>
            </a:r>
            <a:r>
              <a:rPr lang="it-IT" sz="2400" b="1" i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on line </a:t>
            </a:r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da riservare</a:t>
            </a:r>
            <a:r>
              <a:rPr lang="it-IT" sz="2400" b="1" i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agli utenti </a:t>
            </a:r>
            <a:r>
              <a:rPr lang="it-IT" sz="2400" b="1" dirty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dell’antifrode </a:t>
            </a:r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assuntiva finalizzata alla verifica </a:t>
            </a:r>
            <a:r>
              <a:rPr lang="it-IT" sz="2400" b="1" dirty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delle dichiarazioni </a:t>
            </a:r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precontrattuali</a:t>
            </a:r>
          </a:p>
          <a:p>
            <a:pPr marL="630238" indent="-355600" algn="just">
              <a:buFontTx/>
              <a:buChar char="-"/>
            </a:pPr>
            <a:endParaRPr lang="it-IT" sz="2400" b="1" dirty="0" smtClean="0">
              <a:solidFill>
                <a:srgbClr val="1F497D"/>
              </a:solidFill>
              <a:uFill>
                <a:solidFill>
                  <a:srgbClr val="FF0000"/>
                </a:solidFill>
              </a:uFill>
            </a:endParaRPr>
          </a:p>
          <a:p>
            <a:pPr marL="630238" indent="-355600" algn="just">
              <a:buFontTx/>
              <a:buChar char="-"/>
            </a:pPr>
            <a:r>
              <a:rPr lang="it-IT" sz="2400" b="1" dirty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la </a:t>
            </a:r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procedura di abilitazione per la </a:t>
            </a:r>
            <a:r>
              <a:rPr lang="it-IT" sz="2400" b="1" dirty="0" err="1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profilazione</a:t>
            </a:r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 della nuova tipologia di utenti, garantendo gli automatismi necessari, nel rispetto dei criteri di riservatezza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93155" y="1357298"/>
            <a:ext cx="8103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2400" b="1"/>
            </a:lvl1pPr>
          </a:lstStyle>
          <a:p>
            <a:r>
              <a:rPr lang="it-IT" sz="280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La BDS</a:t>
            </a:r>
            <a:endParaRPr lang="it-IT" sz="2800" dirty="0"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05991380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6" y="428625"/>
            <a:ext cx="8215313" cy="6961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lnSpc>
                <a:spcPct val="100000"/>
              </a:lnSpc>
              <a:spcBef>
                <a:spcPct val="0"/>
              </a:spcBef>
              <a:buClrTx/>
              <a:buSzPct val="111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i="1" dirty="0" smtClean="0">
                <a:solidFill>
                  <a:srgbClr val="FFF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Data </a:t>
            </a:r>
            <a:r>
              <a:rPr lang="it-IT" b="1" i="1" dirty="0" err="1" smtClean="0">
                <a:solidFill>
                  <a:srgbClr val="FFF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Quality</a:t>
            </a:r>
            <a:r>
              <a:rPr lang="it-IT" b="1" i="1" dirty="0" smtClean="0">
                <a:solidFill>
                  <a:srgbClr val="FFF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BDS - Primo invio 10.7.16</a:t>
            </a: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932CEF92-060D-4C36-8809-F9E4D2707C37}" type="slidenum">
              <a:rPr lang="it-IT" sz="1000">
                <a:latin typeface="+mn-lt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7</a:t>
            </a:fld>
            <a:endParaRPr lang="it-IT" sz="1000" dirty="0">
              <a:latin typeface="+mn-lt"/>
            </a:endParaRPr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3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ottotitolo 2"/>
          <p:cNvSpPr txBox="1">
            <a:spLocks/>
          </p:cNvSpPr>
          <p:nvPr/>
        </p:nvSpPr>
        <p:spPr>
          <a:xfrm>
            <a:off x="500034" y="1357298"/>
            <a:ext cx="8176423" cy="4643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62" y="1364938"/>
            <a:ext cx="21050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2627784" y="1326573"/>
            <a:ext cx="601835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algn="r"/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Avvio del DQ-BDS comunicato con </a:t>
            </a:r>
          </a:p>
          <a:p>
            <a:pPr marL="180975" algn="r"/>
            <a:r>
              <a:rPr lang="it-IT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lettera dell’8 luglio 2016</a:t>
            </a:r>
          </a:p>
          <a:p>
            <a:pPr marL="180975" algn="just"/>
            <a:endParaRPr lang="it-IT" sz="1000" b="1" dirty="0" smtClean="0"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  <a:p>
            <a:pPr marL="180975" algn="just"/>
            <a:r>
              <a:rPr lang="it-IT" sz="28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Primi </a:t>
            </a:r>
            <a:r>
              <a:rPr lang="it-IT" sz="28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Report </a:t>
            </a:r>
            <a:r>
              <a:rPr lang="it-IT" sz="28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DQ-BDS</a:t>
            </a:r>
            <a:r>
              <a:rPr lang="it-IT" sz="2800" b="1" dirty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endParaRPr lang="it-IT" sz="2800" b="1" dirty="0" smtClean="0">
              <a:solidFill>
                <a:srgbClr val="1F497D"/>
              </a:solidFill>
              <a:uFill>
                <a:solidFill>
                  <a:srgbClr val="FF0000"/>
                </a:solidFill>
              </a:uFill>
            </a:endParaRPr>
          </a:p>
          <a:p>
            <a:pPr marL="180975" algn="just"/>
            <a:endParaRPr lang="it-IT" sz="800" b="1" dirty="0" smtClean="0">
              <a:solidFill>
                <a:srgbClr val="1F497D"/>
              </a:solidFill>
              <a:uFill>
                <a:solidFill>
                  <a:srgbClr val="FF0000"/>
                </a:solidFill>
              </a:uFill>
            </a:endParaRPr>
          </a:p>
          <a:p>
            <a:pPr marL="180975" algn="just"/>
            <a:r>
              <a:rPr lang="it-IT" sz="2800" b="1" dirty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Il 20 luglio scorso sono stati inviati alle imprese i </a:t>
            </a:r>
            <a:r>
              <a:rPr lang="it-IT" sz="28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report </a:t>
            </a:r>
            <a:r>
              <a:rPr lang="it-IT" sz="2800" b="1" dirty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mensili relativi agli invii dei primi sei mesi dell’anno 2016</a:t>
            </a:r>
            <a:endParaRPr lang="it-IT" sz="2800" b="1" dirty="0"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  <a:p>
            <a:pPr algn="just"/>
            <a:endParaRPr lang="it-IT" sz="1400" b="1" dirty="0" smtClean="0">
              <a:solidFill>
                <a:srgbClr val="FF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89008" y="4281176"/>
            <a:ext cx="8397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algn="just"/>
            <a:r>
              <a:rPr lang="it-IT" sz="28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Tempistica di trasmissione dei Report </a:t>
            </a:r>
            <a:r>
              <a:rPr lang="it-IT" sz="28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DQ-BDS</a:t>
            </a:r>
            <a:r>
              <a:rPr lang="it-IT" sz="2800" b="1" dirty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 </a:t>
            </a:r>
          </a:p>
          <a:p>
            <a:pPr marL="180975" algn="just"/>
            <a:r>
              <a:rPr lang="it-IT" sz="28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Il </a:t>
            </a:r>
            <a:r>
              <a:rPr lang="it-IT" sz="2800" b="1" dirty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10 di ogni mese viene inviato il report relativo agli invii del mese </a:t>
            </a:r>
            <a:r>
              <a:rPr lang="it-IT" sz="28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precedente:</a:t>
            </a:r>
            <a:endParaRPr lang="it-IT" sz="2800" b="1" dirty="0">
              <a:solidFill>
                <a:srgbClr val="1F497D"/>
              </a:solidFill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28626" y="5835094"/>
            <a:ext cx="4719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- 10 </a:t>
            </a:r>
            <a:r>
              <a:rPr lang="it-IT" b="1" dirty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agosto (invii di luglio); </a:t>
            </a:r>
          </a:p>
          <a:p>
            <a:r>
              <a:rPr lang="it-IT" b="1" dirty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- </a:t>
            </a:r>
            <a:r>
              <a:rPr lang="it-IT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12 settembre (invii </a:t>
            </a:r>
            <a:r>
              <a:rPr lang="it-IT" b="1" dirty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di agosto</a:t>
            </a:r>
            <a:r>
              <a:rPr lang="it-IT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); </a:t>
            </a:r>
            <a:endParaRPr lang="it-IT" b="1" dirty="0">
              <a:solidFill>
                <a:srgbClr val="1F497D"/>
              </a:solidFill>
              <a:uFill>
                <a:solidFill>
                  <a:srgbClr val="FF0000"/>
                </a:solidFill>
              </a:uFill>
            </a:endParaRPr>
          </a:p>
          <a:p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193481" y="5835094"/>
            <a:ext cx="4719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- 13 ottobre </a:t>
            </a:r>
            <a:r>
              <a:rPr lang="it-IT" b="1" dirty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(invii di settembre</a:t>
            </a:r>
            <a:r>
              <a:rPr lang="it-IT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); </a:t>
            </a:r>
            <a:endParaRPr lang="it-IT" b="1" dirty="0">
              <a:solidFill>
                <a:srgbClr val="1F497D"/>
              </a:solidFill>
              <a:uFill>
                <a:solidFill>
                  <a:srgbClr val="FF0000"/>
                </a:solidFill>
              </a:uFill>
            </a:endParaRPr>
          </a:p>
          <a:p>
            <a:r>
              <a:rPr lang="it-IT" b="1" dirty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- </a:t>
            </a:r>
            <a:r>
              <a:rPr lang="it-IT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11 novembre (invii </a:t>
            </a:r>
            <a:r>
              <a:rPr lang="it-IT" b="1" dirty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di </a:t>
            </a:r>
            <a:r>
              <a:rPr lang="it-IT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ottobre). </a:t>
            </a:r>
            <a:endParaRPr lang="it-IT" b="1" dirty="0">
              <a:solidFill>
                <a:srgbClr val="1F497D"/>
              </a:solidFill>
              <a:uFill>
                <a:solidFill>
                  <a:srgbClr val="FF0000"/>
                </a:solidFill>
              </a:u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233233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6" y="428625"/>
            <a:ext cx="8215313" cy="6961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lnSpc>
                <a:spcPct val="100000"/>
              </a:lnSpc>
              <a:spcBef>
                <a:spcPct val="0"/>
              </a:spcBef>
              <a:buClrTx/>
              <a:buSzPct val="111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i="1" dirty="0">
                <a:solidFill>
                  <a:srgbClr val="FFF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Report sul Data </a:t>
            </a:r>
            <a:r>
              <a:rPr lang="it-IT" b="1" i="1" dirty="0" err="1">
                <a:solidFill>
                  <a:srgbClr val="FFF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Quality</a:t>
            </a:r>
            <a:r>
              <a:rPr lang="it-IT" b="1" i="1" dirty="0">
                <a:solidFill>
                  <a:srgbClr val="FFF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(DQ-BDS</a:t>
            </a:r>
            <a:r>
              <a:rPr lang="it-IT" b="1" i="1" dirty="0" smtClean="0">
                <a:solidFill>
                  <a:srgbClr val="FFF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)</a:t>
            </a: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932CEF92-060D-4C36-8809-F9E4D2707C37}" type="slidenum">
              <a:rPr lang="it-IT" sz="1000">
                <a:latin typeface="+mn-lt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8</a:t>
            </a:fld>
            <a:endParaRPr lang="it-IT" sz="1000" dirty="0">
              <a:latin typeface="+mn-lt"/>
            </a:endParaRPr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3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ottotitolo 2"/>
          <p:cNvSpPr txBox="1">
            <a:spLocks/>
          </p:cNvSpPr>
          <p:nvPr/>
        </p:nvSpPr>
        <p:spPr>
          <a:xfrm>
            <a:off x="500034" y="1357298"/>
            <a:ext cx="8176423" cy="4643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323528" y="1357298"/>
            <a:ext cx="86409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1F497D"/>
                </a:solidFill>
              </a:rPr>
              <a:t>Il Report evidenzia eventuali difficoltà </a:t>
            </a:r>
            <a:r>
              <a:rPr lang="it-IT" sz="2800" b="1" dirty="0" smtClean="0">
                <a:solidFill>
                  <a:srgbClr val="1F497D"/>
                </a:solidFill>
              </a:rPr>
              <a:t>specifiche nella </a:t>
            </a:r>
            <a:r>
              <a:rPr lang="it-IT" sz="2800" b="1" dirty="0">
                <a:solidFill>
                  <a:srgbClr val="1F497D"/>
                </a:solidFill>
              </a:rPr>
              <a:t>raccolta o trasmissione dei dati all’IVASS </a:t>
            </a:r>
            <a:r>
              <a:rPr lang="it-IT" sz="2800" b="1" dirty="0" smtClean="0">
                <a:solidFill>
                  <a:srgbClr val="1F497D"/>
                </a:solidFill>
              </a:rPr>
              <a:t>e permette il confronto tra le statistiche aziendali e </a:t>
            </a:r>
            <a:r>
              <a:rPr lang="it-IT" sz="2800" b="1" dirty="0">
                <a:solidFill>
                  <a:srgbClr val="1F497D"/>
                </a:solidFill>
              </a:rPr>
              <a:t>quelle </a:t>
            </a:r>
            <a:r>
              <a:rPr lang="it-IT" sz="2800" b="1" dirty="0" smtClean="0">
                <a:solidFill>
                  <a:srgbClr val="1F497D"/>
                </a:solidFill>
              </a:rPr>
              <a:t>del mercato</a:t>
            </a:r>
            <a:endParaRPr lang="it-IT" sz="2800" b="1" dirty="0">
              <a:solidFill>
                <a:srgbClr val="1F497D"/>
              </a:solidFill>
            </a:endParaRPr>
          </a:p>
          <a:p>
            <a:pPr algn="just"/>
            <a:endParaRPr lang="it-IT" sz="1200" b="1" dirty="0">
              <a:solidFill>
                <a:srgbClr val="1F497D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36633" y="2819425"/>
            <a:ext cx="7703223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/>
            <a:r>
              <a:rPr lang="it-IT" sz="2400" b="1" dirty="0" smtClean="0">
                <a:solidFill>
                  <a:srgbClr val="FF0000"/>
                </a:solidFill>
              </a:rPr>
              <a:t>Obiettivi per le imprese</a:t>
            </a:r>
          </a:p>
          <a:p>
            <a:endParaRPr lang="it-IT" sz="600" b="1" dirty="0"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  <a:p>
            <a:pPr marL="714375" indent="-342900">
              <a:buFontTx/>
              <a:buChar char="-"/>
            </a:pPr>
            <a:r>
              <a:rPr lang="it-IT" sz="2400" b="1" dirty="0">
                <a:solidFill>
                  <a:srgbClr val="1F497D"/>
                </a:solidFill>
              </a:rPr>
              <a:t>disporre di uno strumento per la lettura del contenuto dei dati inviati alla BDS</a:t>
            </a:r>
            <a:r>
              <a:rPr lang="it-IT" sz="2000" b="1" dirty="0">
                <a:solidFill>
                  <a:srgbClr val="1F497D"/>
                </a:solidFill>
              </a:rPr>
              <a:t> </a:t>
            </a:r>
            <a:endParaRPr lang="it-IT" sz="2000" b="1" dirty="0" smtClean="0">
              <a:solidFill>
                <a:srgbClr val="1F497D"/>
              </a:solidFill>
            </a:endParaRPr>
          </a:p>
          <a:p>
            <a:pPr marL="714375" indent="-342900">
              <a:buFontTx/>
              <a:buChar char="-"/>
            </a:pPr>
            <a:r>
              <a:rPr lang="it-IT" sz="2400" b="1" dirty="0">
                <a:solidFill>
                  <a:srgbClr val="1F497D"/>
                </a:solidFill>
              </a:rPr>
              <a:t>agevolare il controllo della qualità dei dati in termini di correttezza e completezza </a:t>
            </a:r>
          </a:p>
          <a:p>
            <a:endParaRPr lang="it-IT" sz="1100" b="1" dirty="0" smtClean="0">
              <a:solidFill>
                <a:srgbClr val="1F497D"/>
              </a:solidFill>
              <a:uFill>
                <a:solidFill>
                  <a:srgbClr val="FF0000"/>
                </a:solidFill>
              </a:uFill>
            </a:endParaRPr>
          </a:p>
          <a:p>
            <a:pPr marL="361950"/>
            <a:r>
              <a:rPr lang="it-IT" sz="2400" b="1" dirty="0">
                <a:solidFill>
                  <a:srgbClr val="FF0000"/>
                </a:solidFill>
              </a:rPr>
              <a:t>Obiettivi per </a:t>
            </a:r>
            <a:r>
              <a:rPr lang="it-IT" sz="2400" b="1" dirty="0" smtClean="0">
                <a:solidFill>
                  <a:srgbClr val="FF0000"/>
                </a:solidFill>
              </a:rPr>
              <a:t>l’IVASS</a:t>
            </a:r>
            <a:endParaRPr lang="it-IT" sz="2400" b="1" dirty="0">
              <a:solidFill>
                <a:srgbClr val="FF0000"/>
              </a:solidFill>
            </a:endParaRPr>
          </a:p>
          <a:p>
            <a:endParaRPr lang="it-IT" sz="500" b="1" dirty="0"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  <a:p>
            <a:pPr marL="714375" indent="-342900">
              <a:buFontTx/>
              <a:buChar char="-"/>
            </a:pPr>
            <a:r>
              <a:rPr lang="it-IT" sz="2400" b="1" dirty="0">
                <a:solidFill>
                  <a:srgbClr val="1F497D"/>
                </a:solidFill>
              </a:rPr>
              <a:t>disporre di evidenze immediate su quanto e cosa viene inviato alla BDS da ciascuna impresa</a:t>
            </a:r>
          </a:p>
        </p:txBody>
      </p:sp>
    </p:spTree>
    <p:extLst>
      <p:ext uri="{BB962C8B-B14F-4D97-AF65-F5344CB8AC3E}">
        <p14:creationId xmlns:p14="http://schemas.microsoft.com/office/powerpoint/2010/main" val="208814217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6" y="428625"/>
            <a:ext cx="8215313" cy="6961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lnSpc>
                <a:spcPct val="100000"/>
              </a:lnSpc>
              <a:spcBef>
                <a:spcPct val="0"/>
              </a:spcBef>
              <a:buClrTx/>
              <a:buSzPct val="111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i="1" dirty="0" smtClean="0">
                <a:solidFill>
                  <a:srgbClr val="FFF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IL Report DQ BDS – Sezione 1</a:t>
            </a: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932CEF92-060D-4C36-8809-F9E4D2707C37}" type="slidenum">
              <a:rPr lang="it-IT" sz="1000">
                <a:latin typeface="+mn-lt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9</a:t>
            </a:fld>
            <a:endParaRPr lang="it-IT" sz="1000" dirty="0">
              <a:latin typeface="+mn-lt"/>
            </a:endParaRPr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3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ottotitolo 2"/>
          <p:cNvSpPr txBox="1">
            <a:spLocks/>
          </p:cNvSpPr>
          <p:nvPr/>
        </p:nvSpPr>
        <p:spPr>
          <a:xfrm>
            <a:off x="500034" y="1357298"/>
            <a:ext cx="8176423" cy="4643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</p:txBody>
      </p:sp>
      <p:sp>
        <p:nvSpPr>
          <p:cNvPr id="2" name="CasellaDiTesto 1"/>
          <p:cNvSpPr txBox="1"/>
          <p:nvPr/>
        </p:nvSpPr>
        <p:spPr>
          <a:xfrm>
            <a:off x="540008" y="1387858"/>
            <a:ext cx="8103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S</a:t>
            </a:r>
            <a:r>
              <a:rPr lang="it-IT" sz="2400" b="1" dirty="0" smtClean="0">
                <a:solidFill>
                  <a:srgbClr val="FF0000"/>
                </a:solidFill>
              </a:rPr>
              <a:t>tatistiche sulla «trasmissione dei dati»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47" y="1772816"/>
            <a:ext cx="8091473" cy="352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493767" y="5309189"/>
            <a:ext cx="8397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algn="just"/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Doppia lettura del grafico</a:t>
            </a:r>
            <a:r>
              <a:rPr lang="it-IT" sz="2400" b="1" dirty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degli </a:t>
            </a:r>
            <a:r>
              <a:rPr lang="it-IT" sz="2400" b="1" dirty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invii </a:t>
            </a:r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dell’ultimo anno: </a:t>
            </a:r>
          </a:p>
          <a:p>
            <a:pPr marL="638175" indent="-457200" algn="just">
              <a:buAutoNum type="arabicParenR"/>
            </a:pPr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Numero e esito dei flussi inviati in ogni mese;</a:t>
            </a:r>
          </a:p>
          <a:p>
            <a:pPr marL="638175" indent="-457200" algn="just">
              <a:buAutoNum type="arabicParenR"/>
            </a:pPr>
            <a:r>
              <a:rPr lang="it-IT" sz="2400" b="1" dirty="0" smtClean="0">
                <a:solidFill>
                  <a:srgbClr val="1F497D"/>
                </a:solidFill>
                <a:uFill>
                  <a:solidFill>
                    <a:srgbClr val="FF0000"/>
                  </a:solidFill>
                </a:uFill>
              </a:rPr>
              <a:t>Numero dei sinistri inviati, distinto tra nuovi e aggiornati</a:t>
            </a:r>
            <a:endParaRPr lang="it-IT" sz="2400" b="1" dirty="0">
              <a:solidFill>
                <a:srgbClr val="1F497D"/>
              </a:solidFill>
              <a:uFill>
                <a:solidFill>
                  <a:srgbClr val="FF0000"/>
                </a:solidFill>
              </a:u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69" y="4817926"/>
            <a:ext cx="6498431" cy="40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39054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1540</Words>
  <Application>Microsoft Office PowerPoint</Application>
  <PresentationFormat>Presentazione su schermo (4:3)</PresentationFormat>
  <Paragraphs>295</Paragraphs>
  <Slides>29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2016-11-17T14:03:55Z</dcterms:created>
  <dcterms:modified xsi:type="dcterms:W3CDTF">2016-11-22T12:12:05Z</dcterms:modified>
</cp:coreProperties>
</file>