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7" r:id="rId3"/>
  </p:sldMasterIdLst>
  <p:notesMasterIdLst>
    <p:notesMasterId r:id="rId29"/>
  </p:notesMasterIdLst>
  <p:sldIdLst>
    <p:sldId id="319" r:id="rId4"/>
    <p:sldId id="316" r:id="rId5"/>
    <p:sldId id="323" r:id="rId6"/>
    <p:sldId id="324" r:id="rId7"/>
    <p:sldId id="325" r:id="rId8"/>
    <p:sldId id="330" r:id="rId9"/>
    <p:sldId id="322" r:id="rId10"/>
    <p:sldId id="348" r:id="rId11"/>
    <p:sldId id="332" r:id="rId12"/>
    <p:sldId id="333" r:id="rId13"/>
    <p:sldId id="334" r:id="rId14"/>
    <p:sldId id="335" r:id="rId15"/>
    <p:sldId id="354" r:id="rId16"/>
    <p:sldId id="337" r:id="rId17"/>
    <p:sldId id="338" r:id="rId18"/>
    <p:sldId id="340" r:id="rId19"/>
    <p:sldId id="341" r:id="rId20"/>
    <p:sldId id="343" r:id="rId21"/>
    <p:sldId id="356" r:id="rId22"/>
    <p:sldId id="357" r:id="rId23"/>
    <p:sldId id="353" r:id="rId24"/>
    <p:sldId id="350" r:id="rId25"/>
    <p:sldId id="355" r:id="rId26"/>
    <p:sldId id="351" r:id="rId27"/>
    <p:sldId id="349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6FDB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54" autoAdjust="0"/>
  </p:normalViewPr>
  <p:slideViewPr>
    <p:cSldViewPr>
      <p:cViewPr>
        <p:scale>
          <a:sx n="104" d="100"/>
          <a:sy n="104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CD491-EE5A-4310-B18D-6640D71194F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93E7522-F62A-4006-886B-A6437124E1E7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AIA</a:t>
          </a:r>
          <a:endParaRPr kumimoji="0" lang="en-US" altLang="it-IT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415F513-8C90-4492-AB10-DF0D4A16C5BF}" type="parTrans" cxnId="{7BAF16A2-69D0-43DF-8040-B75CC6D1A9FF}">
      <dgm:prSet/>
      <dgm:spPr/>
      <dgm:t>
        <a:bodyPr/>
        <a:lstStyle/>
        <a:p>
          <a:pPr algn="ctr"/>
          <a:endParaRPr lang="it-IT"/>
        </a:p>
      </dgm:t>
    </dgm:pt>
    <dgm:pt modelId="{94579E61-2A91-4220-B191-7A23A5CE5BA0}" type="sibTrans" cxnId="{7BAF16A2-69D0-43DF-8040-B75CC6D1A9FF}">
      <dgm:prSet/>
      <dgm:spPr/>
      <dgm:t>
        <a:bodyPr/>
        <a:lstStyle/>
        <a:p>
          <a:pPr algn="ctr"/>
          <a:endParaRPr lang="it-IT"/>
        </a:p>
      </dgm:t>
    </dgm:pt>
    <dgm:pt modelId="{A640F12A-DF42-4F6B-AF60-EC3A638CF76A}">
      <dgm:prSet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Archivio Coperture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(MIT)</a:t>
          </a:r>
          <a:endParaRPr kumimoji="0" lang="en-US" altLang="it-IT" sz="9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charset="0"/>
          </a:endParaRPr>
        </a:p>
      </dgm:t>
    </dgm:pt>
    <dgm:pt modelId="{35910D4F-2A44-4696-9CEF-39B83D80EA3B}" type="parTrans" cxnId="{058CC458-746C-4948-8410-FEB0182147B4}">
      <dgm:prSet/>
      <dgm:spPr>
        <a:ln>
          <a:solidFill>
            <a:srgbClr val="0070C0"/>
          </a:solidFill>
          <a:prstDash val="sysDash"/>
        </a:ln>
      </dgm:spPr>
      <dgm:t>
        <a:bodyPr/>
        <a:lstStyle/>
        <a:p>
          <a:pPr algn="ctr"/>
          <a:endParaRPr lang="it-IT"/>
        </a:p>
      </dgm:t>
    </dgm:pt>
    <dgm:pt modelId="{CB218143-AFC2-4D7F-933B-5294F6F19E9D}" type="sibTrans" cxnId="{058CC458-746C-4948-8410-FEB0182147B4}">
      <dgm:prSet/>
      <dgm:spPr/>
      <dgm:t>
        <a:bodyPr/>
        <a:lstStyle/>
        <a:p>
          <a:pPr algn="ctr"/>
          <a:endParaRPr lang="it-IT"/>
        </a:p>
      </dgm:t>
    </dgm:pt>
    <dgm:pt modelId="{1A8BFE86-678C-4E3E-9C32-931AF93FF492}">
      <dgm:prSet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Albo periti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(CONSAP)</a:t>
          </a:r>
          <a:endParaRPr kumimoji="0" lang="en-US" altLang="it-IT" sz="9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charset="0"/>
          </a:endParaRPr>
        </a:p>
      </dgm:t>
    </dgm:pt>
    <dgm:pt modelId="{6A2A0BEE-8E3A-470E-8595-554EF0B86949}" type="parTrans" cxnId="{D03667C6-4D99-4457-BE98-7612F4993634}">
      <dgm:prSet/>
      <dgm:spPr>
        <a:ln>
          <a:solidFill>
            <a:srgbClr val="0070C0"/>
          </a:solidFill>
          <a:prstDash val="sysDash"/>
        </a:ln>
      </dgm:spPr>
      <dgm:t>
        <a:bodyPr/>
        <a:lstStyle/>
        <a:p>
          <a:pPr algn="ctr"/>
          <a:endParaRPr lang="it-IT"/>
        </a:p>
      </dgm:t>
    </dgm:pt>
    <dgm:pt modelId="{57B0E7DF-3AFA-45AB-AF1F-D3BC57FCE74F}" type="sibTrans" cxnId="{D03667C6-4D99-4457-BE98-7612F4993634}">
      <dgm:prSet/>
      <dgm:spPr/>
      <dgm:t>
        <a:bodyPr/>
        <a:lstStyle/>
        <a:p>
          <a:pPr algn="ctr"/>
          <a:endParaRPr lang="it-IT"/>
        </a:p>
      </dgm:t>
    </dgm:pt>
    <dgm:pt modelId="{353FF6A1-E8A7-4E29-8D1F-1B7D0971B33B}">
      <dgm:prSet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PRA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(ACI)</a:t>
          </a:r>
        </a:p>
      </dgm:t>
    </dgm:pt>
    <dgm:pt modelId="{2C6C34BF-C3B5-4A4A-A6E7-4471AFDED251}" type="parTrans" cxnId="{3E5421CB-7693-4135-8AFE-66A5FA511BBB}">
      <dgm:prSet/>
      <dgm:spPr>
        <a:ln>
          <a:solidFill>
            <a:srgbClr val="0070C0"/>
          </a:solidFill>
          <a:prstDash val="sysDash"/>
        </a:ln>
      </dgm:spPr>
      <dgm:t>
        <a:bodyPr/>
        <a:lstStyle/>
        <a:p>
          <a:pPr algn="ctr"/>
          <a:endParaRPr lang="it-IT"/>
        </a:p>
      </dgm:t>
    </dgm:pt>
    <dgm:pt modelId="{DA104B61-4087-4B72-AC7E-F3A0FA975292}" type="sibTrans" cxnId="{3E5421CB-7693-4135-8AFE-66A5FA511BBB}">
      <dgm:prSet/>
      <dgm:spPr/>
      <dgm:t>
        <a:bodyPr/>
        <a:lstStyle/>
        <a:p>
          <a:pPr algn="ctr"/>
          <a:endParaRPr lang="it-IT"/>
        </a:p>
      </dgm:t>
    </dgm:pt>
    <dgm:pt modelId="{5E92A80F-AC6F-4EAF-B74F-EA7A875FAEB7}">
      <dgm:prSet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Archivio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Patenti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(MIT)</a:t>
          </a:r>
          <a:endParaRPr kumimoji="0" lang="en-US" altLang="it-IT" sz="9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charset="0"/>
          </a:endParaRPr>
        </a:p>
      </dgm:t>
    </dgm:pt>
    <dgm:pt modelId="{2B98D98E-8463-493A-A863-7003C99C0162}" type="parTrans" cxnId="{94925C9F-5F54-4190-A609-1A843044FF6B}">
      <dgm:prSet/>
      <dgm:spPr>
        <a:ln>
          <a:solidFill>
            <a:srgbClr val="0070C0"/>
          </a:solidFill>
          <a:prstDash val="sysDash"/>
        </a:ln>
      </dgm:spPr>
      <dgm:t>
        <a:bodyPr/>
        <a:lstStyle/>
        <a:p>
          <a:pPr algn="ctr"/>
          <a:endParaRPr lang="it-IT"/>
        </a:p>
      </dgm:t>
    </dgm:pt>
    <dgm:pt modelId="{B8031437-8213-44EB-AC42-CCF5D6371881}" type="sibTrans" cxnId="{94925C9F-5F54-4190-A609-1A843044FF6B}">
      <dgm:prSet/>
      <dgm:spPr/>
      <dgm:t>
        <a:bodyPr/>
        <a:lstStyle/>
        <a:p>
          <a:pPr algn="ctr"/>
          <a:endParaRPr lang="it-IT"/>
        </a:p>
      </dgm:t>
    </dgm:pt>
    <dgm:pt modelId="{6583EA04-B3B6-49CD-8146-013646DB4926}">
      <dgm:prSet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Archivio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Veicoli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(MIT)</a:t>
          </a:r>
          <a:endParaRPr kumimoji="0" lang="en-US" altLang="it-IT" sz="9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charset="0"/>
          </a:endParaRPr>
        </a:p>
      </dgm:t>
    </dgm:pt>
    <dgm:pt modelId="{98B2B458-4DA7-4672-8097-F0406041371D}" type="sibTrans" cxnId="{9937B469-A141-4EA6-B4FE-22773B942DC8}">
      <dgm:prSet/>
      <dgm:spPr/>
      <dgm:t>
        <a:bodyPr/>
        <a:lstStyle/>
        <a:p>
          <a:pPr algn="ctr"/>
          <a:endParaRPr lang="it-IT"/>
        </a:p>
      </dgm:t>
    </dgm:pt>
    <dgm:pt modelId="{3090C85D-C140-4549-94B1-88C717BEFDAE}" type="parTrans" cxnId="{9937B469-A141-4EA6-B4FE-22773B942DC8}">
      <dgm:prSet/>
      <dgm:spPr>
        <a:ln>
          <a:solidFill>
            <a:srgbClr val="0070C0"/>
          </a:solidFill>
          <a:prstDash val="sysDash"/>
        </a:ln>
      </dgm:spPr>
      <dgm:t>
        <a:bodyPr/>
        <a:lstStyle/>
        <a:p>
          <a:pPr algn="ctr"/>
          <a:endParaRPr lang="it-IT" dirty="0"/>
        </a:p>
      </dgm:t>
    </dgm:pt>
    <dgm:pt modelId="{53561BEA-A9F8-4733-8D18-854794397873}">
      <dgm:prSet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it-IT" sz="1000" dirty="0" smtClean="0">
              <a:solidFill>
                <a:srgbClr val="FF0000"/>
              </a:solidFill>
            </a:rPr>
            <a:t>Banca dati sinistri, testimoni e danneggiati</a:t>
          </a:r>
        </a:p>
        <a:p>
          <a:pPr algn="ctr">
            <a:spcAft>
              <a:spcPts val="0"/>
            </a:spcAft>
          </a:pPr>
          <a:r>
            <a:rPr lang="it-IT" sz="1000" dirty="0" smtClean="0">
              <a:solidFill>
                <a:srgbClr val="FF0000"/>
              </a:solidFill>
            </a:rPr>
            <a:t>(IVASS</a:t>
          </a:r>
          <a:r>
            <a:rPr lang="it-IT" sz="800" dirty="0" smtClean="0">
              <a:solidFill>
                <a:srgbClr val="FF0000"/>
              </a:solidFill>
            </a:rPr>
            <a:t>)</a:t>
          </a:r>
          <a:endParaRPr lang="it-IT" sz="800" dirty="0">
            <a:solidFill>
              <a:srgbClr val="FF0000"/>
            </a:solidFill>
          </a:endParaRPr>
        </a:p>
      </dgm:t>
    </dgm:pt>
    <dgm:pt modelId="{858A1DCF-8882-43BC-B38D-B706B420632F}" type="parTrans" cxnId="{E2628A09-13DE-4DE2-A4A5-8BDBE6900B00}">
      <dgm:prSet/>
      <dgm:spPr>
        <a:ln>
          <a:solidFill>
            <a:srgbClr val="0070C0"/>
          </a:solidFill>
          <a:prstDash val="sysDash"/>
        </a:ln>
      </dgm:spPr>
      <dgm:t>
        <a:bodyPr/>
        <a:lstStyle/>
        <a:p>
          <a:pPr algn="ctr"/>
          <a:endParaRPr lang="it-IT"/>
        </a:p>
      </dgm:t>
    </dgm:pt>
    <dgm:pt modelId="{C0E94E37-AD99-4967-B87C-A987A7859E0C}" type="sibTrans" cxnId="{E2628A09-13DE-4DE2-A4A5-8BDBE6900B00}">
      <dgm:prSet/>
      <dgm:spPr/>
      <dgm:t>
        <a:bodyPr/>
        <a:lstStyle/>
        <a:p>
          <a:pPr algn="ctr"/>
          <a:endParaRPr lang="it-IT"/>
        </a:p>
      </dgm:t>
    </dgm:pt>
    <dgm:pt modelId="{0BEA53A6-EB09-4094-8A79-3A89D6E4DD6A}">
      <dgm:prSet custT="1"/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SITA (ANIA)</a:t>
          </a:r>
        </a:p>
      </dgm:t>
    </dgm:pt>
    <dgm:pt modelId="{BEFD4764-DB7F-40A3-A8E1-C3114D550DBB}" type="parTrans" cxnId="{0500FE16-3087-4FD1-ACFC-2F8AD2047E9A}">
      <dgm:prSet/>
      <dgm:spPr>
        <a:ln>
          <a:solidFill>
            <a:srgbClr val="0070C0"/>
          </a:solidFill>
          <a:prstDash val="sysDash"/>
        </a:ln>
      </dgm:spPr>
      <dgm:t>
        <a:bodyPr/>
        <a:lstStyle/>
        <a:p>
          <a:pPr algn="ctr"/>
          <a:endParaRPr lang="it-IT"/>
        </a:p>
      </dgm:t>
    </dgm:pt>
    <dgm:pt modelId="{E5DE476E-2FD0-476E-8E8E-B3BD540A17BD}" type="sibTrans" cxnId="{0500FE16-3087-4FD1-ACFC-2F8AD2047E9A}">
      <dgm:prSet/>
      <dgm:spPr/>
      <dgm:t>
        <a:bodyPr/>
        <a:lstStyle/>
        <a:p>
          <a:pPr algn="ctr"/>
          <a:endParaRPr lang="it-IT"/>
        </a:p>
      </dgm:t>
    </dgm:pt>
    <dgm:pt modelId="{3A8B5EA8-730B-435E-B23F-C2A7E9138720}" type="pres">
      <dgm:prSet presAssocID="{D62CD491-EE5A-4310-B18D-6640D71194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35EE81B-9CD2-40A1-A5DC-A88300D6B41E}" type="pres">
      <dgm:prSet presAssocID="{893E7522-F62A-4006-886B-A6437124E1E7}" presName="centerShape" presStyleLbl="node0" presStyleIdx="0" presStyleCnt="1" custScaleX="81652" custScaleY="70208" custLinFactNeighborX="1259" custLinFactNeighborY="-6210"/>
      <dgm:spPr/>
      <dgm:t>
        <a:bodyPr/>
        <a:lstStyle/>
        <a:p>
          <a:endParaRPr lang="it-IT"/>
        </a:p>
      </dgm:t>
    </dgm:pt>
    <dgm:pt modelId="{F13809AF-3852-4CCC-B8B3-05CB93A9E1E4}" type="pres">
      <dgm:prSet presAssocID="{35910D4F-2A44-4696-9CEF-39B83D80EA3B}" presName="Name9" presStyleLbl="parChTrans1D2" presStyleIdx="0" presStyleCnt="7"/>
      <dgm:spPr/>
      <dgm:t>
        <a:bodyPr/>
        <a:lstStyle/>
        <a:p>
          <a:endParaRPr lang="it-IT"/>
        </a:p>
      </dgm:t>
    </dgm:pt>
    <dgm:pt modelId="{3D9D65DD-522B-42AF-974C-8D7E313238B8}" type="pres">
      <dgm:prSet presAssocID="{35910D4F-2A44-4696-9CEF-39B83D80EA3B}" presName="connTx" presStyleLbl="parChTrans1D2" presStyleIdx="0" presStyleCnt="7"/>
      <dgm:spPr/>
      <dgm:t>
        <a:bodyPr/>
        <a:lstStyle/>
        <a:p>
          <a:endParaRPr lang="it-IT"/>
        </a:p>
      </dgm:t>
    </dgm:pt>
    <dgm:pt modelId="{E29AA744-0E59-4710-873D-61843632C0AE}" type="pres">
      <dgm:prSet presAssocID="{A640F12A-DF42-4F6B-AF60-EC3A638CF76A}" presName="node" presStyleLbl="node1" presStyleIdx="0" presStyleCnt="7" custScaleX="89312" custScaleY="74455" custRadScaleRad="84558" custRadScaleInc="-6395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3F9F1A-33E7-4AE4-8968-1BB3178C6AB4}" type="pres">
      <dgm:prSet presAssocID="{6A2A0BEE-8E3A-470E-8595-554EF0B86949}" presName="Name9" presStyleLbl="parChTrans1D2" presStyleIdx="1" presStyleCnt="7"/>
      <dgm:spPr/>
      <dgm:t>
        <a:bodyPr/>
        <a:lstStyle/>
        <a:p>
          <a:endParaRPr lang="it-IT"/>
        </a:p>
      </dgm:t>
    </dgm:pt>
    <dgm:pt modelId="{818198CB-EF13-4EB7-8377-7F1F957D7E2F}" type="pres">
      <dgm:prSet presAssocID="{6A2A0BEE-8E3A-470E-8595-554EF0B86949}" presName="connTx" presStyleLbl="parChTrans1D2" presStyleIdx="1" presStyleCnt="7"/>
      <dgm:spPr/>
      <dgm:t>
        <a:bodyPr/>
        <a:lstStyle/>
        <a:p>
          <a:endParaRPr lang="it-IT"/>
        </a:p>
      </dgm:t>
    </dgm:pt>
    <dgm:pt modelId="{BEC0A09C-AA61-4687-9F91-576B1BDD9707}" type="pres">
      <dgm:prSet presAssocID="{1A8BFE86-678C-4E3E-9C32-931AF93FF492}" presName="node" presStyleLbl="node1" presStyleIdx="1" presStyleCnt="7" custScaleX="110932" custScaleY="84013" custRadScaleRad="112508" custRadScaleInc="-658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CC88B6-E609-499F-A703-89BA1D2FB912}" type="pres">
      <dgm:prSet presAssocID="{2C6C34BF-C3B5-4A4A-A6E7-4471AFDED251}" presName="Name9" presStyleLbl="parChTrans1D2" presStyleIdx="2" presStyleCnt="7"/>
      <dgm:spPr/>
      <dgm:t>
        <a:bodyPr/>
        <a:lstStyle/>
        <a:p>
          <a:endParaRPr lang="it-IT"/>
        </a:p>
      </dgm:t>
    </dgm:pt>
    <dgm:pt modelId="{061556C6-5CAC-4FD8-8494-3CBD915457E5}" type="pres">
      <dgm:prSet presAssocID="{2C6C34BF-C3B5-4A4A-A6E7-4471AFDED251}" presName="connTx" presStyleLbl="parChTrans1D2" presStyleIdx="2" presStyleCnt="7"/>
      <dgm:spPr/>
      <dgm:t>
        <a:bodyPr/>
        <a:lstStyle/>
        <a:p>
          <a:endParaRPr lang="it-IT"/>
        </a:p>
      </dgm:t>
    </dgm:pt>
    <dgm:pt modelId="{7E1FDDC5-D747-4AF2-BC56-2F43E816937D}" type="pres">
      <dgm:prSet presAssocID="{353FF6A1-E8A7-4E29-8D1F-1B7D0971B33B}" presName="node" presStyleLbl="node1" presStyleIdx="2" presStyleCnt="7" custScaleX="69858" custScaleY="72591" custRadScaleRad="107443" custRadScaleInc="-351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290B20-DAF5-430A-8F36-149C2FBF4DBC}" type="pres">
      <dgm:prSet presAssocID="{BEFD4764-DB7F-40A3-A8E1-C3114D550DBB}" presName="Name9" presStyleLbl="parChTrans1D2" presStyleIdx="3" presStyleCnt="7"/>
      <dgm:spPr/>
      <dgm:t>
        <a:bodyPr/>
        <a:lstStyle/>
        <a:p>
          <a:endParaRPr lang="it-IT"/>
        </a:p>
      </dgm:t>
    </dgm:pt>
    <dgm:pt modelId="{5794CD8E-2B31-44D9-A3A8-64866F2F5255}" type="pres">
      <dgm:prSet presAssocID="{BEFD4764-DB7F-40A3-A8E1-C3114D550DBB}" presName="connTx" presStyleLbl="parChTrans1D2" presStyleIdx="3" presStyleCnt="7"/>
      <dgm:spPr/>
      <dgm:t>
        <a:bodyPr/>
        <a:lstStyle/>
        <a:p>
          <a:endParaRPr lang="it-IT"/>
        </a:p>
      </dgm:t>
    </dgm:pt>
    <dgm:pt modelId="{42F0BC92-EFA0-436D-855E-A8BD78C2593B}" type="pres">
      <dgm:prSet presAssocID="{0BEA53A6-EB09-4094-8A79-3A89D6E4DD6A}" presName="node" presStyleLbl="node1" presStyleIdx="3" presStyleCnt="7" custScaleX="76741" custScaleY="71496" custRadScaleRad="94719" custRadScaleInc="-750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7DCCFD-81BA-4B58-B6C1-4606D26B98AE}" type="pres">
      <dgm:prSet presAssocID="{2B98D98E-8463-493A-A863-7003C99C0162}" presName="Name9" presStyleLbl="parChTrans1D2" presStyleIdx="4" presStyleCnt="7"/>
      <dgm:spPr/>
      <dgm:t>
        <a:bodyPr/>
        <a:lstStyle/>
        <a:p>
          <a:endParaRPr lang="it-IT"/>
        </a:p>
      </dgm:t>
    </dgm:pt>
    <dgm:pt modelId="{C0480C19-1250-4559-A600-0ADD60BEAC56}" type="pres">
      <dgm:prSet presAssocID="{2B98D98E-8463-493A-A863-7003C99C0162}" presName="connTx" presStyleLbl="parChTrans1D2" presStyleIdx="4" presStyleCnt="7"/>
      <dgm:spPr/>
      <dgm:t>
        <a:bodyPr/>
        <a:lstStyle/>
        <a:p>
          <a:endParaRPr lang="it-IT"/>
        </a:p>
      </dgm:t>
    </dgm:pt>
    <dgm:pt modelId="{F570FFF4-7422-4A8E-9A4D-5CFE27F411D7}" type="pres">
      <dgm:prSet presAssocID="{5E92A80F-AC6F-4EAF-B74F-EA7A875FAEB7}" presName="node" presStyleLbl="node1" presStyleIdx="4" presStyleCnt="7" custScaleX="75335" custScaleY="77536" custRadScaleRad="92867" custRadScaleInc="1603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1130A9-EF28-4CFA-BF58-56156B6DAA1E}" type="pres">
      <dgm:prSet presAssocID="{3090C85D-C140-4549-94B1-88C717BEFDAE}" presName="Name9" presStyleLbl="parChTrans1D2" presStyleIdx="5" presStyleCnt="7"/>
      <dgm:spPr/>
      <dgm:t>
        <a:bodyPr/>
        <a:lstStyle/>
        <a:p>
          <a:endParaRPr lang="it-IT"/>
        </a:p>
      </dgm:t>
    </dgm:pt>
    <dgm:pt modelId="{1D5ABA00-AA52-47B6-9020-B220BD702683}" type="pres">
      <dgm:prSet presAssocID="{3090C85D-C140-4549-94B1-88C717BEFDAE}" presName="connTx" presStyleLbl="parChTrans1D2" presStyleIdx="5" presStyleCnt="7"/>
      <dgm:spPr/>
      <dgm:t>
        <a:bodyPr/>
        <a:lstStyle/>
        <a:p>
          <a:endParaRPr lang="it-IT"/>
        </a:p>
      </dgm:t>
    </dgm:pt>
    <dgm:pt modelId="{470644C1-6BAC-47FE-B233-F5F4665116C8}" type="pres">
      <dgm:prSet presAssocID="{6583EA04-B3B6-49CD-8146-013646DB4926}" presName="node" presStyleLbl="node1" presStyleIdx="5" presStyleCnt="7" custScaleX="79725" custScaleY="78868" custRadScaleRad="102070" custRadScaleInc="1299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D20C69-A546-4F14-8083-6D205841525F}" type="pres">
      <dgm:prSet presAssocID="{858A1DCF-8882-43BC-B38D-B706B420632F}" presName="Name9" presStyleLbl="parChTrans1D2" presStyleIdx="6" presStyleCnt="7"/>
      <dgm:spPr/>
      <dgm:t>
        <a:bodyPr/>
        <a:lstStyle/>
        <a:p>
          <a:endParaRPr lang="it-IT"/>
        </a:p>
      </dgm:t>
    </dgm:pt>
    <dgm:pt modelId="{1DF8CACB-D29E-4FDF-8000-62663D9D40C8}" type="pres">
      <dgm:prSet presAssocID="{858A1DCF-8882-43BC-B38D-B706B420632F}" presName="connTx" presStyleLbl="parChTrans1D2" presStyleIdx="6" presStyleCnt="7"/>
      <dgm:spPr/>
      <dgm:t>
        <a:bodyPr/>
        <a:lstStyle/>
        <a:p>
          <a:endParaRPr lang="it-IT"/>
        </a:p>
      </dgm:t>
    </dgm:pt>
    <dgm:pt modelId="{9BBEF65F-31F2-417A-980F-E648BB77FFAF}" type="pres">
      <dgm:prSet presAssocID="{53561BEA-A9F8-4733-8D18-854794397873}" presName="node" presStyleLbl="node1" presStyleIdx="6" presStyleCnt="7" custScaleX="124145" custScaleY="92956" custRadScaleRad="104776" custRadScaleInc="1233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4925C9F-5F54-4190-A609-1A843044FF6B}" srcId="{893E7522-F62A-4006-886B-A6437124E1E7}" destId="{5E92A80F-AC6F-4EAF-B74F-EA7A875FAEB7}" srcOrd="4" destOrd="0" parTransId="{2B98D98E-8463-493A-A863-7003C99C0162}" sibTransId="{B8031437-8213-44EB-AC42-CCF5D6371881}"/>
    <dgm:cxn modelId="{3E5421CB-7693-4135-8AFE-66A5FA511BBB}" srcId="{893E7522-F62A-4006-886B-A6437124E1E7}" destId="{353FF6A1-E8A7-4E29-8D1F-1B7D0971B33B}" srcOrd="2" destOrd="0" parTransId="{2C6C34BF-C3B5-4A4A-A6E7-4471AFDED251}" sibTransId="{DA104B61-4087-4B72-AC7E-F3A0FA975292}"/>
    <dgm:cxn modelId="{52691587-F3D0-4A9A-9B05-D97EA629BB48}" type="presOf" srcId="{35910D4F-2A44-4696-9CEF-39B83D80EA3B}" destId="{F13809AF-3852-4CCC-B8B3-05CB93A9E1E4}" srcOrd="0" destOrd="0" presId="urn:microsoft.com/office/officeart/2005/8/layout/radial1"/>
    <dgm:cxn modelId="{B39FFE18-513D-44F0-8BFF-F815E5615194}" type="presOf" srcId="{2C6C34BF-C3B5-4A4A-A6E7-4471AFDED251}" destId="{061556C6-5CAC-4FD8-8494-3CBD915457E5}" srcOrd="1" destOrd="0" presId="urn:microsoft.com/office/officeart/2005/8/layout/radial1"/>
    <dgm:cxn modelId="{5B8AF0FF-9B7B-4658-A9BF-CAAE1E856A68}" type="presOf" srcId="{D62CD491-EE5A-4310-B18D-6640D71194F7}" destId="{3A8B5EA8-730B-435E-B23F-C2A7E9138720}" srcOrd="0" destOrd="0" presId="urn:microsoft.com/office/officeart/2005/8/layout/radial1"/>
    <dgm:cxn modelId="{B9729BA7-32FA-45D3-90A5-F74B3B3B35D1}" type="presOf" srcId="{5E92A80F-AC6F-4EAF-B74F-EA7A875FAEB7}" destId="{F570FFF4-7422-4A8E-9A4D-5CFE27F411D7}" srcOrd="0" destOrd="0" presId="urn:microsoft.com/office/officeart/2005/8/layout/radial1"/>
    <dgm:cxn modelId="{E78514C5-BB15-4D1D-9CBD-A0408D26454C}" type="presOf" srcId="{2B98D98E-8463-493A-A863-7003C99C0162}" destId="{C0480C19-1250-4559-A600-0ADD60BEAC56}" srcOrd="1" destOrd="0" presId="urn:microsoft.com/office/officeart/2005/8/layout/radial1"/>
    <dgm:cxn modelId="{0500FE16-3087-4FD1-ACFC-2F8AD2047E9A}" srcId="{893E7522-F62A-4006-886B-A6437124E1E7}" destId="{0BEA53A6-EB09-4094-8A79-3A89D6E4DD6A}" srcOrd="3" destOrd="0" parTransId="{BEFD4764-DB7F-40A3-A8E1-C3114D550DBB}" sibTransId="{E5DE476E-2FD0-476E-8E8E-B3BD540A17BD}"/>
    <dgm:cxn modelId="{9E6FDA6A-F31F-4FE8-A6BF-9D06AB19B20E}" type="presOf" srcId="{BEFD4764-DB7F-40A3-A8E1-C3114D550DBB}" destId="{92290B20-DAF5-430A-8F36-149C2FBF4DBC}" srcOrd="0" destOrd="0" presId="urn:microsoft.com/office/officeart/2005/8/layout/radial1"/>
    <dgm:cxn modelId="{0DF6C663-CC0F-4BC7-B625-156E785B765D}" type="presOf" srcId="{893E7522-F62A-4006-886B-A6437124E1E7}" destId="{B35EE81B-9CD2-40A1-A5DC-A88300D6B41E}" srcOrd="0" destOrd="0" presId="urn:microsoft.com/office/officeart/2005/8/layout/radial1"/>
    <dgm:cxn modelId="{D03667C6-4D99-4457-BE98-7612F4993634}" srcId="{893E7522-F62A-4006-886B-A6437124E1E7}" destId="{1A8BFE86-678C-4E3E-9C32-931AF93FF492}" srcOrd="1" destOrd="0" parTransId="{6A2A0BEE-8E3A-470E-8595-554EF0B86949}" sibTransId="{57B0E7DF-3AFA-45AB-AF1F-D3BC57FCE74F}"/>
    <dgm:cxn modelId="{EDF51A79-D260-4E6B-9720-4C38E6480DDF}" type="presOf" srcId="{6583EA04-B3B6-49CD-8146-013646DB4926}" destId="{470644C1-6BAC-47FE-B233-F5F4665116C8}" srcOrd="0" destOrd="0" presId="urn:microsoft.com/office/officeart/2005/8/layout/radial1"/>
    <dgm:cxn modelId="{900DA941-1594-49BE-87AA-1CFB44F51F5F}" type="presOf" srcId="{6A2A0BEE-8E3A-470E-8595-554EF0B86949}" destId="{818198CB-EF13-4EB7-8377-7F1F957D7E2F}" srcOrd="1" destOrd="0" presId="urn:microsoft.com/office/officeart/2005/8/layout/radial1"/>
    <dgm:cxn modelId="{E2628A09-13DE-4DE2-A4A5-8BDBE6900B00}" srcId="{893E7522-F62A-4006-886B-A6437124E1E7}" destId="{53561BEA-A9F8-4733-8D18-854794397873}" srcOrd="6" destOrd="0" parTransId="{858A1DCF-8882-43BC-B38D-B706B420632F}" sibTransId="{C0E94E37-AD99-4967-B87C-A987A7859E0C}"/>
    <dgm:cxn modelId="{7BAF16A2-69D0-43DF-8040-B75CC6D1A9FF}" srcId="{D62CD491-EE5A-4310-B18D-6640D71194F7}" destId="{893E7522-F62A-4006-886B-A6437124E1E7}" srcOrd="0" destOrd="0" parTransId="{C415F513-8C90-4492-AB10-DF0D4A16C5BF}" sibTransId="{94579E61-2A91-4220-B191-7A23A5CE5BA0}"/>
    <dgm:cxn modelId="{B46BFCEB-AC85-4AD0-9FA5-19B168402911}" type="presOf" srcId="{BEFD4764-DB7F-40A3-A8E1-C3114D550DBB}" destId="{5794CD8E-2B31-44D9-A3A8-64866F2F5255}" srcOrd="1" destOrd="0" presId="urn:microsoft.com/office/officeart/2005/8/layout/radial1"/>
    <dgm:cxn modelId="{70C651FE-0C5B-4607-8C98-761FAD6C2EC4}" type="presOf" srcId="{1A8BFE86-678C-4E3E-9C32-931AF93FF492}" destId="{BEC0A09C-AA61-4687-9F91-576B1BDD9707}" srcOrd="0" destOrd="0" presId="urn:microsoft.com/office/officeart/2005/8/layout/radial1"/>
    <dgm:cxn modelId="{2A2FBCA6-1079-4B5D-9B6F-D6013F5B5004}" type="presOf" srcId="{2C6C34BF-C3B5-4A4A-A6E7-4471AFDED251}" destId="{AACC88B6-E609-499F-A703-89BA1D2FB912}" srcOrd="0" destOrd="0" presId="urn:microsoft.com/office/officeart/2005/8/layout/radial1"/>
    <dgm:cxn modelId="{02CBDFEB-85E3-422C-A008-47A604325DC6}" type="presOf" srcId="{35910D4F-2A44-4696-9CEF-39B83D80EA3B}" destId="{3D9D65DD-522B-42AF-974C-8D7E313238B8}" srcOrd="1" destOrd="0" presId="urn:microsoft.com/office/officeart/2005/8/layout/radial1"/>
    <dgm:cxn modelId="{C3A3E76C-E262-40C2-BE6D-3FAB3E5EB7F3}" type="presOf" srcId="{0BEA53A6-EB09-4094-8A79-3A89D6E4DD6A}" destId="{42F0BC92-EFA0-436D-855E-A8BD78C2593B}" srcOrd="0" destOrd="0" presId="urn:microsoft.com/office/officeart/2005/8/layout/radial1"/>
    <dgm:cxn modelId="{D5FD91DD-3794-4F67-8815-9AA52FD34419}" type="presOf" srcId="{858A1DCF-8882-43BC-B38D-B706B420632F}" destId="{1DF8CACB-D29E-4FDF-8000-62663D9D40C8}" srcOrd="1" destOrd="0" presId="urn:microsoft.com/office/officeart/2005/8/layout/radial1"/>
    <dgm:cxn modelId="{02545C37-6BC7-4A78-9293-9F33E0ED9F51}" type="presOf" srcId="{6A2A0BEE-8E3A-470E-8595-554EF0B86949}" destId="{E33F9F1A-33E7-4AE4-8968-1BB3178C6AB4}" srcOrd="0" destOrd="0" presId="urn:microsoft.com/office/officeart/2005/8/layout/radial1"/>
    <dgm:cxn modelId="{F7E624F5-52AA-4090-8227-58E95F195E99}" type="presOf" srcId="{A640F12A-DF42-4F6B-AF60-EC3A638CF76A}" destId="{E29AA744-0E59-4710-873D-61843632C0AE}" srcOrd="0" destOrd="0" presId="urn:microsoft.com/office/officeart/2005/8/layout/radial1"/>
    <dgm:cxn modelId="{DB1C1EFB-D76C-46BC-AFC0-5CCB523A1EE0}" type="presOf" srcId="{3090C85D-C140-4549-94B1-88C717BEFDAE}" destId="{1D5ABA00-AA52-47B6-9020-B220BD702683}" srcOrd="1" destOrd="0" presId="urn:microsoft.com/office/officeart/2005/8/layout/radial1"/>
    <dgm:cxn modelId="{2EE0753F-490B-49AD-A549-4E0B847A02C7}" type="presOf" srcId="{353FF6A1-E8A7-4E29-8D1F-1B7D0971B33B}" destId="{7E1FDDC5-D747-4AF2-BC56-2F43E816937D}" srcOrd="0" destOrd="0" presId="urn:microsoft.com/office/officeart/2005/8/layout/radial1"/>
    <dgm:cxn modelId="{1C2B73F6-B1BB-40F2-9FE5-11216A55ADDE}" type="presOf" srcId="{53561BEA-A9F8-4733-8D18-854794397873}" destId="{9BBEF65F-31F2-417A-980F-E648BB77FFAF}" srcOrd="0" destOrd="0" presId="urn:microsoft.com/office/officeart/2005/8/layout/radial1"/>
    <dgm:cxn modelId="{9937B469-A141-4EA6-B4FE-22773B942DC8}" srcId="{893E7522-F62A-4006-886B-A6437124E1E7}" destId="{6583EA04-B3B6-49CD-8146-013646DB4926}" srcOrd="5" destOrd="0" parTransId="{3090C85D-C140-4549-94B1-88C717BEFDAE}" sibTransId="{98B2B458-4DA7-4672-8097-F0406041371D}"/>
    <dgm:cxn modelId="{1F1337AB-508A-4935-97AD-CE1E43D09AE9}" type="presOf" srcId="{3090C85D-C140-4549-94B1-88C717BEFDAE}" destId="{5E1130A9-EF28-4CFA-BF58-56156B6DAA1E}" srcOrd="0" destOrd="0" presId="urn:microsoft.com/office/officeart/2005/8/layout/radial1"/>
    <dgm:cxn modelId="{64307DAD-C4BD-43B9-92F6-5BB85ED7D3AF}" type="presOf" srcId="{858A1DCF-8882-43BC-B38D-B706B420632F}" destId="{35D20C69-A546-4F14-8083-6D205841525F}" srcOrd="0" destOrd="0" presId="urn:microsoft.com/office/officeart/2005/8/layout/radial1"/>
    <dgm:cxn modelId="{058CC458-746C-4948-8410-FEB0182147B4}" srcId="{893E7522-F62A-4006-886B-A6437124E1E7}" destId="{A640F12A-DF42-4F6B-AF60-EC3A638CF76A}" srcOrd="0" destOrd="0" parTransId="{35910D4F-2A44-4696-9CEF-39B83D80EA3B}" sibTransId="{CB218143-AFC2-4D7F-933B-5294F6F19E9D}"/>
    <dgm:cxn modelId="{D1B38626-BCCE-41A3-84E1-716D7F959902}" type="presOf" srcId="{2B98D98E-8463-493A-A863-7003C99C0162}" destId="{F97DCCFD-81BA-4B58-B6C1-4606D26B98AE}" srcOrd="0" destOrd="0" presId="urn:microsoft.com/office/officeart/2005/8/layout/radial1"/>
    <dgm:cxn modelId="{9E5CAB7C-FAB2-4F50-9097-69F5FC72BCE5}" type="presParOf" srcId="{3A8B5EA8-730B-435E-B23F-C2A7E9138720}" destId="{B35EE81B-9CD2-40A1-A5DC-A88300D6B41E}" srcOrd="0" destOrd="0" presId="urn:microsoft.com/office/officeart/2005/8/layout/radial1"/>
    <dgm:cxn modelId="{9F9B65D6-23B6-4479-A6B4-2622F8D16030}" type="presParOf" srcId="{3A8B5EA8-730B-435E-B23F-C2A7E9138720}" destId="{F13809AF-3852-4CCC-B8B3-05CB93A9E1E4}" srcOrd="1" destOrd="0" presId="urn:microsoft.com/office/officeart/2005/8/layout/radial1"/>
    <dgm:cxn modelId="{A87847D0-D805-46A8-B702-E22B29BA4309}" type="presParOf" srcId="{F13809AF-3852-4CCC-B8B3-05CB93A9E1E4}" destId="{3D9D65DD-522B-42AF-974C-8D7E313238B8}" srcOrd="0" destOrd="0" presId="urn:microsoft.com/office/officeart/2005/8/layout/radial1"/>
    <dgm:cxn modelId="{0C808E75-7C50-46B9-9936-89FA7870D13C}" type="presParOf" srcId="{3A8B5EA8-730B-435E-B23F-C2A7E9138720}" destId="{E29AA744-0E59-4710-873D-61843632C0AE}" srcOrd="2" destOrd="0" presId="urn:microsoft.com/office/officeart/2005/8/layout/radial1"/>
    <dgm:cxn modelId="{8E1170C4-D51F-440D-939F-96C4D697CE47}" type="presParOf" srcId="{3A8B5EA8-730B-435E-B23F-C2A7E9138720}" destId="{E33F9F1A-33E7-4AE4-8968-1BB3178C6AB4}" srcOrd="3" destOrd="0" presId="urn:microsoft.com/office/officeart/2005/8/layout/radial1"/>
    <dgm:cxn modelId="{9B9DCB28-2BF3-4A48-97B0-F9049DC0A9E9}" type="presParOf" srcId="{E33F9F1A-33E7-4AE4-8968-1BB3178C6AB4}" destId="{818198CB-EF13-4EB7-8377-7F1F957D7E2F}" srcOrd="0" destOrd="0" presId="urn:microsoft.com/office/officeart/2005/8/layout/radial1"/>
    <dgm:cxn modelId="{1A0B76FA-01AE-4EC3-B02D-1899F4206B0D}" type="presParOf" srcId="{3A8B5EA8-730B-435E-B23F-C2A7E9138720}" destId="{BEC0A09C-AA61-4687-9F91-576B1BDD9707}" srcOrd="4" destOrd="0" presId="urn:microsoft.com/office/officeart/2005/8/layout/radial1"/>
    <dgm:cxn modelId="{D842042C-6B5C-4B7D-BB2D-5856A09C910A}" type="presParOf" srcId="{3A8B5EA8-730B-435E-B23F-C2A7E9138720}" destId="{AACC88B6-E609-499F-A703-89BA1D2FB912}" srcOrd="5" destOrd="0" presId="urn:microsoft.com/office/officeart/2005/8/layout/radial1"/>
    <dgm:cxn modelId="{A6C4A244-6C6E-487D-95F6-81386C5FA291}" type="presParOf" srcId="{AACC88B6-E609-499F-A703-89BA1D2FB912}" destId="{061556C6-5CAC-4FD8-8494-3CBD915457E5}" srcOrd="0" destOrd="0" presId="urn:microsoft.com/office/officeart/2005/8/layout/radial1"/>
    <dgm:cxn modelId="{43FF6330-A7E5-456F-9118-DECC0FDAE700}" type="presParOf" srcId="{3A8B5EA8-730B-435E-B23F-C2A7E9138720}" destId="{7E1FDDC5-D747-4AF2-BC56-2F43E816937D}" srcOrd="6" destOrd="0" presId="urn:microsoft.com/office/officeart/2005/8/layout/radial1"/>
    <dgm:cxn modelId="{E4AFEB06-0B3F-479F-A6E6-91EFFA6E47D4}" type="presParOf" srcId="{3A8B5EA8-730B-435E-B23F-C2A7E9138720}" destId="{92290B20-DAF5-430A-8F36-149C2FBF4DBC}" srcOrd="7" destOrd="0" presId="urn:microsoft.com/office/officeart/2005/8/layout/radial1"/>
    <dgm:cxn modelId="{1D9B56D3-C6AA-4DC1-84D8-87F50A4FC427}" type="presParOf" srcId="{92290B20-DAF5-430A-8F36-149C2FBF4DBC}" destId="{5794CD8E-2B31-44D9-A3A8-64866F2F5255}" srcOrd="0" destOrd="0" presId="urn:microsoft.com/office/officeart/2005/8/layout/radial1"/>
    <dgm:cxn modelId="{1367BB3A-EC87-42AD-9B97-3FD86EB02DF9}" type="presParOf" srcId="{3A8B5EA8-730B-435E-B23F-C2A7E9138720}" destId="{42F0BC92-EFA0-436D-855E-A8BD78C2593B}" srcOrd="8" destOrd="0" presId="urn:microsoft.com/office/officeart/2005/8/layout/radial1"/>
    <dgm:cxn modelId="{AAF9AB2E-450C-4C80-9515-806A8F6F1F04}" type="presParOf" srcId="{3A8B5EA8-730B-435E-B23F-C2A7E9138720}" destId="{F97DCCFD-81BA-4B58-B6C1-4606D26B98AE}" srcOrd="9" destOrd="0" presId="urn:microsoft.com/office/officeart/2005/8/layout/radial1"/>
    <dgm:cxn modelId="{13AD4A62-258B-4F4E-9FA7-5AF7F85E3BE6}" type="presParOf" srcId="{F97DCCFD-81BA-4B58-B6C1-4606D26B98AE}" destId="{C0480C19-1250-4559-A600-0ADD60BEAC56}" srcOrd="0" destOrd="0" presId="urn:microsoft.com/office/officeart/2005/8/layout/radial1"/>
    <dgm:cxn modelId="{C713AC58-6661-44F5-BD92-B925590DF159}" type="presParOf" srcId="{3A8B5EA8-730B-435E-B23F-C2A7E9138720}" destId="{F570FFF4-7422-4A8E-9A4D-5CFE27F411D7}" srcOrd="10" destOrd="0" presId="urn:microsoft.com/office/officeart/2005/8/layout/radial1"/>
    <dgm:cxn modelId="{1E8B334C-4052-45A5-8466-A7BECEFB200B}" type="presParOf" srcId="{3A8B5EA8-730B-435E-B23F-C2A7E9138720}" destId="{5E1130A9-EF28-4CFA-BF58-56156B6DAA1E}" srcOrd="11" destOrd="0" presId="urn:microsoft.com/office/officeart/2005/8/layout/radial1"/>
    <dgm:cxn modelId="{E8FE7A0B-9832-47DE-9D54-2B0E620D3E19}" type="presParOf" srcId="{5E1130A9-EF28-4CFA-BF58-56156B6DAA1E}" destId="{1D5ABA00-AA52-47B6-9020-B220BD702683}" srcOrd="0" destOrd="0" presId="urn:microsoft.com/office/officeart/2005/8/layout/radial1"/>
    <dgm:cxn modelId="{96F2A10A-557C-44AD-A80F-CEA49D62D4D9}" type="presParOf" srcId="{3A8B5EA8-730B-435E-B23F-C2A7E9138720}" destId="{470644C1-6BAC-47FE-B233-F5F4665116C8}" srcOrd="12" destOrd="0" presId="urn:microsoft.com/office/officeart/2005/8/layout/radial1"/>
    <dgm:cxn modelId="{CE65ADCD-8EC9-4473-9ACA-E2DDFBF21CAC}" type="presParOf" srcId="{3A8B5EA8-730B-435E-B23F-C2A7E9138720}" destId="{35D20C69-A546-4F14-8083-6D205841525F}" srcOrd="13" destOrd="0" presId="urn:microsoft.com/office/officeart/2005/8/layout/radial1"/>
    <dgm:cxn modelId="{01F9106B-BAE8-4039-9F6A-801EDD66EF2E}" type="presParOf" srcId="{35D20C69-A546-4F14-8083-6D205841525F}" destId="{1DF8CACB-D29E-4FDF-8000-62663D9D40C8}" srcOrd="0" destOrd="0" presId="urn:microsoft.com/office/officeart/2005/8/layout/radial1"/>
    <dgm:cxn modelId="{AC3CCABE-C212-4AB5-A16A-772016E6F4B5}" type="presParOf" srcId="{3A8B5EA8-730B-435E-B23F-C2A7E9138720}" destId="{9BBEF65F-31F2-417A-980F-E648BB77FFAF}" srcOrd="14" destOrd="0" presId="urn:microsoft.com/office/officeart/2005/8/layout/radia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EE81B-9CD2-40A1-A5DC-A88300D6B41E}">
      <dsp:nvSpPr>
        <dsp:cNvPr id="0" name=""/>
        <dsp:cNvSpPr/>
      </dsp:nvSpPr>
      <dsp:spPr>
        <a:xfrm>
          <a:off x="2352722" y="1229768"/>
          <a:ext cx="682388" cy="58674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AIA</a:t>
          </a:r>
          <a:endParaRPr kumimoji="0" lang="en-US" altLang="it-IT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452655" y="1315695"/>
        <a:ext cx="482522" cy="414894"/>
      </dsp:txXfrm>
    </dsp:sp>
    <dsp:sp modelId="{F13809AF-3852-4CCC-B8B3-05CB93A9E1E4}">
      <dsp:nvSpPr>
        <dsp:cNvPr id="0" name=""/>
        <dsp:cNvSpPr/>
      </dsp:nvSpPr>
      <dsp:spPr>
        <a:xfrm rot="6300391">
          <a:off x="2234247" y="2088661"/>
          <a:ext cx="608506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608506" y="14236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523288" y="2087684"/>
        <a:ext cx="30425" cy="30425"/>
      </dsp:txXfrm>
    </dsp:sp>
    <dsp:sp modelId="{E29AA744-0E59-4710-873D-61843632C0AE}">
      <dsp:nvSpPr>
        <dsp:cNvPr id="0" name=""/>
        <dsp:cNvSpPr/>
      </dsp:nvSpPr>
      <dsp:spPr>
        <a:xfrm>
          <a:off x="2005123" y="2389284"/>
          <a:ext cx="746405" cy="622241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Archivio Coperture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(MIT)</a:t>
          </a:r>
          <a:endParaRPr kumimoji="0" lang="en-US" altLang="it-IT" sz="900" b="0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charset="0"/>
          </a:endParaRPr>
        </a:p>
      </dsp:txBody>
      <dsp:txXfrm>
        <a:off x="2114431" y="2480409"/>
        <a:ext cx="527789" cy="439991"/>
      </dsp:txXfrm>
    </dsp:sp>
    <dsp:sp modelId="{E33F9F1A-33E7-4AE4-8968-1BB3178C6AB4}">
      <dsp:nvSpPr>
        <dsp:cNvPr id="0" name=""/>
        <dsp:cNvSpPr/>
      </dsp:nvSpPr>
      <dsp:spPr>
        <a:xfrm rot="18438062">
          <a:off x="2767552" y="1034702"/>
          <a:ext cx="57524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575247" y="14236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040795" y="1034557"/>
        <a:ext cx="28762" cy="28762"/>
      </dsp:txXfrm>
    </dsp:sp>
    <dsp:sp modelId="{BEC0A09C-AA61-4687-9F91-576B1BDD9707}">
      <dsp:nvSpPr>
        <dsp:cNvPr id="0" name=""/>
        <dsp:cNvSpPr/>
      </dsp:nvSpPr>
      <dsp:spPr>
        <a:xfrm>
          <a:off x="2997587" y="165005"/>
          <a:ext cx="927090" cy="702120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Albo periti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(CONSAP)</a:t>
          </a:r>
          <a:endParaRPr kumimoji="0" lang="en-US" altLang="it-IT" sz="900" b="0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charset="0"/>
          </a:endParaRPr>
        </a:p>
      </dsp:txBody>
      <dsp:txXfrm>
        <a:off x="3133356" y="267828"/>
        <a:ext cx="655552" cy="496474"/>
      </dsp:txXfrm>
    </dsp:sp>
    <dsp:sp modelId="{AACC88B6-E609-499F-A703-89BA1D2FB912}">
      <dsp:nvSpPr>
        <dsp:cNvPr id="0" name=""/>
        <dsp:cNvSpPr/>
      </dsp:nvSpPr>
      <dsp:spPr>
        <a:xfrm rot="634947">
          <a:off x="3021344" y="1635836"/>
          <a:ext cx="703935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703935" y="14236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355714" y="1632474"/>
        <a:ext cx="35196" cy="35196"/>
      </dsp:txXfrm>
    </dsp:sp>
    <dsp:sp modelId="{7E1FDDC5-D747-4AF2-BC56-2F43E816937D}">
      <dsp:nvSpPr>
        <dsp:cNvPr id="0" name=""/>
        <dsp:cNvSpPr/>
      </dsp:nvSpPr>
      <dsp:spPr>
        <a:xfrm>
          <a:off x="3714686" y="1465056"/>
          <a:ext cx="583823" cy="606663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9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PRA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9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(ACI)</a:t>
          </a:r>
        </a:p>
      </dsp:txBody>
      <dsp:txXfrm>
        <a:off x="3800185" y="1553900"/>
        <a:ext cx="412825" cy="428975"/>
      </dsp:txXfrm>
    </dsp:sp>
    <dsp:sp modelId="{92290B20-DAF5-430A-8F36-149C2FBF4DBC}">
      <dsp:nvSpPr>
        <dsp:cNvPr id="0" name=""/>
        <dsp:cNvSpPr/>
      </dsp:nvSpPr>
      <dsp:spPr>
        <a:xfrm rot="3054509">
          <a:off x="2766378" y="2007670"/>
          <a:ext cx="665501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665501" y="14236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082491" y="2005269"/>
        <a:ext cx="33275" cy="33275"/>
      </dsp:txXfrm>
    </dsp:sp>
    <dsp:sp modelId="{42F0BC92-EFA0-436D-855E-A8BD78C2593B}">
      <dsp:nvSpPr>
        <dsp:cNvPr id="0" name=""/>
        <dsp:cNvSpPr/>
      </dsp:nvSpPr>
      <dsp:spPr>
        <a:xfrm>
          <a:off x="3181807" y="2219624"/>
          <a:ext cx="641346" cy="59751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9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SITA (ANIA)</a:t>
          </a:r>
        </a:p>
      </dsp:txBody>
      <dsp:txXfrm>
        <a:off x="3275730" y="2307128"/>
        <a:ext cx="453500" cy="422504"/>
      </dsp:txXfrm>
    </dsp:sp>
    <dsp:sp modelId="{F97DCCFD-81BA-4B58-B6C1-4606D26B98AE}">
      <dsp:nvSpPr>
        <dsp:cNvPr id="0" name=""/>
        <dsp:cNvSpPr/>
      </dsp:nvSpPr>
      <dsp:spPr>
        <a:xfrm rot="9058637">
          <a:off x="1829354" y="1817540"/>
          <a:ext cx="616584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616584" y="14236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122231" y="1816361"/>
        <a:ext cx="30829" cy="30829"/>
      </dsp:txXfrm>
    </dsp:sp>
    <dsp:sp modelId="{F570FFF4-7422-4A8E-9A4D-5CFE27F411D7}">
      <dsp:nvSpPr>
        <dsp:cNvPr id="0" name=""/>
        <dsp:cNvSpPr/>
      </dsp:nvSpPr>
      <dsp:spPr>
        <a:xfrm>
          <a:off x="1276170" y="1811093"/>
          <a:ext cx="629595" cy="647990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Archivio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Patenti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(MIT)</a:t>
          </a:r>
          <a:endParaRPr kumimoji="0" lang="en-US" altLang="it-IT" sz="900" b="0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charset="0"/>
          </a:endParaRPr>
        </a:p>
      </dsp:txBody>
      <dsp:txXfrm>
        <a:off x="1368372" y="1905989"/>
        <a:ext cx="445191" cy="458198"/>
      </dsp:txXfrm>
    </dsp:sp>
    <dsp:sp modelId="{5E1130A9-EF28-4CFA-BF58-56156B6DAA1E}">
      <dsp:nvSpPr>
        <dsp:cNvPr id="0" name=""/>
        <dsp:cNvSpPr/>
      </dsp:nvSpPr>
      <dsp:spPr>
        <a:xfrm rot="11605767">
          <a:off x="1779710" y="1361479"/>
          <a:ext cx="593567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593567" y="14236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 dirty="0"/>
        </a:p>
      </dsp:txBody>
      <dsp:txXfrm rot="10800000">
        <a:off x="2061654" y="1360876"/>
        <a:ext cx="29678" cy="29678"/>
      </dsp:txXfrm>
    </dsp:sp>
    <dsp:sp modelId="{470644C1-6BAC-47FE-B233-F5F4665116C8}">
      <dsp:nvSpPr>
        <dsp:cNvPr id="0" name=""/>
        <dsp:cNvSpPr/>
      </dsp:nvSpPr>
      <dsp:spPr>
        <a:xfrm>
          <a:off x="1130840" y="899901"/>
          <a:ext cx="666284" cy="65912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Archivio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Veicoli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9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(MIT)</a:t>
          </a:r>
          <a:endParaRPr kumimoji="0" lang="en-US" altLang="it-IT" sz="900" b="0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charset="0"/>
          </a:endParaRPr>
        </a:p>
      </dsp:txBody>
      <dsp:txXfrm>
        <a:off x="1228415" y="996427"/>
        <a:ext cx="471134" cy="466070"/>
      </dsp:txXfrm>
    </dsp:sp>
    <dsp:sp modelId="{35D20C69-A546-4F14-8083-6D205841525F}">
      <dsp:nvSpPr>
        <dsp:cNvPr id="0" name=""/>
        <dsp:cNvSpPr/>
      </dsp:nvSpPr>
      <dsp:spPr>
        <a:xfrm rot="14777957">
          <a:off x="2238401" y="1015619"/>
          <a:ext cx="477940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477940" y="14236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465422" y="1017906"/>
        <a:ext cx="23897" cy="23897"/>
      </dsp:txXfrm>
    </dsp:sp>
    <dsp:sp modelId="{9BBEF65F-31F2-417A-980F-E648BB77FFAF}">
      <dsp:nvSpPr>
        <dsp:cNvPr id="0" name=""/>
        <dsp:cNvSpPr/>
      </dsp:nvSpPr>
      <dsp:spPr>
        <a:xfrm>
          <a:off x="1700569" y="53603"/>
          <a:ext cx="1037514" cy="776859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kern="1200" dirty="0" smtClean="0">
              <a:solidFill>
                <a:srgbClr val="FF0000"/>
              </a:solidFill>
            </a:rPr>
            <a:t>Banca dati sinistri, testimoni e danneggiati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kern="1200" dirty="0" smtClean="0">
              <a:solidFill>
                <a:srgbClr val="FF0000"/>
              </a:solidFill>
            </a:rPr>
            <a:t>(IVASS</a:t>
          </a:r>
          <a:r>
            <a:rPr lang="it-IT" sz="800" kern="1200" dirty="0" smtClean="0">
              <a:solidFill>
                <a:srgbClr val="FF0000"/>
              </a:solidFill>
            </a:rPr>
            <a:t>)</a:t>
          </a:r>
          <a:endParaRPr lang="it-IT" sz="800" kern="1200" dirty="0">
            <a:solidFill>
              <a:srgbClr val="FF0000"/>
            </a:solidFill>
          </a:endParaRPr>
        </a:p>
      </dsp:txBody>
      <dsp:txXfrm>
        <a:off x="1852509" y="167371"/>
        <a:ext cx="733634" cy="549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2F74B-D855-4BC3-B043-8AD54F542F59}" type="datetimeFigureOut">
              <a:rPr lang="it-IT" smtClean="0"/>
              <a:pPr/>
              <a:t>28/11/2016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1CD77-4E11-4964-8054-91DB91085F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00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/>
              <a:pPr defTabSz="879253"/>
              <a:t>1</a:t>
            </a:fld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>
                <a:solidFill>
                  <a:prstClr val="black"/>
                </a:solidFill>
              </a:rPr>
              <a:pPr defTabSz="879253"/>
              <a:t>10</a:t>
            </a:fld>
            <a:endParaRPr lang="it-IT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>
                <a:solidFill>
                  <a:prstClr val="black"/>
                </a:solidFill>
              </a:rPr>
              <a:pPr defTabSz="879253"/>
              <a:t>11</a:t>
            </a:fld>
            <a:endParaRPr lang="it-IT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>
                <a:solidFill>
                  <a:prstClr val="black"/>
                </a:solidFill>
              </a:rPr>
              <a:pPr defTabSz="879253"/>
              <a:t>12</a:t>
            </a:fld>
            <a:endParaRPr lang="it-IT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>
                <a:solidFill>
                  <a:prstClr val="black"/>
                </a:solidFill>
              </a:rPr>
              <a:pPr defTabSz="879253"/>
              <a:t>13</a:t>
            </a:fld>
            <a:endParaRPr lang="it-IT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>
                <a:solidFill>
                  <a:prstClr val="black"/>
                </a:solidFill>
              </a:rPr>
              <a:pPr defTabSz="879253"/>
              <a:t>14</a:t>
            </a:fld>
            <a:endParaRPr lang="it-IT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>
                <a:solidFill>
                  <a:prstClr val="black"/>
                </a:solidFill>
              </a:rPr>
              <a:pPr defTabSz="879253"/>
              <a:t>15</a:t>
            </a:fld>
            <a:endParaRPr lang="it-IT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>
                <a:solidFill>
                  <a:prstClr val="black"/>
                </a:solidFill>
              </a:rPr>
              <a:pPr defTabSz="879253"/>
              <a:t>16</a:t>
            </a:fld>
            <a:endParaRPr lang="it-IT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>
                <a:solidFill>
                  <a:prstClr val="black"/>
                </a:solidFill>
              </a:rPr>
              <a:pPr defTabSz="879253"/>
              <a:t>17</a:t>
            </a:fld>
            <a:endParaRPr lang="it-IT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>
                <a:solidFill>
                  <a:prstClr val="black"/>
                </a:solidFill>
              </a:rPr>
              <a:pPr defTabSz="879253"/>
              <a:t>18</a:t>
            </a:fld>
            <a:endParaRPr lang="it-IT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>
                <a:solidFill>
                  <a:prstClr val="black"/>
                </a:solidFill>
              </a:rPr>
              <a:pPr defTabSz="879253"/>
              <a:t>19</a:t>
            </a:fld>
            <a:endParaRPr lang="it-IT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>
                <a:solidFill>
                  <a:prstClr val="black"/>
                </a:solidFill>
              </a:rPr>
              <a:pPr defTabSz="879253"/>
              <a:t>20</a:t>
            </a:fld>
            <a:endParaRPr lang="it-IT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>
                <a:solidFill>
                  <a:prstClr val="black"/>
                </a:solidFill>
              </a:rPr>
              <a:pPr defTabSz="879253"/>
              <a:t>21</a:t>
            </a:fld>
            <a:endParaRPr lang="it-IT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>
                <a:solidFill>
                  <a:prstClr val="black"/>
                </a:solidFill>
              </a:rPr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>
                <a:solidFill>
                  <a:prstClr val="black"/>
                </a:solidFill>
              </a:rPr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>
                <a:solidFill>
                  <a:prstClr val="black"/>
                </a:solidFill>
              </a:rPr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>
                <a:solidFill>
                  <a:prstClr val="black"/>
                </a:solidFill>
              </a:rPr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C54361A5-E3DC-4705-B043-311A99C29CDB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>
                <a:solidFill>
                  <a:prstClr val="black"/>
                </a:solidFill>
              </a:rPr>
              <a:pPr defTabSz="879253"/>
              <a:t>8</a:t>
            </a:fld>
            <a:endParaRPr lang="it-IT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253"/>
            <a:fld id="{A91B7D1C-B945-41D3-99F6-5C4FE479343E}" type="slidenum">
              <a:rPr lang="it-IT" smtClean="0">
                <a:solidFill>
                  <a:prstClr val="black"/>
                </a:solidFill>
              </a:rPr>
              <a:pPr defTabSz="879253"/>
              <a:t>9</a:t>
            </a:fld>
            <a:endParaRPr lang="it-IT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Approfondimento da un Bollettino IPER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Approfondimento da un Bollettino IPER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Approfondimento da un Bollettino IPER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488950" y="6215063"/>
            <a:ext cx="820737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245225"/>
            <a:ext cx="55514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Approfondimento da un Bollettino IPER</a:t>
            </a:r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35F8-459F-47FE-B2BA-BE10A61E02A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4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15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73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14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88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6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Approfondimento da un Bollettino IPER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51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3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65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98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488950" y="6215063"/>
            <a:ext cx="820737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245225"/>
            <a:ext cx="55514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35F8-459F-47FE-B2BA-BE10A61E02A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5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27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81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25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70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3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Approfondimento da un Bollettino IPER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85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49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90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40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80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84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488950" y="6215063"/>
            <a:ext cx="820737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245225"/>
            <a:ext cx="55514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35F8-459F-47FE-B2BA-BE10A61E02A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4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Approfondimento da un Bollettino IPER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Approfondimento da un Bollettino IPER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Approfondimento da un Bollettino IPER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Approfondimento da un Bollettino IPER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Approfondimento da un Bollettino IPER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Approfondimento da un Bollettino IPER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Approfondimento da un Bollettino IPER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D18EE-CD3A-49AE-AFA7-1872B58C14E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3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Approfondimento da un Bollettino IPER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D18EE-CD3A-49AE-AFA7-1872B58C14E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5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932CEF92-060D-4C36-8809-F9E4D2707C37}" type="slidenum">
              <a:rPr lang="it-IT" sz="1000">
                <a:latin typeface="+mn-lt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</a:t>
            </a:fld>
            <a:endParaRPr lang="it-IT" sz="1000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357430"/>
            <a:ext cx="778668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chemeClr val="accent2"/>
              </a:buClr>
              <a:defRPr/>
            </a:pPr>
            <a:endParaRPr lang="en-GB" sz="1800" dirty="0" smtClean="0">
              <a:cs typeface="Times New Roman" pitchFamily="18" charset="0"/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dirty="0" smtClean="0">
              <a:cs typeface="Times New Roman" pitchFamily="18" charset="0"/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sz="1800" dirty="0" smtClean="0"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b="0" dirty="0" smtClean="0">
              <a:cs typeface="Times New Roman" pitchFamily="18" charset="0"/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b="0" dirty="0" smtClean="0">
              <a:cs typeface="Times New Roman" pitchFamily="18" charset="0"/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dirty="0">
              <a:cs typeface="Times New Roman" pitchFamily="18" charset="0"/>
            </a:endParaRPr>
          </a:p>
          <a:p>
            <a:pPr marL="0" lvl="2" algn="ctr" eaLnBrk="0" hangingPunct="0">
              <a:buClr>
                <a:schemeClr val="accent2"/>
              </a:buClr>
              <a:defRPr/>
            </a:pPr>
            <a:r>
              <a:rPr lang="en-GB" sz="2800" b="1" i="1" dirty="0" err="1" smtClean="0">
                <a:cs typeface="Times New Roman" pitchFamily="18" charset="0"/>
              </a:rPr>
              <a:t>Prospettive</a:t>
            </a:r>
            <a:r>
              <a:rPr lang="en-GB" sz="2800" b="1" i="1" dirty="0" smtClean="0">
                <a:cs typeface="Times New Roman" pitchFamily="18" charset="0"/>
              </a:rPr>
              <a:t> </a:t>
            </a:r>
            <a:r>
              <a:rPr lang="en-GB" sz="2800" b="1" i="1" dirty="0" err="1" smtClean="0">
                <a:cs typeface="Times New Roman" pitchFamily="18" charset="0"/>
              </a:rPr>
              <a:t>evolutive</a:t>
            </a:r>
            <a:endParaRPr lang="en-GB" sz="2800" b="1" i="1" dirty="0" smtClean="0">
              <a:cs typeface="Times New Roman" pitchFamily="18" charset="0"/>
            </a:endParaRPr>
          </a:p>
          <a:p>
            <a:pPr marL="0" lvl="2" algn="ctr" eaLnBrk="0" hangingPunct="0">
              <a:buClr>
                <a:schemeClr val="accent2"/>
              </a:buClr>
              <a:defRPr/>
            </a:pPr>
            <a:endParaRPr lang="en-GB" sz="2800" i="1" dirty="0">
              <a:cs typeface="Times New Roman" pitchFamily="18" charset="0"/>
            </a:endParaRPr>
          </a:p>
          <a:p>
            <a:pPr marL="0" lvl="2" algn="ctr" eaLnBrk="0" hangingPunct="0">
              <a:buClr>
                <a:schemeClr val="accent2"/>
              </a:buClr>
              <a:defRPr/>
            </a:pPr>
            <a:r>
              <a:rPr lang="en-GB" sz="2400" i="1" dirty="0" smtClean="0">
                <a:solidFill>
                  <a:srgbClr val="002060"/>
                </a:solidFill>
                <a:cs typeface="Times New Roman" pitchFamily="18" charset="0"/>
              </a:rPr>
              <a:t>Antonio R. De Pascalis</a:t>
            </a:r>
            <a:endParaRPr lang="en-GB" sz="2400" b="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lvl="2" algn="ctr" eaLnBrk="0" hangingPunct="0">
              <a:buClr>
                <a:schemeClr val="accent2"/>
              </a:buClr>
              <a:defRPr/>
            </a:pPr>
            <a:endParaRPr lang="en-GB" sz="2800" b="0" i="1" dirty="0" smtClean="0">
              <a:cs typeface="Times New Roman" pitchFamily="18" charset="0"/>
            </a:endParaRPr>
          </a:p>
          <a:p>
            <a:pPr marL="0" lvl="2" algn="just" eaLnBrk="0" hangingPunct="0">
              <a:buClr>
                <a:schemeClr val="accent2"/>
              </a:buClr>
              <a:defRPr/>
            </a:pPr>
            <a:endParaRPr lang="en-GB" dirty="0"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lnSpc>
                <a:spcPct val="100000"/>
              </a:lnSpc>
              <a:spcBef>
                <a:spcPct val="0"/>
              </a:spcBef>
              <a:buClrTx/>
              <a:buSzPct val="111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2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300" baseline="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2132856"/>
            <a:ext cx="795337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9034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32CEF92-060D-4C36-8809-F9E4D2707C37}" type="slidenum">
              <a:rPr lang="it-IT" sz="10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10</a:t>
            </a:fld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357430"/>
            <a:ext cx="77866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2" cy="464347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it-IT" sz="2300" dirty="0" smtClean="0">
              <a:solidFill>
                <a:prstClr val="black"/>
              </a:solidFill>
            </a:endParaRPr>
          </a:p>
          <a:p>
            <a:r>
              <a:rPr lang="it-IT" sz="3200" dirty="0" smtClean="0">
                <a:solidFill>
                  <a:prstClr val="black"/>
                </a:solidFill>
              </a:rPr>
              <a:t>Le fonti </a:t>
            </a:r>
            <a:r>
              <a:rPr lang="it-IT" sz="3200" dirty="0">
                <a:solidFill>
                  <a:prstClr val="black"/>
                </a:solidFill>
              </a:rPr>
              <a:t>informative sui sinistri </a:t>
            </a:r>
            <a:r>
              <a:rPr lang="it-IT" sz="3200" dirty="0" smtClean="0">
                <a:solidFill>
                  <a:prstClr val="black"/>
                </a:solidFill>
              </a:rPr>
              <a:t>utilizzate: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t-IT" sz="3200" dirty="0" smtClean="0">
                <a:solidFill>
                  <a:prstClr val="black"/>
                </a:solidFill>
              </a:rPr>
              <a:t>la </a:t>
            </a:r>
            <a:r>
              <a:rPr lang="it-IT" sz="3200" dirty="0">
                <a:solidFill>
                  <a:prstClr val="black"/>
                </a:solidFill>
              </a:rPr>
              <a:t>Banca dati degli Attestati di </a:t>
            </a:r>
            <a:r>
              <a:rPr lang="it-IT" sz="3200" dirty="0" smtClean="0">
                <a:solidFill>
                  <a:prstClr val="black"/>
                </a:solidFill>
              </a:rPr>
              <a:t>Rischio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t-IT" sz="3200" dirty="0" smtClean="0">
                <a:solidFill>
                  <a:prstClr val="black"/>
                </a:solidFill>
              </a:rPr>
              <a:t>la </a:t>
            </a:r>
            <a:r>
              <a:rPr lang="it-IT" sz="3200" dirty="0">
                <a:solidFill>
                  <a:prstClr val="black"/>
                </a:solidFill>
              </a:rPr>
              <a:t>Banca Dati </a:t>
            </a:r>
            <a:r>
              <a:rPr lang="it-IT" sz="3200" dirty="0" smtClean="0">
                <a:solidFill>
                  <a:prstClr val="black"/>
                </a:solidFill>
              </a:rPr>
              <a:t>Sinistri </a:t>
            </a:r>
          </a:p>
          <a:p>
            <a:endParaRPr lang="it-IT" sz="3200" dirty="0">
              <a:solidFill>
                <a:prstClr val="black"/>
              </a:solidFill>
            </a:endParaRPr>
          </a:p>
          <a:p>
            <a:pPr algn="just"/>
            <a:r>
              <a:rPr lang="it-IT" sz="3200" dirty="0">
                <a:solidFill>
                  <a:prstClr val="black"/>
                </a:solidFill>
              </a:rPr>
              <a:t>L’attestato di rischio contiene i sinistri con responsabilità principale </a:t>
            </a:r>
            <a:r>
              <a:rPr lang="it-IT" sz="3200" dirty="0" smtClean="0">
                <a:solidFill>
                  <a:prstClr val="black"/>
                </a:solidFill>
              </a:rPr>
              <a:t>(o cumulata – </a:t>
            </a:r>
            <a:r>
              <a:rPr lang="it-IT" sz="3200" smtClean="0">
                <a:solidFill>
                  <a:prstClr val="black"/>
                </a:solidFill>
              </a:rPr>
              <a:t>principale e paritaria</a:t>
            </a:r>
            <a:r>
              <a:rPr lang="it-IT" sz="3200" dirty="0" smtClean="0">
                <a:solidFill>
                  <a:prstClr val="black"/>
                </a:solidFill>
              </a:rPr>
              <a:t>), pari o superiore al </a:t>
            </a:r>
            <a:r>
              <a:rPr lang="it-IT" sz="3200" smtClean="0">
                <a:solidFill>
                  <a:prstClr val="black"/>
                </a:solidFill>
              </a:rPr>
              <a:t>51%, </a:t>
            </a:r>
            <a:r>
              <a:rPr lang="it-IT" sz="3200" dirty="0" smtClean="0">
                <a:solidFill>
                  <a:prstClr val="black"/>
                </a:solidFill>
              </a:rPr>
              <a:t>pagati </a:t>
            </a:r>
            <a:r>
              <a:rPr lang="it-IT" sz="3200" dirty="0">
                <a:solidFill>
                  <a:prstClr val="black"/>
                </a:solidFill>
              </a:rPr>
              <a:t>negli ultimi 5 anni. Le informazioni contenute nell’attestato sono utilizzate per la determinazione della classe di merito CU </a:t>
            </a:r>
            <a:r>
              <a:rPr lang="it-IT" sz="3200" dirty="0" smtClean="0">
                <a:solidFill>
                  <a:prstClr val="black"/>
                </a:solidFill>
              </a:rPr>
              <a:t>del </a:t>
            </a:r>
            <a:r>
              <a:rPr lang="it-IT" sz="3200" dirty="0">
                <a:solidFill>
                  <a:prstClr val="black"/>
                </a:solidFill>
              </a:rPr>
              <a:t>contratto.</a:t>
            </a:r>
          </a:p>
        </p:txBody>
      </p:sp>
    </p:spTree>
    <p:extLst>
      <p:ext uri="{BB962C8B-B14F-4D97-AF65-F5344CB8AC3E}">
        <p14:creationId xmlns:p14="http://schemas.microsoft.com/office/powerpoint/2010/main" val="225160266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32CEF92-060D-4C36-8809-F9E4D2707C37}" type="slidenum">
              <a:rPr lang="it-IT" sz="10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11</a:t>
            </a:fld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357430"/>
            <a:ext cx="77866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2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it-IT" sz="2300" dirty="0" smtClean="0">
              <a:solidFill>
                <a:prstClr val="black"/>
              </a:solidFill>
            </a:endParaRPr>
          </a:p>
          <a:p>
            <a:r>
              <a:rPr lang="it-IT" sz="3300" dirty="0">
                <a:solidFill>
                  <a:prstClr val="black"/>
                </a:solidFill>
              </a:rPr>
              <a:t>Un </a:t>
            </a:r>
            <a:r>
              <a:rPr lang="it-IT" sz="3300" dirty="0" smtClean="0">
                <a:solidFill>
                  <a:prstClr val="black"/>
                </a:solidFill>
              </a:rPr>
              <a:t>puzzle da comporre:</a:t>
            </a:r>
          </a:p>
          <a:p>
            <a:endParaRPr lang="it-IT" sz="3300" dirty="0" smtClean="0">
              <a:solidFill>
                <a:prstClr val="black"/>
              </a:solidFill>
            </a:endParaRPr>
          </a:p>
          <a:p>
            <a:r>
              <a:rPr lang="it-IT" sz="3300" dirty="0" smtClean="0">
                <a:solidFill>
                  <a:prstClr val="black"/>
                </a:solidFill>
              </a:rPr>
              <a:t>la </a:t>
            </a:r>
            <a:r>
              <a:rPr lang="it-IT" sz="3300" dirty="0">
                <a:solidFill>
                  <a:prstClr val="black"/>
                </a:solidFill>
              </a:rPr>
              <a:t>variabilità </a:t>
            </a:r>
            <a:r>
              <a:rPr lang="it-IT" sz="3300" dirty="0" smtClean="0">
                <a:solidFill>
                  <a:prstClr val="black"/>
                </a:solidFill>
              </a:rPr>
              <a:t>della classe di </a:t>
            </a:r>
            <a:r>
              <a:rPr lang="it-IT" sz="3300" dirty="0">
                <a:solidFill>
                  <a:prstClr val="black"/>
                </a:solidFill>
              </a:rPr>
              <a:t>Bonus-Malus tra le </a:t>
            </a:r>
            <a:r>
              <a:rPr lang="it-IT" sz="3300" dirty="0" smtClean="0">
                <a:solidFill>
                  <a:prstClr val="black"/>
                </a:solidFill>
              </a:rPr>
              <a:t>province </a:t>
            </a:r>
            <a:r>
              <a:rPr lang="it-IT" sz="3300" dirty="0">
                <a:solidFill>
                  <a:prstClr val="black"/>
                </a:solidFill>
              </a:rPr>
              <a:t>e la sua correlazione con i </a:t>
            </a:r>
            <a:r>
              <a:rPr lang="it-IT" sz="3300" dirty="0" smtClean="0">
                <a:solidFill>
                  <a:prstClr val="black"/>
                </a:solidFill>
              </a:rPr>
              <a:t>prezzi</a:t>
            </a:r>
          </a:p>
        </p:txBody>
      </p:sp>
    </p:spTree>
    <p:extLst>
      <p:ext uri="{BB962C8B-B14F-4D97-AF65-F5344CB8AC3E}">
        <p14:creationId xmlns:p14="http://schemas.microsoft.com/office/powerpoint/2010/main" val="5042258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32CEF92-060D-4C36-8809-F9E4D2707C37}" type="slidenum">
              <a:rPr lang="it-IT" sz="10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12</a:t>
            </a:fld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357430"/>
            <a:ext cx="77866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2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it-IT" sz="2300" dirty="0" smtClean="0">
              <a:solidFill>
                <a:prstClr val="black"/>
              </a:solidFill>
            </a:endParaRPr>
          </a:p>
        </p:txBody>
      </p:sp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6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556792"/>
            <a:ext cx="125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373216"/>
            <a:ext cx="12509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620688"/>
            <a:ext cx="5184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395562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32CEF92-060D-4C36-8809-F9E4D2707C37}" type="slidenum">
              <a:rPr lang="it-IT" sz="10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13</a:t>
            </a:fld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357430"/>
            <a:ext cx="77866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535012"/>
            <a:ext cx="6096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33" y="1916832"/>
            <a:ext cx="24955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ottotitolo 2"/>
          <p:cNvSpPr txBox="1">
            <a:spLocks/>
          </p:cNvSpPr>
          <p:nvPr/>
        </p:nvSpPr>
        <p:spPr>
          <a:xfrm>
            <a:off x="483789" y="1052736"/>
            <a:ext cx="8176422" cy="4155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Assicurati in prima </a:t>
            </a:r>
            <a:r>
              <a:rPr lang="it-IT" sz="3200" dirty="0" smtClean="0">
                <a:solidFill>
                  <a:prstClr val="black"/>
                </a:solidFill>
              </a:rPr>
              <a:t>classe e media dei prezzi</a:t>
            </a:r>
            <a:endParaRPr lang="it-IT" sz="3200" dirty="0" smtClean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65" y="1623789"/>
            <a:ext cx="38004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639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32CEF92-060D-4C36-8809-F9E4D2707C37}" type="slidenum">
              <a:rPr lang="it-IT" sz="10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14</a:t>
            </a:fld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1357298"/>
            <a:ext cx="414562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eaLnBrk="0" hangingPunct="0">
              <a:buClr>
                <a:srgbClr val="C0504D"/>
              </a:buClr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Su base nazionale la </a:t>
            </a:r>
            <a:r>
              <a:rPr lang="it-IT" sz="3200" dirty="0">
                <a:solidFill>
                  <a:prstClr val="black"/>
                </a:solidFill>
              </a:rPr>
              <a:t>classe di Bonus-Malus e il prezzo </a:t>
            </a:r>
            <a:r>
              <a:rPr lang="it-IT" sz="3200" dirty="0" smtClean="0">
                <a:solidFill>
                  <a:prstClr val="black"/>
                </a:solidFill>
              </a:rPr>
              <a:t>medio sono correlati positivamente: </a:t>
            </a:r>
            <a:r>
              <a:rPr lang="it-IT" sz="3200" dirty="0">
                <a:solidFill>
                  <a:prstClr val="black"/>
                </a:solidFill>
              </a:rPr>
              <a:t>gli assicurati più rischiosi pagano in media un prezzo più </a:t>
            </a:r>
            <a:r>
              <a:rPr lang="it-IT" sz="3200" dirty="0" smtClean="0">
                <a:solidFill>
                  <a:prstClr val="black"/>
                </a:solidFill>
              </a:rPr>
              <a:t>alto </a:t>
            </a:r>
            <a:endParaRPr lang="en-GB" sz="32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2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it-IT" sz="2300" dirty="0" smtClean="0">
              <a:solidFill>
                <a:prstClr val="black"/>
              </a:solidFill>
            </a:endParaRPr>
          </a:p>
        </p:txBody>
      </p:sp>
      <p:pic>
        <p:nvPicPr>
          <p:cNvPr id="11" name="Immagine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34" y="1988840"/>
            <a:ext cx="3495902" cy="309634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508104" y="4221088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  <a:p>
            <a:endParaRPr lang="it-IT" dirty="0" smtClean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3320" y="1268760"/>
            <a:ext cx="374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prstClr val="black"/>
                </a:solidFill>
              </a:rPr>
              <a:t>Premio per classi di Bonus Malus</a:t>
            </a:r>
            <a:endParaRPr lang="it-IT" dirty="0">
              <a:solidFill>
                <a:prstClr val="black"/>
              </a:solidFill>
            </a:endParaRPr>
          </a:p>
          <a:p>
            <a:pPr algn="ctr"/>
            <a:r>
              <a:rPr lang="it-IT" b="1" dirty="0">
                <a:solidFill>
                  <a:prstClr val="black"/>
                </a:solidFill>
              </a:rPr>
              <a:t> </a:t>
            </a:r>
            <a:r>
              <a:rPr lang="it-IT" i="1" dirty="0">
                <a:solidFill>
                  <a:prstClr val="black"/>
                </a:solidFill>
              </a:rPr>
              <a:t>(contratti stipulati nel 2014)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460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32CEF92-060D-4C36-8809-F9E4D2707C37}" type="slidenum">
              <a:rPr lang="it-IT" sz="10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15</a:t>
            </a:fld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357430"/>
            <a:ext cx="77866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467544" y="1196752"/>
            <a:ext cx="8176422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sz="2800" dirty="0" smtClean="0">
                <a:solidFill>
                  <a:prstClr val="black"/>
                </a:solidFill>
              </a:rPr>
              <a:t>Su base provinciale la correlazione diventa negativa…</a:t>
            </a:r>
          </a:p>
        </p:txBody>
      </p:sp>
      <p:pic>
        <p:nvPicPr>
          <p:cNvPr id="11" name="Immagine 10" descr="The SGScatter Proced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032405" cy="429996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700808"/>
            <a:ext cx="78121" cy="368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916832"/>
            <a:ext cx="42005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895940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32CEF92-060D-4C36-8809-F9E4D2707C37}" type="slidenum">
              <a:rPr lang="it-IT" sz="10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16</a:t>
            </a:fld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357430"/>
            <a:ext cx="77866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2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endParaRPr lang="it-IT" sz="2800" dirty="0" smtClean="0">
              <a:solidFill>
                <a:prstClr val="black"/>
              </a:solidFill>
            </a:endParaRPr>
          </a:p>
          <a:p>
            <a:pPr algn="just"/>
            <a:endParaRPr lang="it-IT" sz="2800" dirty="0">
              <a:solidFill>
                <a:prstClr val="black"/>
              </a:solidFill>
            </a:endParaRPr>
          </a:p>
          <a:p>
            <a:pPr algn="just"/>
            <a:r>
              <a:rPr lang="it-IT" sz="2800" dirty="0" smtClean="0">
                <a:solidFill>
                  <a:prstClr val="black"/>
                </a:solidFill>
              </a:rPr>
              <a:t>L’esplorazione della relazione tra la classe di Bonus Malus e la sinistrosità nelle province è stata condotta abbinando i contratti della rilevazione longitudinale di IPER ai sinistri causati occorsi nell’anno precedente a quello contrattuale censiti in BDS</a:t>
            </a:r>
          </a:p>
        </p:txBody>
      </p:sp>
    </p:spTree>
    <p:extLst>
      <p:ext uri="{BB962C8B-B14F-4D97-AF65-F5344CB8AC3E}">
        <p14:creationId xmlns:p14="http://schemas.microsoft.com/office/powerpoint/2010/main" val="20362292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32CEF92-060D-4C36-8809-F9E4D2707C37}" type="slidenum">
              <a:rPr lang="it-IT" sz="10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17</a:t>
            </a:fld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357430"/>
            <a:ext cx="77866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2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prstClr val="black"/>
                </a:solidFill>
              </a:rPr>
              <a:t>E’ stato calcolato il tasso di sinistrosità su: 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prstClr val="black"/>
                </a:solidFill>
              </a:rPr>
              <a:t>Attestato di Rischio (ATRC)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prstClr val="black"/>
                </a:solidFill>
              </a:rPr>
              <a:t>Banca Dati Sinistri (BDS)</a:t>
            </a:r>
          </a:p>
          <a:p>
            <a:endParaRPr lang="it-IT" sz="2800" dirty="0" smtClean="0">
              <a:solidFill>
                <a:prstClr val="black"/>
              </a:solidFill>
            </a:endParaRPr>
          </a:p>
          <a:p>
            <a:r>
              <a:rPr lang="it-IT" sz="2800" dirty="0" smtClean="0">
                <a:solidFill>
                  <a:prstClr val="black"/>
                </a:solidFill>
              </a:rPr>
              <a:t>La classe di Bonus Malus e il tasso di sinistrosità sono correlati positivamente </a:t>
            </a:r>
          </a:p>
          <a:p>
            <a:endParaRPr lang="it-IT" sz="2800" dirty="0" smtClean="0">
              <a:solidFill>
                <a:prstClr val="black"/>
              </a:solidFill>
            </a:endParaRPr>
          </a:p>
          <a:p>
            <a:r>
              <a:rPr lang="it-IT" sz="2800" dirty="0" smtClean="0">
                <a:solidFill>
                  <a:prstClr val="black"/>
                </a:solidFill>
              </a:rPr>
              <a:t>L’intensità del legame tra le due variabili diminuisce sostituendo al tasso ATRC il tasso BDS</a:t>
            </a:r>
          </a:p>
          <a:p>
            <a:endParaRPr lang="it-IT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788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32CEF92-060D-4C36-8809-F9E4D2707C37}" type="slidenum">
              <a:rPr lang="it-IT" sz="10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18</a:t>
            </a:fld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357430"/>
            <a:ext cx="77866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2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prstClr val="black"/>
                </a:solidFill>
              </a:rPr>
              <a:t>Emergono differenze territoriali nella dinamica attraverso cui i sinistri della BDS si traducono nelle informazioni contenute nell’ATRC. </a:t>
            </a:r>
          </a:p>
          <a:p>
            <a:pPr algn="just"/>
            <a:r>
              <a:rPr lang="it-IT" sz="2800" dirty="0" smtClean="0">
                <a:solidFill>
                  <a:prstClr val="black"/>
                </a:solidFill>
              </a:rPr>
              <a:t>E’ stata verificata una variabilità territoriale della quota di sinistri privi di corrispondenza nell’ATRC: si osserva come proprio in alcune province in cui la classe di Bonus-Malus si riflette meno sui prezzi si registra una quota maggiore di sinistri registrati in BDS ma non presenti in SITA-ATRC. </a:t>
            </a:r>
          </a:p>
          <a:p>
            <a:endParaRPr lang="it-IT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0898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32CEF92-060D-4C36-8809-F9E4D2707C37}" type="slidenum">
              <a:rPr lang="it-IT" sz="10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19</a:t>
            </a:fld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357430"/>
            <a:ext cx="77866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2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endParaRPr lang="it-IT" sz="2800" dirty="0" smtClean="0">
              <a:solidFill>
                <a:prstClr val="black"/>
              </a:solidFill>
            </a:endParaRPr>
          </a:p>
          <a:p>
            <a:pPr algn="just"/>
            <a:endParaRPr lang="it-IT" sz="2800" dirty="0">
              <a:solidFill>
                <a:prstClr val="black"/>
              </a:solidFill>
            </a:endParaRPr>
          </a:p>
          <a:p>
            <a:pPr algn="just"/>
            <a:r>
              <a:rPr lang="it-IT" sz="2800" dirty="0" smtClean="0">
                <a:solidFill>
                  <a:prstClr val="black"/>
                </a:solidFill>
              </a:rPr>
              <a:t>L’analisi indica che la classe media di Bonus-Malus (e il connesso ATRC) a livello provinciale riflette in modo disomogeneo l’effettiva sinistrosità del territorio e indica un tema di rilevante interesse per comprendere le determinanti del prezzo della copertura r.c. auto, attualmente in corso di analisi</a:t>
            </a:r>
          </a:p>
          <a:p>
            <a:endParaRPr lang="it-IT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049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428625" y="1779533"/>
            <a:ext cx="819328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dirty="0" smtClean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dirty="0" smtClean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dirty="0" smtClean="0">
              <a:cs typeface="Times New Roman" pitchFamily="18" charset="0"/>
            </a:endParaRPr>
          </a:p>
          <a:p>
            <a:pPr marL="342900" lvl="2" indent="-3429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it-IT" altLang="it-IT" dirty="0" smtClean="0">
                <a:cs typeface="Times New Roman" pitchFamily="18" charset="0"/>
              </a:rPr>
              <a:t>ULTERIORI ARCHIVI E NUOVI INDICATORI ANTIFRODE</a:t>
            </a:r>
          </a:p>
          <a:p>
            <a:pPr marL="342900" lvl="2" indent="-3429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it-IT" altLang="it-IT" dirty="0">
              <a:cs typeface="Times New Roman" pitchFamily="18" charset="0"/>
            </a:endParaRPr>
          </a:p>
          <a:p>
            <a:pPr marL="342900" lvl="2" indent="-3429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it-IT" altLang="it-IT" dirty="0" smtClean="0">
                <a:cs typeface="Times New Roman" pitchFamily="18" charset="0"/>
              </a:rPr>
              <a:t>NETWORK ANALYSIS</a:t>
            </a:r>
            <a:endParaRPr lang="it-IT" altLang="it-IT" dirty="0">
              <a:cs typeface="Times New Roman" pitchFamily="18" charset="0"/>
            </a:endParaRPr>
          </a:p>
          <a:p>
            <a:pPr marL="342900" lvl="2" indent="-3429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it-IT" altLang="it-IT" dirty="0">
              <a:cs typeface="Times New Roman" pitchFamily="18" charset="0"/>
            </a:endParaRPr>
          </a:p>
          <a:p>
            <a:pPr marL="342900" lvl="2" indent="-3429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it-IT" altLang="it-IT" dirty="0" smtClean="0">
                <a:cs typeface="Times New Roman" pitchFamily="18" charset="0"/>
              </a:rPr>
              <a:t>PORTALE WEB E PIATTAFORMA DI SCAMBIO INFORMAZIONI</a:t>
            </a:r>
          </a:p>
          <a:p>
            <a:pPr marL="342900" lvl="2" indent="-3429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it-IT" altLang="it-IT" dirty="0"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600" y="6173787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smtClean="0"/>
              <a:t>AIA Fase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/>
              <a:t>LE COMPONENTI PROGETTUALI</a:t>
            </a:r>
            <a:endParaRPr lang="it-IT" altLang="it-IT" sz="2800" dirty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6867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32CEF92-060D-4C36-8809-F9E4D2707C37}" type="slidenum">
              <a:rPr lang="it-IT" sz="10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20</a:t>
            </a:fld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357430"/>
            <a:ext cx="77866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2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prstClr val="black"/>
                </a:solidFill>
              </a:rPr>
              <a:t>L’insufficiente rilevazione della sinistrosità pregressa può giustificare in parte tutto ciò ma bisogna analizzare anche altre variabili, ad esempio:</a:t>
            </a:r>
          </a:p>
          <a:p>
            <a:pPr algn="just"/>
            <a:endParaRPr lang="it-IT" sz="2800" dirty="0" smtClean="0">
              <a:solidFill>
                <a:prstClr val="black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prstClr val="black"/>
                </a:solidFill>
              </a:rPr>
              <a:t>Inadeguati e/o intempestivi controlli in fase assuntiva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prstClr val="black"/>
                </a:solidFill>
              </a:rPr>
              <a:t>Residenze fittizie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prstClr val="black"/>
                </a:solidFill>
              </a:rPr>
              <a:t>Ampiezza e durata del contenzioso giudiziario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prstClr val="black"/>
                </a:solidFill>
              </a:rPr>
              <a:t>Arbitraggi normativi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prstClr val="black"/>
                </a:solidFill>
              </a:rPr>
              <a:t>Struttura dei mercati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 smtClean="0">
              <a:solidFill>
                <a:prstClr val="black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 smtClean="0">
              <a:solidFill>
                <a:prstClr val="black"/>
              </a:solidFill>
            </a:endParaRPr>
          </a:p>
          <a:p>
            <a:pPr algn="just"/>
            <a:endParaRPr lang="it-IT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364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32CEF92-060D-4C36-8809-F9E4D2707C37}" type="slidenum">
              <a:rPr lang="it-IT" sz="10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21</a:t>
            </a:fld>
            <a:endParaRPr lang="it-IT" sz="1000" dirty="0">
              <a:solidFill>
                <a:prstClr val="black"/>
              </a:solidFill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483789" y="1052736"/>
            <a:ext cx="8176422" cy="4155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endParaRPr lang="it-IT" sz="3200" dirty="0" smtClean="0">
              <a:solidFill>
                <a:prstClr val="black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279004" y="4869160"/>
            <a:ext cx="83974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9" y="1700808"/>
            <a:ext cx="82962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5" y="1556792"/>
            <a:ext cx="843121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" y="1536790"/>
            <a:ext cx="89550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3275" y="1035179"/>
            <a:ext cx="811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Ipotesi di modifica della distribuzione dei prezzi per effetto di interventi sulla rilevazione della sinistrosità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6887627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000">
              <a:solidFill>
                <a:prstClr val="black"/>
              </a:solidFill>
            </a:endParaRPr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35194" y="1412776"/>
            <a:ext cx="7786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rgbClr val="C0504D"/>
              </a:buClr>
              <a:buFontTx/>
              <a:buNone/>
            </a:pPr>
            <a:endParaRPr lang="it-IT" altLang="it-IT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rgbClr val="C0504D"/>
              </a:buClr>
              <a:buFont typeface="Arial" charset="0"/>
              <a:buNone/>
            </a:pPr>
            <a:endParaRPr lang="it-IT" altLang="it-IT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600" y="6173787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18329" y="2009343"/>
            <a:ext cx="8186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Una maggiore differenza dei prezzi pagati dagli automobilisti virtuosi e una più adeguata differenziazione dei prezzi pagati dagli automobilisti che hanno causato sinistri possono stimolare comportamenti di guida più attenti ed una ritenzione dei sinistri di modestissima entità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744719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000">
              <a:solidFill>
                <a:prstClr val="black"/>
              </a:solidFill>
            </a:endParaRPr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35194" y="1412776"/>
            <a:ext cx="7786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rgbClr val="C0504D"/>
              </a:buClr>
              <a:buFontTx/>
              <a:buNone/>
            </a:pPr>
            <a:endParaRPr lang="it-IT" altLang="it-IT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rgbClr val="C0504D"/>
              </a:buClr>
              <a:buFont typeface="Arial" charset="0"/>
              <a:buNone/>
            </a:pPr>
            <a:endParaRPr lang="it-IT" altLang="it-IT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600" y="6173787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18329" y="2009343"/>
            <a:ext cx="8186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/>
              <a:t>"È un grosso errore teorizzare prima di avere dei dati: spesso si </a:t>
            </a:r>
            <a:r>
              <a:rPr lang="it-IT" sz="3600" dirty="0" smtClean="0"/>
              <a:t>alterano  </a:t>
            </a:r>
            <a:r>
              <a:rPr lang="it-IT" sz="3600" dirty="0"/>
              <a:t>i fatti per adattarli </a:t>
            </a:r>
            <a:r>
              <a:rPr lang="it-IT" sz="3600" dirty="0" smtClean="0"/>
              <a:t>alla </a:t>
            </a:r>
            <a:r>
              <a:rPr lang="it-IT" sz="3600" dirty="0"/>
              <a:t>teoria, anziché adattare la teoria ai </a:t>
            </a:r>
            <a:r>
              <a:rPr lang="it-IT" sz="3600" dirty="0" smtClean="0"/>
              <a:t>fatti" </a:t>
            </a:r>
          </a:p>
          <a:p>
            <a:pPr algn="just"/>
            <a:endParaRPr lang="it-IT" dirty="0" smtClean="0"/>
          </a:p>
          <a:p>
            <a:pPr algn="r"/>
            <a:r>
              <a:rPr lang="it-IT" dirty="0" smtClean="0"/>
              <a:t>Arthur </a:t>
            </a:r>
            <a:r>
              <a:rPr lang="it-IT" dirty="0"/>
              <a:t>Conan </a:t>
            </a:r>
            <a:r>
              <a:rPr lang="it-IT" dirty="0" err="1"/>
              <a:t>Doyle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00246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000">
              <a:solidFill>
                <a:prstClr val="black"/>
              </a:solidFill>
            </a:endParaRPr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35194" y="1412776"/>
            <a:ext cx="7786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rgbClr val="C0504D"/>
              </a:buClr>
              <a:buFontTx/>
              <a:buNone/>
            </a:pPr>
            <a:endParaRPr lang="it-IT" altLang="it-IT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rgbClr val="C0504D"/>
              </a:buClr>
              <a:buFont typeface="Arial" charset="0"/>
              <a:buNone/>
            </a:pPr>
            <a:endParaRPr lang="it-IT" altLang="it-IT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600" y="6173787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18329" y="2009343"/>
            <a:ext cx="81861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Il nostro compito è quello di affinare i sistemi di rilevazione dei dati per consentire una più reale rappresentazione dei fatti.</a:t>
            </a:r>
          </a:p>
          <a:p>
            <a:pPr algn="just"/>
            <a:r>
              <a:rPr lang="it-IT" sz="2800" dirty="0" smtClean="0"/>
              <a:t>Da parte del mercato ci si attendono maggiori e più tempestivi controlli in fase assuntiva, riduzione del contenzioso e una più attenta politica tariffaria che, nel rispetto della necessaria mutualità</a:t>
            </a:r>
            <a:r>
              <a:rPr lang="it-IT" sz="2800" smtClean="0"/>
              <a:t>, premi </a:t>
            </a:r>
            <a:r>
              <a:rPr lang="it-IT" sz="2800" dirty="0" smtClean="0"/>
              <a:t>in modo adeguato gli automobilisti virtuosi.</a:t>
            </a:r>
          </a:p>
          <a:p>
            <a:pPr algn="just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32016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000">
              <a:solidFill>
                <a:prstClr val="black"/>
              </a:solidFill>
            </a:endParaRPr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35194" y="1530370"/>
            <a:ext cx="7786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rgbClr val="C0504D"/>
              </a:buClr>
              <a:buFontTx/>
              <a:buNone/>
            </a:pPr>
            <a:endParaRPr lang="it-IT" altLang="it-IT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rgbClr val="C0504D"/>
              </a:buClr>
              <a:buFont typeface="Arial" charset="0"/>
              <a:buNone/>
            </a:pPr>
            <a:endParaRPr lang="it-IT" altLang="it-IT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600" y="6173787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 rot="20607076">
            <a:off x="2947141" y="2826335"/>
            <a:ext cx="24288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6600" b="1" i="1" dirty="0">
                <a:solidFill>
                  <a:prstClr val="black"/>
                </a:solidFill>
              </a:rPr>
              <a:t>G</a:t>
            </a:r>
            <a:r>
              <a:rPr lang="it-IT" sz="6600" b="1" i="1" dirty="0" smtClean="0">
                <a:solidFill>
                  <a:prstClr val="black"/>
                </a:solidFill>
              </a:rPr>
              <a:t>razie</a:t>
            </a:r>
            <a:endParaRPr lang="it-IT" sz="6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2190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35195" y="1779533"/>
            <a:ext cx="77866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dirty="0" smtClean="0">
              <a:cs typeface="Times New Roman" pitchFamily="18" charset="0"/>
            </a:endParaRPr>
          </a:p>
          <a:p>
            <a:pPr marL="342900" lvl="2" indent="-342900" algn="just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it-IT" altLang="it-IT" dirty="0" smtClean="0">
                <a:cs typeface="Times New Roman" pitchFamily="18" charset="0"/>
              </a:rPr>
              <a:t>La connessione agli ulteriori archivi e il portale web saranno realizzati in collaborazione con il dipartimento informatico della Banca d’Italia</a:t>
            </a:r>
          </a:p>
          <a:p>
            <a:pPr marL="342900" lvl="2" indent="-3429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it-IT" altLang="it-IT" dirty="0" smtClean="0">
              <a:cs typeface="Times New Roman" pitchFamily="18" charset="0"/>
            </a:endParaRPr>
          </a:p>
          <a:p>
            <a:pPr marL="342900" lvl="2" indent="-342900" algn="just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it-IT" altLang="it-IT" dirty="0" smtClean="0">
                <a:cs typeface="Times New Roman" pitchFamily="18" charset="0"/>
              </a:rPr>
              <a:t>Lo </a:t>
            </a:r>
            <a:r>
              <a:rPr lang="it-IT" altLang="it-IT" dirty="0">
                <a:cs typeface="Times New Roman" pitchFamily="18" charset="0"/>
              </a:rPr>
              <a:t>scorso ottobre è stato approvato lo studio di </a:t>
            </a:r>
            <a:r>
              <a:rPr lang="it-IT" altLang="it-IT" dirty="0" smtClean="0">
                <a:cs typeface="Times New Roman" pitchFamily="18" charset="0"/>
              </a:rPr>
              <a:t>progetto da parte della Banca d’Italia; le attività di sviluppo sono in fase di avvio</a:t>
            </a:r>
          </a:p>
          <a:p>
            <a:pPr marL="342900" lvl="2" indent="-3429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it-IT" altLang="it-IT" dirty="0" smtClean="0">
              <a:cs typeface="Times New Roman" pitchFamily="18" charset="0"/>
            </a:endParaRPr>
          </a:p>
          <a:p>
            <a:pPr marL="342900" lvl="2" indent="-342900" algn="just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it-IT" altLang="it-IT" dirty="0" smtClean="0">
                <a:cs typeface="Times New Roman" pitchFamily="18" charset="0"/>
              </a:rPr>
              <a:t>La </a:t>
            </a:r>
            <a:r>
              <a:rPr lang="it-IT" altLang="it-IT" i="1" dirty="0" smtClean="0">
                <a:cs typeface="Times New Roman" pitchFamily="18" charset="0"/>
              </a:rPr>
              <a:t>network </a:t>
            </a:r>
            <a:r>
              <a:rPr lang="it-IT" altLang="it-IT" i="1" dirty="0" err="1" smtClean="0">
                <a:cs typeface="Times New Roman" pitchFamily="18" charset="0"/>
              </a:rPr>
              <a:t>analysis</a:t>
            </a:r>
            <a:r>
              <a:rPr lang="it-IT" altLang="it-IT" dirty="0" smtClean="0">
                <a:cs typeface="Times New Roman" pitchFamily="18" charset="0"/>
              </a:rPr>
              <a:t> sarà realizzata dall’IVASS con il supporto metodologico di esperti accademici</a:t>
            </a:r>
            <a:endParaRPr lang="it-IT" altLang="it-IT" dirty="0">
              <a:cs typeface="Times New Roman" pitchFamily="18" charset="0"/>
            </a:endParaRPr>
          </a:p>
          <a:p>
            <a:pPr marL="342900" lvl="2" indent="-3429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it-IT" altLang="it-IT" dirty="0"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600" y="6173787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/>
              <a:t>LA SITUAZIONE PROGETTUALE</a:t>
            </a:r>
            <a:endParaRPr lang="it-IT" altLang="it-IT" sz="2800" dirty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5180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35195" y="1779533"/>
            <a:ext cx="77866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dirty="0" smtClean="0">
              <a:cs typeface="Times New Roman" pitchFamily="18" charset="0"/>
            </a:endParaRPr>
          </a:p>
          <a:p>
            <a:pPr marL="342900" lvl="2" indent="-342900" algn="just">
              <a:spcBef>
                <a:spcPct val="0"/>
              </a:spcBef>
              <a:buClr>
                <a:schemeClr val="accent2"/>
              </a:buClr>
              <a:buFont typeface="Times New Roman" panose="02020603050405020304" pitchFamily="18" charset="0"/>
              <a:buChar char="►"/>
            </a:pPr>
            <a:r>
              <a:rPr lang="it-IT" altLang="it-IT" dirty="0" smtClean="0">
                <a:cs typeface="Times New Roman" pitchFamily="18" charset="0"/>
              </a:rPr>
              <a:t>La connessione agli ulteriori archivi è in parte </a:t>
            </a:r>
            <a:r>
              <a:rPr lang="it-IT" alt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condizionata</a:t>
            </a:r>
            <a:r>
              <a:rPr lang="it-IT" altLang="it-IT" dirty="0" smtClean="0">
                <a:cs typeface="Times New Roman" pitchFamily="18" charset="0"/>
              </a:rPr>
              <a:t> dall’approvazione del DDL Concorrenza </a:t>
            </a:r>
          </a:p>
          <a:p>
            <a:pPr marL="342900" lvl="2" indent="-342900" algn="just">
              <a:spcBef>
                <a:spcPct val="0"/>
              </a:spcBef>
              <a:buClr>
                <a:schemeClr val="accent2"/>
              </a:buClr>
              <a:buFont typeface="Times New Roman" panose="02020603050405020304" pitchFamily="18" charset="0"/>
              <a:buChar char="►"/>
            </a:pPr>
            <a:endParaRPr lang="it-IT" altLang="it-IT" dirty="0" smtClean="0">
              <a:cs typeface="Times New Roman" pitchFamily="18" charset="0"/>
            </a:endParaRPr>
          </a:p>
          <a:p>
            <a:pPr marL="342900" lvl="2" indent="-342900" algn="just">
              <a:spcBef>
                <a:spcPct val="0"/>
              </a:spcBef>
              <a:buClr>
                <a:schemeClr val="accent2"/>
              </a:buClr>
              <a:buFont typeface="Times New Roman" panose="02020603050405020304" pitchFamily="18" charset="0"/>
              <a:buChar char="►"/>
            </a:pPr>
            <a:r>
              <a:rPr lang="it-IT" altLang="it-IT" dirty="0" smtClean="0">
                <a:cs typeface="Times New Roman" pitchFamily="18" charset="0"/>
              </a:rPr>
              <a:t>La realizzazione del portale web è in parte </a:t>
            </a:r>
            <a:r>
              <a:rPr lang="it-IT" alt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condizionata</a:t>
            </a:r>
            <a:r>
              <a:rPr lang="it-IT" altLang="it-IT" dirty="0" smtClean="0">
                <a:cs typeface="Times New Roman" pitchFamily="18" charset="0"/>
              </a:rPr>
              <a:t> dalle determinazioni del Garante della Privacy e dalle consultazioni con gli utenti esterni</a:t>
            </a:r>
            <a:endParaRPr lang="it-IT" altLang="it-IT" dirty="0"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600" y="6173787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/>
              <a:t>LA SITUAZIONE PROGETTUALE</a:t>
            </a:r>
            <a:endParaRPr lang="it-IT" altLang="it-IT" sz="2800" dirty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69779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107504" y="1282562"/>
            <a:ext cx="7786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sz="2000" dirty="0" smtClean="0">
                <a:cs typeface="Times New Roman" pitchFamily="18" charset="0"/>
              </a:rPr>
              <a:t>GLI ARCHIVI CHE ALIMENTERANNO AIA</a:t>
            </a:r>
            <a:endParaRPr lang="it-IT" altLang="it-IT" sz="2000" dirty="0"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600" y="6173787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/>
          <p:cNvGrpSpPr/>
          <p:nvPr/>
        </p:nvGrpSpPr>
        <p:grpSpPr>
          <a:xfrm>
            <a:off x="1331640" y="1409562"/>
            <a:ext cx="5925215" cy="4683444"/>
            <a:chOff x="670537" y="398552"/>
            <a:chExt cx="7213689" cy="6177229"/>
          </a:xfrm>
        </p:grpSpPr>
        <p:graphicFrame>
          <p:nvGraphicFramePr>
            <p:cNvPr id="14" name="Diagramma 13"/>
            <p:cNvGraphicFramePr/>
            <p:nvPr>
              <p:extLst>
                <p:ext uri="{D42A27DB-BD31-4B8C-83A1-F6EECF244321}">
                  <p14:modId xmlns:p14="http://schemas.microsoft.com/office/powerpoint/2010/main" val="3109040606"/>
                </p:ext>
              </p:extLst>
            </p:nvPr>
          </p:nvGraphicFramePr>
          <p:xfrm>
            <a:off x="1055471" y="1557927"/>
            <a:ext cx="6432376" cy="42819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5" name="Gruppo 14"/>
            <p:cNvGrpSpPr/>
            <p:nvPr/>
          </p:nvGrpSpPr>
          <p:grpSpPr>
            <a:xfrm>
              <a:off x="4308685" y="398552"/>
              <a:ext cx="935150" cy="935150"/>
              <a:chOff x="2880654" y="2031"/>
              <a:chExt cx="935150" cy="93515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1" name="Ovale 40"/>
              <p:cNvSpPr/>
              <p:nvPr/>
            </p:nvSpPr>
            <p:spPr>
              <a:xfrm>
                <a:off x="2880654" y="2031"/>
                <a:ext cx="935150" cy="935150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Ovale 4"/>
              <p:cNvSpPr/>
              <p:nvPr/>
            </p:nvSpPr>
            <p:spPr>
              <a:xfrm>
                <a:off x="3017604" y="138981"/>
                <a:ext cx="661250" cy="661250"/>
              </a:xfrm>
              <a:prstGeom prst="rect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sz="1000" dirty="0" smtClean="0">
                    <a:solidFill>
                      <a:prstClr val="black"/>
                    </a:solidFill>
                    <a:latin typeface="Arial" charset="0"/>
                  </a:rPr>
                  <a:t>Archivio denunce furti</a:t>
                </a:r>
                <a:endParaRPr lang="en-US" altLang="it-IT" sz="1000" dirty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uppo 15"/>
            <p:cNvGrpSpPr/>
            <p:nvPr/>
          </p:nvGrpSpPr>
          <p:grpSpPr>
            <a:xfrm>
              <a:off x="6415747" y="1627428"/>
              <a:ext cx="1072101" cy="972050"/>
              <a:chOff x="3988087" y="430953"/>
              <a:chExt cx="1072101" cy="97205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9" name="Ovale 38"/>
              <p:cNvSpPr/>
              <p:nvPr/>
            </p:nvSpPr>
            <p:spPr>
              <a:xfrm>
                <a:off x="3988087" y="430953"/>
                <a:ext cx="1072101" cy="972050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Ovale 4"/>
              <p:cNvSpPr/>
              <p:nvPr/>
            </p:nvSpPr>
            <p:spPr>
              <a:xfrm>
                <a:off x="4125037" y="578712"/>
                <a:ext cx="758089" cy="687341"/>
              </a:xfrm>
              <a:prstGeom prst="rect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000" dirty="0" err="1" smtClean="0">
                    <a:solidFill>
                      <a:prstClr val="black"/>
                    </a:solidFill>
                    <a:latin typeface="Arial" charset="0"/>
                  </a:rPr>
                  <a:t>Casellario</a:t>
                </a:r>
                <a:r>
                  <a:rPr lang="en-US" altLang="it-IT" sz="1000" dirty="0" smtClean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:r>
                  <a:rPr lang="en-US" altLang="it-IT" sz="1000" dirty="0" err="1" smtClean="0">
                    <a:solidFill>
                      <a:prstClr val="black"/>
                    </a:solidFill>
                    <a:latin typeface="Arial" charset="0"/>
                  </a:rPr>
                  <a:t>giudiziale</a:t>
                </a:r>
                <a:r>
                  <a:rPr lang="en-US" altLang="it-IT" sz="1000" dirty="0" smtClean="0">
                    <a:solidFill>
                      <a:prstClr val="black"/>
                    </a:solidFill>
                    <a:latin typeface="Arial" charset="0"/>
                  </a:rPr>
                  <a:t> e </a:t>
                </a:r>
                <a:r>
                  <a:rPr lang="en-US" altLang="it-IT" sz="1000" dirty="0" err="1" smtClean="0">
                    <a:solidFill>
                      <a:prstClr val="black"/>
                    </a:solidFill>
                    <a:latin typeface="Arial" charset="0"/>
                  </a:rPr>
                  <a:t>carichi</a:t>
                </a:r>
                <a:r>
                  <a:rPr lang="en-US" altLang="it-IT" sz="1000" dirty="0" smtClean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:r>
                  <a:rPr lang="en-US" altLang="it-IT" sz="1000" dirty="0" err="1" smtClean="0">
                    <a:solidFill>
                      <a:prstClr val="black"/>
                    </a:solidFill>
                    <a:latin typeface="Arial" charset="0"/>
                  </a:rPr>
                  <a:t>pendenti</a:t>
                </a:r>
                <a:endParaRPr lang="en-US" altLang="it-IT" sz="1000" dirty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17" name="Gruppo 16"/>
            <p:cNvGrpSpPr/>
            <p:nvPr/>
          </p:nvGrpSpPr>
          <p:grpSpPr>
            <a:xfrm>
              <a:off x="6883322" y="2599479"/>
              <a:ext cx="1000904" cy="1029250"/>
              <a:chOff x="4471071" y="1498350"/>
              <a:chExt cx="1000904" cy="102925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7" name="Ovale 36"/>
              <p:cNvSpPr/>
              <p:nvPr/>
            </p:nvSpPr>
            <p:spPr>
              <a:xfrm>
                <a:off x="4471071" y="1498350"/>
                <a:ext cx="1000904" cy="1029250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Ovale 4"/>
              <p:cNvSpPr/>
              <p:nvPr/>
            </p:nvSpPr>
            <p:spPr>
              <a:xfrm>
                <a:off x="4608019" y="1662862"/>
                <a:ext cx="707745" cy="727787"/>
              </a:xfrm>
              <a:prstGeom prst="rect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000" dirty="0" err="1" smtClean="0">
                    <a:solidFill>
                      <a:prstClr val="black"/>
                    </a:solidFill>
                    <a:latin typeface="Arial" charset="0"/>
                  </a:rPr>
                  <a:t>Casellario</a:t>
                </a:r>
                <a:r>
                  <a:rPr lang="en-US" altLang="it-IT" sz="1000" dirty="0" smtClean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:r>
                  <a:rPr lang="en-US" altLang="it-IT" sz="1000" dirty="0" err="1" smtClean="0">
                    <a:solidFill>
                      <a:prstClr val="black"/>
                    </a:solidFill>
                    <a:latin typeface="Arial" charset="0"/>
                  </a:rPr>
                  <a:t>infortuni</a:t>
                </a:r>
                <a:endParaRPr lang="en-US" altLang="it-IT" sz="1000" dirty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18" name="Gruppo 17"/>
            <p:cNvGrpSpPr/>
            <p:nvPr/>
          </p:nvGrpSpPr>
          <p:grpSpPr>
            <a:xfrm>
              <a:off x="6552697" y="4702005"/>
              <a:ext cx="1093163" cy="1075578"/>
              <a:chOff x="4005249" y="2576616"/>
              <a:chExt cx="1093163" cy="1075578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5" name="Ovale 34"/>
              <p:cNvSpPr/>
              <p:nvPr/>
            </p:nvSpPr>
            <p:spPr>
              <a:xfrm>
                <a:off x="4005249" y="2576616"/>
                <a:ext cx="1093163" cy="1075578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Ovale 4"/>
              <p:cNvSpPr/>
              <p:nvPr/>
            </p:nvSpPr>
            <p:spPr>
              <a:xfrm>
                <a:off x="4142197" y="2754695"/>
                <a:ext cx="772982" cy="760548"/>
              </a:xfrm>
              <a:prstGeom prst="rect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000" dirty="0" err="1" smtClean="0">
                    <a:solidFill>
                      <a:prstClr val="black"/>
                    </a:solidFill>
                    <a:latin typeface="Arial" charset="0"/>
                  </a:rPr>
                  <a:t>Anagrafe</a:t>
                </a:r>
                <a:r>
                  <a:rPr lang="en-US" altLang="it-IT" sz="1000" dirty="0" smtClean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:r>
                  <a:rPr lang="en-US" altLang="it-IT" sz="1000" dirty="0" err="1" smtClean="0">
                    <a:solidFill>
                      <a:prstClr val="black"/>
                    </a:solidFill>
                    <a:latin typeface="Arial" charset="0"/>
                  </a:rPr>
                  <a:t>Tributaria</a:t>
                </a:r>
                <a:endParaRPr lang="en-US" altLang="it-IT" sz="1000" dirty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19" name="Ovale 18"/>
            <p:cNvSpPr/>
            <p:nvPr/>
          </p:nvSpPr>
          <p:spPr>
            <a:xfrm>
              <a:off x="4724323" y="5640631"/>
              <a:ext cx="935150" cy="9351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it-IT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UCI</a:t>
              </a:r>
              <a:endParaRPr lang="it-IT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e 19"/>
            <p:cNvSpPr/>
            <p:nvPr/>
          </p:nvSpPr>
          <p:spPr>
            <a:xfrm>
              <a:off x="1612931" y="5372262"/>
              <a:ext cx="935150" cy="9351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it-IT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FGVS</a:t>
              </a:r>
              <a:endParaRPr lang="it-IT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e 20"/>
            <p:cNvSpPr/>
            <p:nvPr/>
          </p:nvSpPr>
          <p:spPr>
            <a:xfrm>
              <a:off x="670537" y="3427222"/>
              <a:ext cx="1319473" cy="9351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it-IT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Attestati di rischio</a:t>
              </a:r>
              <a:endParaRPr lang="it-IT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e 21"/>
            <p:cNvSpPr/>
            <p:nvPr/>
          </p:nvSpPr>
          <p:spPr>
            <a:xfrm>
              <a:off x="2080506" y="1412777"/>
              <a:ext cx="4590607" cy="4259872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23" name="Connettore 1 22"/>
            <p:cNvCxnSpPr>
              <a:stCxn id="41" idx="4"/>
              <a:endCxn id="41" idx="4"/>
            </p:cNvCxnSpPr>
            <p:nvPr/>
          </p:nvCxnSpPr>
          <p:spPr>
            <a:xfrm>
              <a:off x="4776260" y="1333702"/>
              <a:ext cx="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o 23"/>
            <p:cNvGrpSpPr/>
            <p:nvPr/>
          </p:nvGrpSpPr>
          <p:grpSpPr>
            <a:xfrm>
              <a:off x="1439175" y="1122954"/>
              <a:ext cx="1014792" cy="1008949"/>
              <a:chOff x="612589" y="-73798"/>
              <a:chExt cx="1014792" cy="1008949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3" name="Ovale 32"/>
              <p:cNvSpPr/>
              <p:nvPr/>
            </p:nvSpPr>
            <p:spPr>
              <a:xfrm>
                <a:off x="612589" y="-73798"/>
                <a:ext cx="1014792" cy="1008949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Ovale 4"/>
              <p:cNvSpPr/>
              <p:nvPr/>
            </p:nvSpPr>
            <p:spPr>
              <a:xfrm>
                <a:off x="724614" y="100051"/>
                <a:ext cx="754157" cy="661250"/>
              </a:xfrm>
              <a:prstGeom prst="rect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000" dirty="0" smtClean="0">
                    <a:solidFill>
                      <a:prstClr val="black"/>
                    </a:solidFill>
                    <a:latin typeface="Arial" charset="0"/>
                  </a:rPr>
                  <a:t>Nuova </a:t>
                </a:r>
                <a:r>
                  <a:rPr lang="en-US" altLang="it-IT" sz="1000" dirty="0" err="1" smtClean="0">
                    <a:solidFill>
                      <a:prstClr val="black"/>
                    </a:solidFill>
                    <a:latin typeface="Arial" charset="0"/>
                  </a:rPr>
                  <a:t>anagrafe</a:t>
                </a:r>
                <a:r>
                  <a:rPr lang="en-US" altLang="it-IT" sz="1000" dirty="0" smtClean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:r>
                  <a:rPr lang="en-US" altLang="it-IT" sz="1000" dirty="0" err="1" smtClean="0">
                    <a:solidFill>
                      <a:prstClr val="black"/>
                    </a:solidFill>
                    <a:latin typeface="Arial" charset="0"/>
                  </a:rPr>
                  <a:t>residenti</a:t>
                </a:r>
                <a:endParaRPr lang="en-US" altLang="it-IT" sz="1000" dirty="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cxnSp>
          <p:nvCxnSpPr>
            <p:cNvPr id="25" name="Connettore 1 24"/>
            <p:cNvCxnSpPr>
              <a:stCxn id="33" idx="5"/>
            </p:cNvCxnSpPr>
            <p:nvPr/>
          </p:nvCxnSpPr>
          <p:spPr>
            <a:xfrm>
              <a:off x="2305356" y="1984147"/>
              <a:ext cx="1690580" cy="137284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>
              <a:endCxn id="21" idx="6"/>
            </p:cNvCxnSpPr>
            <p:nvPr/>
          </p:nvCxnSpPr>
          <p:spPr>
            <a:xfrm flipH="1">
              <a:off x="1990010" y="3639311"/>
              <a:ext cx="1951057" cy="2554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>
              <a:endCxn id="20" idx="7"/>
            </p:cNvCxnSpPr>
            <p:nvPr/>
          </p:nvCxnSpPr>
          <p:spPr>
            <a:xfrm flipH="1">
              <a:off x="2411131" y="3894796"/>
              <a:ext cx="1693294" cy="161441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>
              <a:endCxn id="35" idx="1"/>
            </p:cNvCxnSpPr>
            <p:nvPr/>
          </p:nvCxnSpPr>
          <p:spPr>
            <a:xfrm>
              <a:off x="4644602" y="3767054"/>
              <a:ext cx="2068186" cy="109246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/>
          </p:nvCxnSpPr>
          <p:spPr>
            <a:xfrm flipV="1">
              <a:off x="4644602" y="2276872"/>
              <a:ext cx="1771145" cy="104959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>
              <a:endCxn id="37" idx="2"/>
            </p:cNvCxnSpPr>
            <p:nvPr/>
          </p:nvCxnSpPr>
          <p:spPr>
            <a:xfrm flipV="1">
              <a:off x="4716016" y="3114104"/>
              <a:ext cx="2167306" cy="37767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>
              <a:off x="4445634" y="3894796"/>
              <a:ext cx="577086" cy="181844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V="1">
              <a:off x="4375809" y="1333702"/>
              <a:ext cx="268793" cy="182745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68" y="5486193"/>
            <a:ext cx="17367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1892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35195" y="1779533"/>
            <a:ext cx="77866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dirty="0" smtClean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it-IT" altLang="it-IT" dirty="0" smtClean="0">
                <a:cs typeface="Times New Roman" pitchFamily="18" charset="0"/>
              </a:rPr>
              <a:t>I principali obiettivi della network </a:t>
            </a:r>
            <a:r>
              <a:rPr lang="it-IT" altLang="it-IT" dirty="0" err="1" smtClean="0">
                <a:cs typeface="Times New Roman" pitchFamily="18" charset="0"/>
              </a:rPr>
              <a:t>analysis</a:t>
            </a:r>
            <a:r>
              <a:rPr lang="it-IT" altLang="it-IT" dirty="0" smtClean="0">
                <a:cs typeface="Times New Roman" pitchFamily="18" charset="0"/>
              </a:rPr>
              <a:t> </a:t>
            </a:r>
          </a:p>
          <a:p>
            <a:pPr marL="342900" lvl="2" indent="-342900" algn="ctr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it-IT" altLang="it-IT" dirty="0">
              <a:cs typeface="Times New Roman" pitchFamily="18" charset="0"/>
            </a:endParaRPr>
          </a:p>
          <a:p>
            <a:pPr marL="342900" lvl="2" indent="-3429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dirty="0" smtClean="0">
                <a:cs typeface="Times New Roman" pitchFamily="18" charset="0"/>
              </a:rPr>
              <a:t>Colmare carenze informative</a:t>
            </a:r>
          </a:p>
          <a:p>
            <a:pPr marL="342900" lvl="2" indent="-3429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it-IT" altLang="it-IT" dirty="0">
              <a:cs typeface="Times New Roman" pitchFamily="18" charset="0"/>
            </a:endParaRPr>
          </a:p>
          <a:p>
            <a:pPr marL="342900" lvl="2" indent="-34290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dirty="0" smtClean="0">
                <a:cs typeface="Times New Roman" pitchFamily="18" charset="0"/>
              </a:rPr>
              <a:t>Mettere in relazioni eventi apparentemente non collegati</a:t>
            </a: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None/>
            </a:pPr>
            <a:endParaRPr lang="it-IT" altLang="it-IT" dirty="0" smtClean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None/>
            </a:pPr>
            <a:endParaRPr lang="it-IT" altLang="it-IT" dirty="0" smtClean="0">
              <a:cs typeface="Times New Roman" pitchFamily="18" charset="0"/>
            </a:endParaRP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None/>
            </a:pPr>
            <a:r>
              <a:rPr lang="it-IT" altLang="it-IT" i="1" dirty="0" smtClean="0">
                <a:solidFill>
                  <a:srgbClr val="C00000"/>
                </a:solidFill>
                <a:cs typeface="Times New Roman" pitchFamily="18" charset="0"/>
              </a:rPr>
              <a:t>risultati non in forma grafica</a:t>
            </a:r>
            <a:endParaRPr lang="it-IT" altLang="it-IT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600" y="6173787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indent="0" algn="ctr">
              <a:spcBef>
                <a:spcPct val="0"/>
              </a:spcBef>
              <a:buClr>
                <a:schemeClr val="accent2"/>
              </a:buClr>
              <a:buNone/>
            </a:pPr>
            <a:r>
              <a:rPr lang="it-IT" altLang="it-IT" sz="2800" dirty="0">
                <a:cs typeface="Times New Roman" pitchFamily="18" charset="0"/>
              </a:rPr>
              <a:t>LA NETWORK ANALYSIS</a:t>
            </a:r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842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95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35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1CB4A-1096-4FF8-A2C3-EBDDD54DA29A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000"/>
          </a:p>
        </p:txBody>
      </p:sp>
      <p:sp>
        <p:nvSpPr>
          <p:cNvPr id="18436" name="CasellaDiTesto 5"/>
          <p:cNvSpPr txBox="1">
            <a:spLocks noChangeArrowheads="1"/>
          </p:cNvSpPr>
          <p:nvPr/>
        </p:nvSpPr>
        <p:spPr bwMode="auto">
          <a:xfrm>
            <a:off x="635195" y="1779533"/>
            <a:ext cx="778668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algn="ctr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it-IT" altLang="it-IT" dirty="0" smtClean="0">
              <a:cs typeface="Times New Roman" pitchFamily="18" charset="0"/>
            </a:endParaRPr>
          </a:p>
          <a:p>
            <a:pPr marL="342900" lvl="2" indent="-342900" algn="just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dirty="0" smtClean="0">
                <a:cs typeface="Times New Roman" pitchFamily="18" charset="0"/>
              </a:rPr>
              <a:t>Servizi on line per le imprese, inclusi reports sulla qualità dei dati inviati alla BDS</a:t>
            </a:r>
          </a:p>
          <a:p>
            <a:pPr marL="342900" lvl="2" indent="-342900" algn="just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it-IT" altLang="it-IT" dirty="0">
              <a:cs typeface="Times New Roman" pitchFamily="18" charset="0"/>
            </a:endParaRPr>
          </a:p>
          <a:p>
            <a:pPr marL="342900" lvl="2" indent="-342900" algn="just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dirty="0" smtClean="0">
                <a:cs typeface="Times New Roman" pitchFamily="18" charset="0"/>
              </a:rPr>
              <a:t>Piattaforma per lo scambio di informazioni antifrode</a:t>
            </a:r>
          </a:p>
          <a:p>
            <a:pPr marL="342900" lvl="2" indent="-342900" algn="just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it-IT" altLang="it-IT" dirty="0" smtClean="0">
              <a:cs typeface="Times New Roman" pitchFamily="18" charset="0"/>
            </a:endParaRPr>
          </a:p>
          <a:p>
            <a:pPr marL="342900" lvl="2" indent="-342900" algn="just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dirty="0" smtClean="0">
                <a:cs typeface="Times New Roman" pitchFamily="18" charset="0"/>
              </a:rPr>
              <a:t>Servizi on line per le Forze dell’Ordine</a:t>
            </a:r>
          </a:p>
          <a:p>
            <a:pPr marL="342900" lvl="2" indent="-342900" algn="just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it-IT" altLang="it-IT" dirty="0" smtClean="0">
              <a:cs typeface="Times New Roman" pitchFamily="18" charset="0"/>
            </a:endParaRPr>
          </a:p>
          <a:p>
            <a:pPr marL="342900" lvl="2" indent="-342900" algn="just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dirty="0" smtClean="0">
                <a:cs typeface="Times New Roman" pitchFamily="18" charset="0"/>
              </a:rPr>
              <a:t>Servizi </a:t>
            </a:r>
            <a:r>
              <a:rPr lang="it-IT" altLang="it-IT" dirty="0">
                <a:cs typeface="Times New Roman" pitchFamily="18" charset="0"/>
              </a:rPr>
              <a:t>on line per </a:t>
            </a:r>
            <a:r>
              <a:rPr lang="it-IT" altLang="it-IT" dirty="0" smtClean="0">
                <a:cs typeface="Times New Roman" pitchFamily="18" charset="0"/>
              </a:rPr>
              <a:t>IVASS nella duplice veste di gestore dell’AIA e di </a:t>
            </a:r>
            <a:r>
              <a:rPr lang="it-IT" altLang="it-IT" dirty="0">
                <a:cs typeface="Times New Roman" pitchFamily="18" charset="0"/>
              </a:rPr>
              <a:t>utente </a:t>
            </a:r>
            <a:r>
              <a:rPr lang="it-IT" altLang="it-IT" dirty="0" smtClean="0">
                <a:cs typeface="Times New Roman" pitchFamily="18" charset="0"/>
              </a:rPr>
              <a:t>dell’AIA</a:t>
            </a:r>
          </a:p>
          <a:p>
            <a:pPr marL="0" lvl="2" algn="ctr">
              <a:spcBef>
                <a:spcPct val="0"/>
              </a:spcBef>
              <a:buClr>
                <a:schemeClr val="accent2"/>
              </a:buClr>
              <a:buNone/>
            </a:pPr>
            <a:endParaRPr lang="it-IT" altLang="it-IT" dirty="0"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600" y="6173787"/>
            <a:ext cx="8353425" cy="142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 fontAlgn="auto">
              <a:spcAft>
                <a:spcPts val="0"/>
              </a:spcAft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441" name="Rettangolo 12"/>
          <p:cNvSpPr>
            <a:spLocks noChangeArrowheads="1"/>
          </p:cNvSpPr>
          <p:nvPr/>
        </p:nvSpPr>
        <p:spPr bwMode="auto">
          <a:xfrm>
            <a:off x="435170" y="1268760"/>
            <a:ext cx="8186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indent="0" algn="ctr">
              <a:spcBef>
                <a:spcPct val="0"/>
              </a:spcBef>
              <a:buClr>
                <a:schemeClr val="accent2"/>
              </a:buClr>
              <a:buNone/>
            </a:pPr>
            <a:r>
              <a:rPr lang="it-IT" altLang="it-IT" sz="2800" dirty="0" smtClean="0">
                <a:cs typeface="Times New Roman" pitchFamily="18" charset="0"/>
              </a:rPr>
              <a:t>IL PORTALE WEB</a:t>
            </a:r>
            <a:endParaRPr lang="it-IT" altLang="it-IT" sz="2800" dirty="0">
              <a:cs typeface="Times New Roman" pitchFamily="18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3491880" y="1988840"/>
            <a:ext cx="2448272" cy="1908212"/>
          </a:xfrm>
          <a:prstGeom prst="straightConnector1">
            <a:avLst/>
          </a:prstGeom>
          <a:ln>
            <a:noFill/>
            <a:tailEnd type="stealt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84318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32CEF92-060D-4C36-8809-F9E4D2707C37}" type="slidenum">
              <a:rPr lang="it-IT" sz="10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8</a:t>
            </a:fld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357430"/>
            <a:ext cx="77866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ctr" eaLnBrk="0" hangingPunct="0">
              <a:buClr>
                <a:srgbClr val="C0504D"/>
              </a:buClr>
              <a:defRPr/>
            </a:pPr>
            <a:r>
              <a:rPr lang="en-GB" sz="3600" b="1" i="1" dirty="0" err="1">
                <a:solidFill>
                  <a:prstClr val="black"/>
                </a:solidFill>
                <a:cs typeface="Times New Roman" pitchFamily="18" charset="0"/>
              </a:rPr>
              <a:t>Prospettive</a:t>
            </a:r>
            <a:r>
              <a:rPr lang="en-GB" sz="3600" b="1" i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GB" sz="3600" b="1" i="1" dirty="0" err="1" smtClean="0">
                <a:solidFill>
                  <a:prstClr val="black"/>
                </a:solidFill>
                <a:cs typeface="Times New Roman" pitchFamily="18" charset="0"/>
              </a:rPr>
              <a:t>evolutive</a:t>
            </a:r>
            <a:endParaRPr lang="en-GB" sz="3600" b="1" i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ctr" eaLnBrk="0" hangingPunct="0">
              <a:buClr>
                <a:srgbClr val="C0504D"/>
              </a:buClr>
              <a:defRPr/>
            </a:pPr>
            <a:endParaRPr lang="en-GB" sz="3600" b="1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ctr" eaLnBrk="0" hangingPunct="0">
              <a:buClr>
                <a:srgbClr val="C0504D"/>
              </a:buClr>
              <a:defRPr/>
            </a:pPr>
            <a:r>
              <a:rPr lang="en-GB" sz="3600" b="1" i="1" dirty="0" err="1" smtClean="0">
                <a:solidFill>
                  <a:prstClr val="black"/>
                </a:solidFill>
                <a:cs typeface="Times New Roman" pitchFamily="18" charset="0"/>
              </a:rPr>
              <a:t>L’attestato</a:t>
            </a:r>
            <a:r>
              <a:rPr lang="en-GB" sz="3600" b="1" i="1" dirty="0" smtClean="0">
                <a:solidFill>
                  <a:prstClr val="black"/>
                </a:solidFill>
                <a:cs typeface="Times New Roman" pitchFamily="18" charset="0"/>
              </a:rPr>
              <a:t> di </a:t>
            </a:r>
            <a:r>
              <a:rPr lang="en-GB" sz="3600" b="1" i="1" dirty="0" err="1" smtClean="0">
                <a:solidFill>
                  <a:prstClr val="black"/>
                </a:solidFill>
                <a:cs typeface="Times New Roman" pitchFamily="18" charset="0"/>
              </a:rPr>
              <a:t>rischio</a:t>
            </a:r>
            <a:endParaRPr lang="en-GB" sz="3600" b="1" i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ctr" eaLnBrk="0" hangingPunct="0">
              <a:buClr>
                <a:srgbClr val="C0504D"/>
              </a:buClr>
              <a:defRPr/>
            </a:pPr>
            <a:r>
              <a:rPr lang="en-GB" sz="3600" b="1" i="1" dirty="0" err="1" smtClean="0">
                <a:solidFill>
                  <a:srgbClr val="C00000"/>
                </a:solidFill>
                <a:cs typeface="Times New Roman" pitchFamily="18" charset="0"/>
              </a:rPr>
              <a:t>dinamico</a:t>
            </a:r>
            <a:endParaRPr lang="en-GB" sz="3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lvl="2" algn="ctr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2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it-IT" sz="23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it-IT" sz="23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it-IT" sz="23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6984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428625" y="428624"/>
            <a:ext cx="8215313" cy="6961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32CEF92-060D-4C36-8809-F9E4D2707C37}" type="slidenum">
              <a:rPr lang="it-IT" sz="1000">
                <a:solidFill>
                  <a:prstClr val="black"/>
                </a:solidFill>
              </a:rPr>
              <a:pPr algn="r">
                <a:spcBef>
                  <a:spcPct val="0"/>
                </a:spcBef>
                <a:defRPr/>
              </a:pPr>
              <a:t>9</a:t>
            </a:fld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357430"/>
            <a:ext cx="77866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endParaRPr lang="it-IT" sz="2800" b="1" dirty="0" smtClean="0">
              <a:solidFill>
                <a:srgbClr val="0070C0"/>
              </a:solidFill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lvl="2" algn="just" eaLnBrk="0" hangingPunct="0">
              <a:buClr>
                <a:srgbClr val="C0504D"/>
              </a:buClr>
              <a:defRPr/>
            </a:pPr>
            <a:endParaRPr lang="en-GB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9" descr="IVASS 3 - Grigio OUTL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00" y="476672"/>
            <a:ext cx="245821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6165304"/>
            <a:ext cx="8352928" cy="1440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spcBef>
                <a:spcPct val="0"/>
              </a:spcBef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500034" y="1357298"/>
            <a:ext cx="8176422" cy="464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it-IT" sz="2300" dirty="0" smtClean="0">
              <a:solidFill>
                <a:prstClr val="black"/>
              </a:solidFill>
            </a:endParaRPr>
          </a:p>
          <a:p>
            <a:pPr algn="ctr"/>
            <a:r>
              <a:rPr lang="it-IT" sz="3600" dirty="0" smtClean="0">
                <a:solidFill>
                  <a:prstClr val="black"/>
                </a:solidFill>
              </a:rPr>
              <a:t>Classe </a:t>
            </a:r>
            <a:r>
              <a:rPr lang="it-IT" sz="3600" dirty="0">
                <a:solidFill>
                  <a:prstClr val="black"/>
                </a:solidFill>
              </a:rPr>
              <a:t>di Bonus Malus e </a:t>
            </a:r>
            <a:r>
              <a:rPr lang="it-IT" sz="3600" dirty="0" smtClean="0">
                <a:solidFill>
                  <a:prstClr val="black"/>
                </a:solidFill>
              </a:rPr>
              <a:t>Sinistrosità</a:t>
            </a:r>
            <a:endParaRPr lang="it-IT" sz="3600" dirty="0">
              <a:solidFill>
                <a:prstClr val="black"/>
              </a:solidFill>
            </a:endParaRPr>
          </a:p>
          <a:p>
            <a:endParaRPr lang="it-IT" sz="3200" dirty="0">
              <a:solidFill>
                <a:prstClr val="black"/>
              </a:solidFill>
            </a:endParaRPr>
          </a:p>
          <a:p>
            <a:pPr algn="ctr"/>
            <a:endParaRPr lang="it-IT" sz="2800" dirty="0" smtClean="0">
              <a:solidFill>
                <a:prstClr val="black"/>
              </a:solidFill>
            </a:endParaRPr>
          </a:p>
          <a:p>
            <a:pPr algn="ctr"/>
            <a:r>
              <a:rPr lang="it-IT" sz="2800" dirty="0" smtClean="0">
                <a:solidFill>
                  <a:prstClr val="black"/>
                </a:solidFill>
              </a:rPr>
              <a:t>Da uno studio pubblicato sul Bollettino Statistico </a:t>
            </a:r>
            <a:r>
              <a:rPr lang="it-IT" sz="2800" dirty="0" err="1" smtClean="0">
                <a:solidFill>
                  <a:prstClr val="black"/>
                </a:solidFill>
              </a:rPr>
              <a:t>Iper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it-IT" sz="2800" dirty="0" smtClean="0">
              <a:solidFill>
                <a:prstClr val="black"/>
              </a:solidFill>
            </a:endParaRPr>
          </a:p>
          <a:p>
            <a:pPr algn="ctr"/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i="1" dirty="0" smtClean="0">
                <a:solidFill>
                  <a:prstClr val="black"/>
                </a:solidFill>
              </a:rPr>
              <a:t>L’andamento </a:t>
            </a:r>
            <a:r>
              <a:rPr lang="it-IT" sz="2800" i="1" dirty="0">
                <a:solidFill>
                  <a:prstClr val="black"/>
                </a:solidFill>
              </a:rPr>
              <a:t>dei prezzi effettivi per la garanzia </a:t>
            </a:r>
            <a:r>
              <a:rPr lang="it-IT" sz="2800" i="1" dirty="0" err="1">
                <a:solidFill>
                  <a:prstClr val="black"/>
                </a:solidFill>
              </a:rPr>
              <a:t>r.c.auto</a:t>
            </a:r>
            <a:r>
              <a:rPr lang="it-IT" sz="2800" i="1" dirty="0">
                <a:solidFill>
                  <a:prstClr val="black"/>
                </a:solidFill>
              </a:rPr>
              <a:t> nel terzo trimestre </a:t>
            </a:r>
            <a:r>
              <a:rPr lang="it-IT" sz="2800" i="1" dirty="0" smtClean="0">
                <a:solidFill>
                  <a:prstClr val="black"/>
                </a:solidFill>
              </a:rPr>
              <a:t>2015</a:t>
            </a:r>
            <a:endParaRPr lang="it-IT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443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880</Words>
  <Application>Microsoft Office PowerPoint</Application>
  <PresentationFormat>Presentazione su schermo (4:3)</PresentationFormat>
  <Paragraphs>250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Tema di Office</vt:lpstr>
      <vt:lpstr>1_Tema di Office</vt:lpstr>
      <vt:lpstr>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2013-09-11T16:34:11Z</dcterms:created>
  <dcterms:modified xsi:type="dcterms:W3CDTF">2016-11-28T19:07:55Z</dcterms:modified>
</cp:coreProperties>
</file>