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4"/>
  </p:sldMasterIdLst>
  <p:notesMasterIdLst>
    <p:notesMasterId r:id="rId15"/>
  </p:notesMasterIdLst>
  <p:sldIdLst>
    <p:sldId id="300" r:id="rId5"/>
    <p:sldId id="352" r:id="rId6"/>
    <p:sldId id="353" r:id="rId7"/>
    <p:sldId id="351" r:id="rId8"/>
    <p:sldId id="354" r:id="rId9"/>
    <p:sldId id="355" r:id="rId10"/>
    <p:sldId id="315" r:id="rId11"/>
    <p:sldId id="303" r:id="rId12"/>
    <p:sldId id="309" r:id="rId13"/>
    <p:sldId id="33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0000"/>
    <a:srgbClr val="FF5050"/>
    <a:srgbClr val="FF9999"/>
    <a:srgbClr val="FF99FF"/>
    <a:srgbClr val="F6FDB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654" autoAdjust="0"/>
  </p:normalViewPr>
  <p:slideViewPr>
    <p:cSldViewPr>
      <p:cViewPr varScale="1">
        <p:scale>
          <a:sx n="109" d="100"/>
          <a:sy n="109" d="100"/>
        </p:scale>
        <p:origin x="17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ti\Profili\IV51986\Desktop\Work%20in%20progress\Relazioni%20Reg.%2044\efficiency_2019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graph!$Q$1</c:f>
              <c:strCache>
                <c:ptCount val="1"/>
                <c:pt idx="0">
                  <c:v>Quantile_ctr_SSARF/SERF_AIA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graph!$M$2:$M$52</c:f>
              <c:numCache>
                <c:formatCode>0%</c:formatCode>
                <c:ptCount val="51"/>
                <c:pt idx="0">
                  <c:v>-0.19387755102040816</c:v>
                </c:pt>
                <c:pt idx="1">
                  <c:v>-0.29591836734693877</c:v>
                </c:pt>
                <c:pt idx="2">
                  <c:v>-0.27551020408163263</c:v>
                </c:pt>
                <c:pt idx="3">
                  <c:v>-0.17346938775510207</c:v>
                </c:pt>
                <c:pt idx="4">
                  <c:v>0.43877551020408168</c:v>
                </c:pt>
                <c:pt idx="5">
                  <c:v>0.39795918367346939</c:v>
                </c:pt>
                <c:pt idx="6">
                  <c:v>0.25510204081632648</c:v>
                </c:pt>
                <c:pt idx="7">
                  <c:v>0.41836734693877553</c:v>
                </c:pt>
                <c:pt idx="8">
                  <c:v>0.17346938775510201</c:v>
                </c:pt>
                <c:pt idx="9">
                  <c:v>-7.1428571428571452E-2</c:v>
                </c:pt>
                <c:pt idx="10">
                  <c:v>0.33673469387755106</c:v>
                </c:pt>
                <c:pt idx="11">
                  <c:v>-1.0204081632653073E-2</c:v>
                </c:pt>
                <c:pt idx="12">
                  <c:v>0.23469387755102045</c:v>
                </c:pt>
                <c:pt idx="13">
                  <c:v>7.1428571428571397E-2</c:v>
                </c:pt>
                <c:pt idx="14">
                  <c:v>0.29591836734693877</c:v>
                </c:pt>
                <c:pt idx="15">
                  <c:v>0.3571428571428571</c:v>
                </c:pt>
                <c:pt idx="16">
                  <c:v>-0.35714285714285715</c:v>
                </c:pt>
                <c:pt idx="17">
                  <c:v>0.15306122448979587</c:v>
                </c:pt>
                <c:pt idx="18">
                  <c:v>0.5</c:v>
                </c:pt>
                <c:pt idx="19">
                  <c:v>-0.2142857142857143</c:v>
                </c:pt>
                <c:pt idx="20">
                  <c:v>0.31632653061224492</c:v>
                </c:pt>
                <c:pt idx="21">
                  <c:v>-0.13265306122448978</c:v>
                </c:pt>
                <c:pt idx="22">
                  <c:v>3.0612244897959218E-2</c:v>
                </c:pt>
                <c:pt idx="23">
                  <c:v>0.11224489795918369</c:v>
                </c:pt>
                <c:pt idx="24">
                  <c:v>-0.23469387755102039</c:v>
                </c:pt>
                <c:pt idx="25">
                  <c:v>-0.15306122448979592</c:v>
                </c:pt>
                <c:pt idx="26">
                  <c:v>-0.39795918367346939</c:v>
                </c:pt>
                <c:pt idx="27">
                  <c:v>0.2142857142857143</c:v>
                </c:pt>
                <c:pt idx="28">
                  <c:v>0.27551020408163263</c:v>
                </c:pt>
                <c:pt idx="29">
                  <c:v>-0.41836734693877553</c:v>
                </c:pt>
                <c:pt idx="30">
                  <c:v>-0.43877551020408162</c:v>
                </c:pt>
                <c:pt idx="31">
                  <c:v>-0.47959183673469385</c:v>
                </c:pt>
                <c:pt idx="32">
                  <c:v>-0.25510204081632654</c:v>
                </c:pt>
                <c:pt idx="33">
                  <c:v>-0.11224489795918369</c:v>
                </c:pt>
                <c:pt idx="34">
                  <c:v>-5.1020408163265307E-2</c:v>
                </c:pt>
                <c:pt idx="35">
                  <c:v>-0.45918367346938777</c:v>
                </c:pt>
                <c:pt idx="36">
                  <c:v>0.47959183673469385</c:v>
                </c:pt>
                <c:pt idx="37">
                  <c:v>-0.31632653061224492</c:v>
                </c:pt>
                <c:pt idx="38">
                  <c:v>-0.37755102040816324</c:v>
                </c:pt>
                <c:pt idx="39">
                  <c:v>5.1020408163265252E-2</c:v>
                </c:pt>
                <c:pt idx="40">
                  <c:v>0.37755102040816324</c:v>
                </c:pt>
                <c:pt idx="41">
                  <c:v>0.19387755102040816</c:v>
                </c:pt>
                <c:pt idx="42">
                  <c:v>0.13265306122448983</c:v>
                </c:pt>
                <c:pt idx="43">
                  <c:v>-0.33673469387755106</c:v>
                </c:pt>
                <c:pt idx="44">
                  <c:v>-3.0612244897959162E-2</c:v>
                </c:pt>
                <c:pt idx="45">
                  <c:v>9.1836734693877542E-2</c:v>
                </c:pt>
                <c:pt idx="46">
                  <c:v>0.45918367346938771</c:v>
                </c:pt>
                <c:pt idx="47">
                  <c:v>1.0204081632653073E-2</c:v>
                </c:pt>
                <c:pt idx="48">
                  <c:v>-9.1836734693877542E-2</c:v>
                </c:pt>
              </c:numCache>
            </c:numRef>
          </c:xVal>
          <c:yVal>
            <c:numRef>
              <c:f>graph!$Q$2:$Q$52</c:f>
              <c:numCache>
                <c:formatCode>0%</c:formatCode>
                <c:ptCount val="51"/>
                <c:pt idx="0">
                  <c:v>-0.47959183673469385</c:v>
                </c:pt>
                <c:pt idx="1">
                  <c:v>-0.29591836734693877</c:v>
                </c:pt>
                <c:pt idx="2">
                  <c:v>0.15306122448979587</c:v>
                </c:pt>
                <c:pt idx="3">
                  <c:v>0.27551020408163263</c:v>
                </c:pt>
                <c:pt idx="4">
                  <c:v>-0.23469387755102039</c:v>
                </c:pt>
                <c:pt idx="5">
                  <c:v>0.3571428571428571</c:v>
                </c:pt>
                <c:pt idx="6">
                  <c:v>-3.0612244897959162E-2</c:v>
                </c:pt>
                <c:pt idx="7">
                  <c:v>-0.13265306122448978</c:v>
                </c:pt>
                <c:pt idx="8">
                  <c:v>-0.31632653061224492</c:v>
                </c:pt>
                <c:pt idx="9">
                  <c:v>-5.1020408163265307E-2</c:v>
                </c:pt>
                <c:pt idx="10">
                  <c:v>0.31632653061224492</c:v>
                </c:pt>
                <c:pt idx="11">
                  <c:v>-0.11224489795918369</c:v>
                </c:pt>
                <c:pt idx="12">
                  <c:v>0.2142857142857143</c:v>
                </c:pt>
                <c:pt idx="13">
                  <c:v>0.39795918367346939</c:v>
                </c:pt>
                <c:pt idx="14">
                  <c:v>-0.2142857142857143</c:v>
                </c:pt>
                <c:pt idx="15">
                  <c:v>-9.1836734693877542E-2</c:v>
                </c:pt>
                <c:pt idx="16">
                  <c:v>0.11224489795918369</c:v>
                </c:pt>
                <c:pt idx="17">
                  <c:v>-1.0204081632653073E-2</c:v>
                </c:pt>
                <c:pt idx="18">
                  <c:v>0.29591836734693877</c:v>
                </c:pt>
                <c:pt idx="19">
                  <c:v>-0.27551020408163263</c:v>
                </c:pt>
                <c:pt idx="20">
                  <c:v>0.43877551020408168</c:v>
                </c:pt>
                <c:pt idx="21">
                  <c:v>-0.37755102040816324</c:v>
                </c:pt>
                <c:pt idx="22">
                  <c:v>-0.15306122448979592</c:v>
                </c:pt>
                <c:pt idx="23">
                  <c:v>-0.39795918367346939</c:v>
                </c:pt>
                <c:pt idx="24">
                  <c:v>-0.19387755102040816</c:v>
                </c:pt>
                <c:pt idx="25">
                  <c:v>0.25510204081632648</c:v>
                </c:pt>
                <c:pt idx="26">
                  <c:v>-7.1428571428571452E-2</c:v>
                </c:pt>
                <c:pt idx="27">
                  <c:v>0.33673469387755106</c:v>
                </c:pt>
                <c:pt idx="28">
                  <c:v>-0.35714285714285715</c:v>
                </c:pt>
                <c:pt idx="29">
                  <c:v>0.17346938775510201</c:v>
                </c:pt>
                <c:pt idx="30">
                  <c:v>7.1428571428571397E-2</c:v>
                </c:pt>
                <c:pt idx="31">
                  <c:v>0.45918367346938771</c:v>
                </c:pt>
                <c:pt idx="32">
                  <c:v>0.47959183673469385</c:v>
                </c:pt>
                <c:pt idx="33">
                  <c:v>0.37755102040816324</c:v>
                </c:pt>
                <c:pt idx="34">
                  <c:v>0.23469387755102045</c:v>
                </c:pt>
                <c:pt idx="35">
                  <c:v>1.0204081632653073E-2</c:v>
                </c:pt>
                <c:pt idx="36">
                  <c:v>9.1836734693877542E-2</c:v>
                </c:pt>
                <c:pt idx="37">
                  <c:v>0.41836734693877553</c:v>
                </c:pt>
                <c:pt idx="38">
                  <c:v>-0.47959183673469385</c:v>
                </c:pt>
                <c:pt idx="39">
                  <c:v>5.1020408163265252E-2</c:v>
                </c:pt>
                <c:pt idx="40">
                  <c:v>0.13265306122448983</c:v>
                </c:pt>
                <c:pt idx="41">
                  <c:v>-0.47959183673469385</c:v>
                </c:pt>
                <c:pt idx="42">
                  <c:v>-0.25510204081632654</c:v>
                </c:pt>
                <c:pt idx="43">
                  <c:v>0.19387755102040816</c:v>
                </c:pt>
                <c:pt idx="44">
                  <c:v>3.0612244897959218E-2</c:v>
                </c:pt>
                <c:pt idx="45">
                  <c:v>-0.47959183673469385</c:v>
                </c:pt>
                <c:pt idx="46">
                  <c:v>0.5</c:v>
                </c:pt>
                <c:pt idx="47">
                  <c:v>-0.17346938775510207</c:v>
                </c:pt>
                <c:pt idx="48">
                  <c:v>-0.33673469387755106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B98-44DF-8146-C57022695C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9362808"/>
        <c:axId val="809365432"/>
      </c:scatterChart>
      <c:valAx>
        <c:axId val="809362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 w="50800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09365432"/>
        <c:crosses val="autoZero"/>
        <c:crossBetween val="midCat"/>
      </c:valAx>
      <c:valAx>
        <c:axId val="809365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 w="50800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0936280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2857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052931-AAD9-4E42-B989-DA299F5B01D0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C8EFCFC6-069A-43B1-AB6E-9065E5543C6A}">
      <dgm:prSet phldrT="[Testo]" custT="1"/>
      <dgm:spPr>
        <a:solidFill>
          <a:srgbClr val="FF9999"/>
        </a:solidFill>
      </dgm:spPr>
      <dgm:t>
        <a:bodyPr anchor="t"/>
        <a:lstStyle/>
        <a:p>
          <a:r>
            <a:rPr lang="it-IT" sz="2000" dirty="0" smtClean="0">
              <a:latin typeface="Impact" panose="020B0806030902050204" pitchFamily="34" charset="0"/>
            </a:rPr>
            <a:t>«esposti a rischio frode»</a:t>
          </a:r>
          <a:endParaRPr lang="it-IT" sz="2000" dirty="0">
            <a:latin typeface="Impact" panose="020B0806030902050204" pitchFamily="34" charset="0"/>
          </a:endParaRPr>
        </a:p>
      </dgm:t>
    </dgm:pt>
    <dgm:pt modelId="{9DF9826A-E2DC-4F19-B343-C1F11CE984A8}" type="parTrans" cxnId="{9B6F66FF-579D-4E54-A2A4-CA8B399F754B}">
      <dgm:prSet/>
      <dgm:spPr/>
      <dgm:t>
        <a:bodyPr/>
        <a:lstStyle/>
        <a:p>
          <a:endParaRPr lang="it-IT">
            <a:latin typeface="Impact" panose="020B0806030902050204" pitchFamily="34" charset="0"/>
          </a:endParaRPr>
        </a:p>
      </dgm:t>
    </dgm:pt>
    <dgm:pt modelId="{AE906F3D-5DCF-4905-AA2E-D9715358179F}" type="sibTrans" cxnId="{9B6F66FF-579D-4E54-A2A4-CA8B399F754B}">
      <dgm:prSet/>
      <dgm:spPr/>
      <dgm:t>
        <a:bodyPr/>
        <a:lstStyle/>
        <a:p>
          <a:endParaRPr lang="it-IT">
            <a:latin typeface="Impact" panose="020B0806030902050204" pitchFamily="34" charset="0"/>
          </a:endParaRPr>
        </a:p>
      </dgm:t>
    </dgm:pt>
    <dgm:pt modelId="{0BF3AEF9-0306-474B-A9B8-2D5E89E036B1}">
      <dgm:prSet phldrT="[Testo]" custT="1"/>
      <dgm:spPr>
        <a:solidFill>
          <a:srgbClr val="FF5050"/>
        </a:solidFill>
      </dgm:spPr>
      <dgm:t>
        <a:bodyPr anchor="t"/>
        <a:lstStyle/>
        <a:p>
          <a:r>
            <a:rPr lang="it-IT" sz="2000" dirty="0" smtClean="0">
              <a:latin typeface="Impact" panose="020B0806030902050204" pitchFamily="34" charset="0"/>
            </a:rPr>
            <a:t>«oggetto di approfondimento»</a:t>
          </a:r>
          <a:endParaRPr lang="it-IT" sz="2000" dirty="0">
            <a:latin typeface="Impact" panose="020B0806030902050204" pitchFamily="34" charset="0"/>
          </a:endParaRPr>
        </a:p>
      </dgm:t>
    </dgm:pt>
    <dgm:pt modelId="{8FDEAA78-42BB-4619-B115-B87F4BBABAF5}" type="parTrans" cxnId="{5F2F74ED-8EA1-4D71-ACFF-1ECF0439F3F2}">
      <dgm:prSet/>
      <dgm:spPr/>
      <dgm:t>
        <a:bodyPr/>
        <a:lstStyle/>
        <a:p>
          <a:endParaRPr lang="it-IT">
            <a:latin typeface="Impact" panose="020B0806030902050204" pitchFamily="34" charset="0"/>
          </a:endParaRPr>
        </a:p>
      </dgm:t>
    </dgm:pt>
    <dgm:pt modelId="{3576244C-5F7B-4916-8288-F72ED2FCCC5A}" type="sibTrans" cxnId="{5F2F74ED-8EA1-4D71-ACFF-1ECF0439F3F2}">
      <dgm:prSet/>
      <dgm:spPr/>
      <dgm:t>
        <a:bodyPr/>
        <a:lstStyle/>
        <a:p>
          <a:endParaRPr lang="it-IT">
            <a:latin typeface="Impact" panose="020B0806030902050204" pitchFamily="34" charset="0"/>
          </a:endParaRPr>
        </a:p>
      </dgm:t>
    </dgm:pt>
    <dgm:pt modelId="{E5E880C0-8C69-4835-B48D-3CE90F328FD3}">
      <dgm:prSet phldrT="[Testo]" custT="1"/>
      <dgm:spPr>
        <a:solidFill>
          <a:srgbClr val="A50021"/>
        </a:solidFill>
        <a:ln>
          <a:solidFill>
            <a:schemeClr val="accent1">
              <a:lumMod val="50000"/>
            </a:schemeClr>
          </a:solidFill>
        </a:ln>
      </dgm:spPr>
      <dgm:t>
        <a:bodyPr anchor="t"/>
        <a:lstStyle/>
        <a:p>
          <a:r>
            <a:rPr lang="it-IT" sz="1800" dirty="0" smtClean="0">
              <a:latin typeface="Impact" panose="020B0806030902050204" pitchFamily="34" charset="0"/>
            </a:rPr>
            <a:t>«oggetto di denuncia/querela»</a:t>
          </a:r>
          <a:endParaRPr lang="it-IT" sz="1800" dirty="0">
            <a:latin typeface="Impact" panose="020B0806030902050204" pitchFamily="34" charset="0"/>
          </a:endParaRPr>
        </a:p>
      </dgm:t>
    </dgm:pt>
    <dgm:pt modelId="{507CCD46-64E9-4B87-9317-1740779B0016}" type="parTrans" cxnId="{BF46EBA5-1F3D-4B18-975D-4D1A01272CC2}">
      <dgm:prSet/>
      <dgm:spPr/>
      <dgm:t>
        <a:bodyPr/>
        <a:lstStyle/>
        <a:p>
          <a:endParaRPr lang="it-IT">
            <a:latin typeface="Impact" panose="020B0806030902050204" pitchFamily="34" charset="0"/>
          </a:endParaRPr>
        </a:p>
      </dgm:t>
    </dgm:pt>
    <dgm:pt modelId="{D461B4A6-55C6-4763-AE33-FDF62F76F4DC}" type="sibTrans" cxnId="{BF46EBA5-1F3D-4B18-975D-4D1A01272CC2}">
      <dgm:prSet/>
      <dgm:spPr/>
      <dgm:t>
        <a:bodyPr/>
        <a:lstStyle/>
        <a:p>
          <a:endParaRPr lang="it-IT">
            <a:latin typeface="Impact" panose="020B0806030902050204" pitchFamily="34" charset="0"/>
          </a:endParaRPr>
        </a:p>
      </dgm:t>
    </dgm:pt>
    <dgm:pt modelId="{3E112491-6D9C-419B-9CF7-D3AD4E899D0A}">
      <dgm:prSet custT="1"/>
      <dgm:spPr>
        <a:solidFill>
          <a:srgbClr val="CC0000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 anchor="t"/>
        <a:lstStyle/>
        <a:p>
          <a:r>
            <a:rPr lang="it-IT" sz="2000" dirty="0" smtClean="0">
              <a:latin typeface="Impact" panose="020B0806030902050204" pitchFamily="34" charset="0"/>
            </a:rPr>
            <a:t>«posti senza seguito»</a:t>
          </a:r>
          <a:endParaRPr lang="it-IT" sz="2000" dirty="0">
            <a:latin typeface="Impact" panose="020B0806030902050204" pitchFamily="34" charset="0"/>
          </a:endParaRPr>
        </a:p>
      </dgm:t>
    </dgm:pt>
    <dgm:pt modelId="{668FFF78-7EC8-436F-A3CB-3868D64CC4F3}" type="parTrans" cxnId="{02B0732B-2C67-41F5-80B0-F16092C2B4F5}">
      <dgm:prSet/>
      <dgm:spPr/>
      <dgm:t>
        <a:bodyPr/>
        <a:lstStyle/>
        <a:p>
          <a:endParaRPr lang="it-IT">
            <a:latin typeface="Impact" panose="020B0806030902050204" pitchFamily="34" charset="0"/>
          </a:endParaRPr>
        </a:p>
      </dgm:t>
    </dgm:pt>
    <dgm:pt modelId="{5EFEFDEF-9306-4F19-BC5D-CA089A2973CA}" type="sibTrans" cxnId="{02B0732B-2C67-41F5-80B0-F16092C2B4F5}">
      <dgm:prSet/>
      <dgm:spPr/>
      <dgm:t>
        <a:bodyPr/>
        <a:lstStyle/>
        <a:p>
          <a:endParaRPr lang="it-IT">
            <a:latin typeface="Impact" panose="020B0806030902050204" pitchFamily="34" charset="0"/>
          </a:endParaRPr>
        </a:p>
      </dgm:t>
    </dgm:pt>
    <dgm:pt modelId="{155DA2E7-4BC1-4E62-8A67-F59539598A8A}" type="pres">
      <dgm:prSet presAssocID="{E4052931-AAD9-4E42-B989-DA299F5B01D0}" presName="Name0" presStyleCnt="0">
        <dgm:presLayoutVars>
          <dgm:dir/>
          <dgm:animLvl val="lvl"/>
          <dgm:resizeHandles val="exact"/>
        </dgm:presLayoutVars>
      </dgm:prSet>
      <dgm:spPr/>
    </dgm:pt>
    <dgm:pt modelId="{6C796413-B02B-4E78-82FF-7EBB0185CF6A}" type="pres">
      <dgm:prSet presAssocID="{C8EFCFC6-069A-43B1-AB6E-9065E5543C6A}" presName="Name8" presStyleCnt="0"/>
      <dgm:spPr/>
    </dgm:pt>
    <dgm:pt modelId="{4AB00F08-B2AB-45F3-9BA9-92A8AA8F954C}" type="pres">
      <dgm:prSet presAssocID="{C8EFCFC6-069A-43B1-AB6E-9065E5543C6A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A48685F-9423-4977-B8F3-9D69CC851D00}" type="pres">
      <dgm:prSet presAssocID="{C8EFCFC6-069A-43B1-AB6E-9065E5543C6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5716879-2B8C-4AAF-9AB8-C5097D4C4905}" type="pres">
      <dgm:prSet presAssocID="{0BF3AEF9-0306-474B-A9B8-2D5E89E036B1}" presName="Name8" presStyleCnt="0"/>
      <dgm:spPr/>
    </dgm:pt>
    <dgm:pt modelId="{CF55B0DD-ECFB-4349-873D-FA1A80CF8CF0}" type="pres">
      <dgm:prSet presAssocID="{0BF3AEF9-0306-474B-A9B8-2D5E89E036B1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F54D1D-3BB0-4E23-BB29-70EBBE7255F5}" type="pres">
      <dgm:prSet presAssocID="{0BF3AEF9-0306-474B-A9B8-2D5E89E036B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2303218-2F51-40AB-B28B-4B93A6121747}" type="pres">
      <dgm:prSet presAssocID="{3E112491-6D9C-419B-9CF7-D3AD4E899D0A}" presName="Name8" presStyleCnt="0"/>
      <dgm:spPr/>
    </dgm:pt>
    <dgm:pt modelId="{2CAA3EC7-A3CD-41FF-9410-1B1B4024B133}" type="pres">
      <dgm:prSet presAssocID="{3E112491-6D9C-419B-9CF7-D3AD4E899D0A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59F330F-58E8-44CF-A5CE-E790E13B8D1E}" type="pres">
      <dgm:prSet presAssocID="{3E112491-6D9C-419B-9CF7-D3AD4E899D0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38A329D-6987-436A-A43A-3BC0F54569F0}" type="pres">
      <dgm:prSet presAssocID="{E5E880C0-8C69-4835-B48D-3CE90F328FD3}" presName="Name8" presStyleCnt="0"/>
      <dgm:spPr/>
    </dgm:pt>
    <dgm:pt modelId="{16CA5BAE-6B7A-44F1-8922-DFEEB20336A6}" type="pres">
      <dgm:prSet presAssocID="{E5E880C0-8C69-4835-B48D-3CE90F328FD3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070155F-BB04-4D27-82FC-B947D7BAD636}" type="pres">
      <dgm:prSet presAssocID="{E5E880C0-8C69-4835-B48D-3CE90F328FD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FD3609A-8D31-46F8-BFD0-4E6943F37F1A}" type="presOf" srcId="{3E112491-6D9C-419B-9CF7-D3AD4E899D0A}" destId="{2CAA3EC7-A3CD-41FF-9410-1B1B4024B133}" srcOrd="0" destOrd="0" presId="urn:microsoft.com/office/officeart/2005/8/layout/pyramid3"/>
    <dgm:cxn modelId="{CC690B76-41EC-4348-9BD0-3EAC8DC8A8CC}" type="presOf" srcId="{C8EFCFC6-069A-43B1-AB6E-9065E5543C6A}" destId="{4AB00F08-B2AB-45F3-9BA9-92A8AA8F954C}" srcOrd="0" destOrd="0" presId="urn:microsoft.com/office/officeart/2005/8/layout/pyramid3"/>
    <dgm:cxn modelId="{F018BB09-35F1-43F9-9AD1-6D7A8CE42576}" type="presOf" srcId="{3E112491-6D9C-419B-9CF7-D3AD4E899D0A}" destId="{959F330F-58E8-44CF-A5CE-E790E13B8D1E}" srcOrd="1" destOrd="0" presId="urn:microsoft.com/office/officeart/2005/8/layout/pyramid3"/>
    <dgm:cxn modelId="{0F41CF9A-4EB3-4CD9-913E-53226EA96A56}" type="presOf" srcId="{0BF3AEF9-0306-474B-A9B8-2D5E89E036B1}" destId="{CF55B0DD-ECFB-4349-873D-FA1A80CF8CF0}" srcOrd="0" destOrd="0" presId="urn:microsoft.com/office/officeart/2005/8/layout/pyramid3"/>
    <dgm:cxn modelId="{9CF3BB91-826B-4FC7-86F1-8CAF3D9E8589}" type="presOf" srcId="{0BF3AEF9-0306-474B-A9B8-2D5E89E036B1}" destId="{88F54D1D-3BB0-4E23-BB29-70EBBE7255F5}" srcOrd="1" destOrd="0" presId="urn:microsoft.com/office/officeart/2005/8/layout/pyramid3"/>
    <dgm:cxn modelId="{85BCB688-617C-47C3-B670-B28D0CCDCFDC}" type="presOf" srcId="{C8EFCFC6-069A-43B1-AB6E-9065E5543C6A}" destId="{DA48685F-9423-4977-B8F3-9D69CC851D00}" srcOrd="1" destOrd="0" presId="urn:microsoft.com/office/officeart/2005/8/layout/pyramid3"/>
    <dgm:cxn modelId="{68BD7E0B-C824-4845-A56B-712124986D72}" type="presOf" srcId="{E4052931-AAD9-4E42-B989-DA299F5B01D0}" destId="{155DA2E7-4BC1-4E62-8A67-F59539598A8A}" srcOrd="0" destOrd="0" presId="urn:microsoft.com/office/officeart/2005/8/layout/pyramid3"/>
    <dgm:cxn modelId="{02B0732B-2C67-41F5-80B0-F16092C2B4F5}" srcId="{E4052931-AAD9-4E42-B989-DA299F5B01D0}" destId="{3E112491-6D9C-419B-9CF7-D3AD4E899D0A}" srcOrd="2" destOrd="0" parTransId="{668FFF78-7EC8-436F-A3CB-3868D64CC4F3}" sibTransId="{5EFEFDEF-9306-4F19-BC5D-CA089A2973CA}"/>
    <dgm:cxn modelId="{9B6F66FF-579D-4E54-A2A4-CA8B399F754B}" srcId="{E4052931-AAD9-4E42-B989-DA299F5B01D0}" destId="{C8EFCFC6-069A-43B1-AB6E-9065E5543C6A}" srcOrd="0" destOrd="0" parTransId="{9DF9826A-E2DC-4F19-B343-C1F11CE984A8}" sibTransId="{AE906F3D-5DCF-4905-AA2E-D9715358179F}"/>
    <dgm:cxn modelId="{39A390FD-BE71-4AD6-84D0-3D7224FB1E5B}" type="presOf" srcId="{E5E880C0-8C69-4835-B48D-3CE90F328FD3}" destId="{6070155F-BB04-4D27-82FC-B947D7BAD636}" srcOrd="1" destOrd="0" presId="urn:microsoft.com/office/officeart/2005/8/layout/pyramid3"/>
    <dgm:cxn modelId="{5F2F74ED-8EA1-4D71-ACFF-1ECF0439F3F2}" srcId="{E4052931-AAD9-4E42-B989-DA299F5B01D0}" destId="{0BF3AEF9-0306-474B-A9B8-2D5E89E036B1}" srcOrd="1" destOrd="0" parTransId="{8FDEAA78-42BB-4619-B115-B87F4BBABAF5}" sibTransId="{3576244C-5F7B-4916-8288-F72ED2FCCC5A}"/>
    <dgm:cxn modelId="{BF46EBA5-1F3D-4B18-975D-4D1A01272CC2}" srcId="{E4052931-AAD9-4E42-B989-DA299F5B01D0}" destId="{E5E880C0-8C69-4835-B48D-3CE90F328FD3}" srcOrd="3" destOrd="0" parTransId="{507CCD46-64E9-4B87-9317-1740779B0016}" sibTransId="{D461B4A6-55C6-4763-AE33-FDF62F76F4DC}"/>
    <dgm:cxn modelId="{00C8B6F8-2202-4161-A186-CD64F9684291}" type="presOf" srcId="{E5E880C0-8C69-4835-B48D-3CE90F328FD3}" destId="{16CA5BAE-6B7A-44F1-8922-DFEEB20336A6}" srcOrd="0" destOrd="0" presId="urn:microsoft.com/office/officeart/2005/8/layout/pyramid3"/>
    <dgm:cxn modelId="{1614B3E8-97F4-41B1-AC41-76610D175FB6}" type="presParOf" srcId="{155DA2E7-4BC1-4E62-8A67-F59539598A8A}" destId="{6C796413-B02B-4E78-82FF-7EBB0185CF6A}" srcOrd="0" destOrd="0" presId="urn:microsoft.com/office/officeart/2005/8/layout/pyramid3"/>
    <dgm:cxn modelId="{AF220586-63E6-4791-A344-E2E4D964F775}" type="presParOf" srcId="{6C796413-B02B-4E78-82FF-7EBB0185CF6A}" destId="{4AB00F08-B2AB-45F3-9BA9-92A8AA8F954C}" srcOrd="0" destOrd="0" presId="urn:microsoft.com/office/officeart/2005/8/layout/pyramid3"/>
    <dgm:cxn modelId="{AAAE3D55-D7FF-4414-8905-EDC468ACC1D6}" type="presParOf" srcId="{6C796413-B02B-4E78-82FF-7EBB0185CF6A}" destId="{DA48685F-9423-4977-B8F3-9D69CC851D00}" srcOrd="1" destOrd="0" presId="urn:microsoft.com/office/officeart/2005/8/layout/pyramid3"/>
    <dgm:cxn modelId="{0C5B55F2-43CA-40DD-AD03-1E2F91446A77}" type="presParOf" srcId="{155DA2E7-4BC1-4E62-8A67-F59539598A8A}" destId="{D5716879-2B8C-4AAF-9AB8-C5097D4C4905}" srcOrd="1" destOrd="0" presId="urn:microsoft.com/office/officeart/2005/8/layout/pyramid3"/>
    <dgm:cxn modelId="{65C363CF-E1FE-454D-97A2-76A8DAD551EB}" type="presParOf" srcId="{D5716879-2B8C-4AAF-9AB8-C5097D4C4905}" destId="{CF55B0DD-ECFB-4349-873D-FA1A80CF8CF0}" srcOrd="0" destOrd="0" presId="urn:microsoft.com/office/officeart/2005/8/layout/pyramid3"/>
    <dgm:cxn modelId="{AFA31749-1DE8-4D4B-B694-15932C7DE701}" type="presParOf" srcId="{D5716879-2B8C-4AAF-9AB8-C5097D4C4905}" destId="{88F54D1D-3BB0-4E23-BB29-70EBBE7255F5}" srcOrd="1" destOrd="0" presId="urn:microsoft.com/office/officeart/2005/8/layout/pyramid3"/>
    <dgm:cxn modelId="{160D07F7-35A6-45C8-9AAE-373A63906154}" type="presParOf" srcId="{155DA2E7-4BC1-4E62-8A67-F59539598A8A}" destId="{12303218-2F51-40AB-B28B-4B93A6121747}" srcOrd="2" destOrd="0" presId="urn:microsoft.com/office/officeart/2005/8/layout/pyramid3"/>
    <dgm:cxn modelId="{9E8400E5-B356-451D-83DA-31124F59BB65}" type="presParOf" srcId="{12303218-2F51-40AB-B28B-4B93A6121747}" destId="{2CAA3EC7-A3CD-41FF-9410-1B1B4024B133}" srcOrd="0" destOrd="0" presId="urn:microsoft.com/office/officeart/2005/8/layout/pyramid3"/>
    <dgm:cxn modelId="{B8436458-D8AF-44FE-A767-9757CDD50D60}" type="presParOf" srcId="{12303218-2F51-40AB-B28B-4B93A6121747}" destId="{959F330F-58E8-44CF-A5CE-E790E13B8D1E}" srcOrd="1" destOrd="0" presId="urn:microsoft.com/office/officeart/2005/8/layout/pyramid3"/>
    <dgm:cxn modelId="{B8432255-DDFA-44ED-ADE8-3F7C762539A1}" type="presParOf" srcId="{155DA2E7-4BC1-4E62-8A67-F59539598A8A}" destId="{338A329D-6987-436A-A43A-3BC0F54569F0}" srcOrd="3" destOrd="0" presId="urn:microsoft.com/office/officeart/2005/8/layout/pyramid3"/>
    <dgm:cxn modelId="{F6AF60F7-4184-4A7C-8DD7-DB8B1116221A}" type="presParOf" srcId="{338A329D-6987-436A-A43A-3BC0F54569F0}" destId="{16CA5BAE-6B7A-44F1-8922-DFEEB20336A6}" srcOrd="0" destOrd="0" presId="urn:microsoft.com/office/officeart/2005/8/layout/pyramid3"/>
    <dgm:cxn modelId="{67BCE0CB-015E-4334-BB1D-F07AC207882D}" type="presParOf" srcId="{338A329D-6987-436A-A43A-3BC0F54569F0}" destId="{6070155F-BB04-4D27-82FC-B947D7BAD636}" srcOrd="1" destOrd="0" presId="urn:microsoft.com/office/officeart/2005/8/layout/pyramid3"/>
  </dgm:cxnLst>
  <dgm:bg>
    <a:noFill/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51F05E-F435-45A8-BBE3-3FE1FEED2BF1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070D148-23A2-474C-81B1-50AF15C50EB8}">
      <dgm:prSet phldrT="[Testo]"/>
      <dgm:spPr>
        <a:solidFill>
          <a:srgbClr val="92D050"/>
        </a:solidFill>
      </dgm:spPr>
      <dgm:t>
        <a:bodyPr/>
        <a:lstStyle/>
        <a:p>
          <a:r>
            <a:rPr lang="it-IT" dirty="0" smtClean="0"/>
            <a:t>Impresa 2</a:t>
          </a:r>
          <a:endParaRPr lang="it-IT" dirty="0"/>
        </a:p>
      </dgm:t>
    </dgm:pt>
    <dgm:pt modelId="{D9DC8324-E351-4A42-B075-1AB2D1C019AF}" type="parTrans" cxnId="{B635CCD5-C38C-4F9C-8496-B77633407FF1}">
      <dgm:prSet/>
      <dgm:spPr/>
      <dgm:t>
        <a:bodyPr/>
        <a:lstStyle/>
        <a:p>
          <a:endParaRPr lang="it-IT"/>
        </a:p>
      </dgm:t>
    </dgm:pt>
    <dgm:pt modelId="{2F56332C-1333-4817-B66F-14C0CB8C1DE9}" type="sibTrans" cxnId="{B635CCD5-C38C-4F9C-8496-B77633407FF1}">
      <dgm:prSet/>
      <dgm:spPr/>
      <dgm:t>
        <a:bodyPr/>
        <a:lstStyle/>
        <a:p>
          <a:endParaRPr lang="it-IT"/>
        </a:p>
      </dgm:t>
    </dgm:pt>
    <dgm:pt modelId="{BE5C66FD-52E4-4FE2-A4ED-0BEBE88F2042}">
      <dgm:prSet phldrT="[Testo]"/>
      <dgm:spPr/>
      <dgm:t>
        <a:bodyPr/>
        <a:lstStyle/>
        <a:p>
          <a:r>
            <a:rPr lang="it-IT" dirty="0" smtClean="0"/>
            <a:t>Impresa 3</a:t>
          </a:r>
          <a:endParaRPr lang="it-IT" dirty="0"/>
        </a:p>
      </dgm:t>
    </dgm:pt>
    <dgm:pt modelId="{5A6B62D7-08ED-44B6-B773-159A35048355}" type="parTrans" cxnId="{DBFBE63E-7458-49DB-90CB-6700D6B73CB4}">
      <dgm:prSet/>
      <dgm:spPr/>
      <dgm:t>
        <a:bodyPr/>
        <a:lstStyle/>
        <a:p>
          <a:endParaRPr lang="it-IT"/>
        </a:p>
      </dgm:t>
    </dgm:pt>
    <dgm:pt modelId="{D0B9F897-9624-4A90-9C71-0AFEAC54367B}" type="sibTrans" cxnId="{DBFBE63E-7458-49DB-90CB-6700D6B73CB4}">
      <dgm:prSet/>
      <dgm:spPr/>
      <dgm:t>
        <a:bodyPr/>
        <a:lstStyle/>
        <a:p>
          <a:endParaRPr lang="it-IT"/>
        </a:p>
      </dgm:t>
    </dgm:pt>
    <dgm:pt modelId="{0A2E4A4E-5A10-443C-92DC-3B4BA081433A}">
      <dgm:prSet phldrT="[Testo]"/>
      <dgm:spPr>
        <a:solidFill>
          <a:srgbClr val="0070C0"/>
        </a:solidFill>
      </dgm:spPr>
      <dgm:t>
        <a:bodyPr/>
        <a:lstStyle/>
        <a:p>
          <a:r>
            <a:rPr lang="it-IT" dirty="0" smtClean="0"/>
            <a:t>Impresa 1</a:t>
          </a:r>
          <a:endParaRPr lang="it-IT" dirty="0"/>
        </a:p>
      </dgm:t>
    </dgm:pt>
    <dgm:pt modelId="{ADD673C3-5CD2-452E-9632-21A22FB763E4}" type="sibTrans" cxnId="{6335E51F-D42D-4A3A-A66B-35444EEDD546}">
      <dgm:prSet/>
      <dgm:spPr/>
      <dgm:t>
        <a:bodyPr/>
        <a:lstStyle/>
        <a:p>
          <a:endParaRPr lang="it-IT"/>
        </a:p>
      </dgm:t>
    </dgm:pt>
    <dgm:pt modelId="{312285F3-F107-4767-AF7D-AF4911179397}" type="parTrans" cxnId="{6335E51F-D42D-4A3A-A66B-35444EEDD546}">
      <dgm:prSet/>
      <dgm:spPr/>
      <dgm:t>
        <a:bodyPr/>
        <a:lstStyle/>
        <a:p>
          <a:endParaRPr lang="it-IT"/>
        </a:p>
      </dgm:t>
    </dgm:pt>
    <dgm:pt modelId="{41CAA399-4596-49BD-B967-107EE88555C6}">
      <dgm:prSet phldrT="[Testo]" custT="1"/>
      <dgm:spPr/>
      <dgm:t>
        <a:bodyPr/>
        <a:lstStyle/>
        <a:p>
          <a:r>
            <a:rPr lang="it-IT" sz="1400" b="0" dirty="0" smtClean="0"/>
            <a:t>Intervento di vigilanza</a:t>
          </a:r>
          <a:endParaRPr lang="it-IT" sz="1400" b="0" dirty="0"/>
        </a:p>
      </dgm:t>
    </dgm:pt>
    <dgm:pt modelId="{ACCA7BA3-B00D-4177-B339-90C363A5C8B7}" type="sibTrans" cxnId="{FAD4C4FF-D9CA-48EB-A293-BA67302B7EF4}">
      <dgm:prSet/>
      <dgm:spPr/>
      <dgm:t>
        <a:bodyPr/>
        <a:lstStyle/>
        <a:p>
          <a:endParaRPr lang="it-IT"/>
        </a:p>
      </dgm:t>
    </dgm:pt>
    <dgm:pt modelId="{66CB8A24-1CBE-4CA5-87F1-179686ABA282}" type="parTrans" cxnId="{FAD4C4FF-D9CA-48EB-A293-BA67302B7EF4}">
      <dgm:prSet/>
      <dgm:spPr/>
      <dgm:t>
        <a:bodyPr/>
        <a:lstStyle/>
        <a:p>
          <a:endParaRPr lang="it-IT"/>
        </a:p>
      </dgm:t>
    </dgm:pt>
    <dgm:pt modelId="{324E4C6D-DB3E-4A39-BA94-77577C0F4495}" type="pres">
      <dgm:prSet presAssocID="{2151F05E-F435-45A8-BBE3-3FE1FEED2BF1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619104A-3792-4127-8B70-4F94A7DA1440}" type="pres">
      <dgm:prSet presAssocID="{2151F05E-F435-45A8-BBE3-3FE1FEED2BF1}" presName="ellipse" presStyleLbl="trBgShp" presStyleIdx="0" presStyleCnt="1"/>
      <dgm:spPr/>
    </dgm:pt>
    <dgm:pt modelId="{67FC8428-F93F-4F19-9AEB-C39B380ABD4D}" type="pres">
      <dgm:prSet presAssocID="{2151F05E-F435-45A8-BBE3-3FE1FEED2BF1}" presName="arrow1" presStyleLbl="fgShp" presStyleIdx="0" presStyleCnt="1"/>
      <dgm:spPr/>
    </dgm:pt>
    <dgm:pt modelId="{6DD7857F-2583-45BA-A14B-56887B04B761}" type="pres">
      <dgm:prSet presAssocID="{2151F05E-F435-45A8-BBE3-3FE1FEED2BF1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1A7BD92-0284-424E-BC47-6F0206479ADB}" type="pres">
      <dgm:prSet presAssocID="{0A2E4A4E-5A10-443C-92DC-3B4BA081433A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474831-35EB-4577-A2C3-CF1C231CBE52}" type="pres">
      <dgm:prSet presAssocID="{BE5C66FD-52E4-4FE2-A4ED-0BEBE88F2042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75F7FBE-D6B0-4577-93B7-51988C25AA0B}" type="pres">
      <dgm:prSet presAssocID="{41CAA399-4596-49BD-B967-107EE88555C6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E5E1463-CD4C-4488-8546-2A5851F3D295}" type="pres">
      <dgm:prSet presAssocID="{2151F05E-F435-45A8-BBE3-3FE1FEED2BF1}" presName="funnel" presStyleLbl="trAlignAcc1" presStyleIdx="0" presStyleCnt="1" custLinFactNeighborX="1251" custLinFactNeighborY="947"/>
      <dgm:spPr/>
    </dgm:pt>
  </dgm:ptLst>
  <dgm:cxnLst>
    <dgm:cxn modelId="{FAD4C4FF-D9CA-48EB-A293-BA67302B7EF4}" srcId="{2151F05E-F435-45A8-BBE3-3FE1FEED2BF1}" destId="{41CAA399-4596-49BD-B967-107EE88555C6}" srcOrd="3" destOrd="0" parTransId="{66CB8A24-1CBE-4CA5-87F1-179686ABA282}" sibTransId="{ACCA7BA3-B00D-4177-B339-90C363A5C8B7}"/>
    <dgm:cxn modelId="{20DCE1B7-7ECD-4EA3-85DA-7FFE7FC86B67}" type="presOf" srcId="{BE5C66FD-52E4-4FE2-A4ED-0BEBE88F2042}" destId="{91A7BD92-0284-424E-BC47-6F0206479ADB}" srcOrd="0" destOrd="0" presId="urn:microsoft.com/office/officeart/2005/8/layout/funnel1"/>
    <dgm:cxn modelId="{B635CCD5-C38C-4F9C-8496-B77633407FF1}" srcId="{2151F05E-F435-45A8-BBE3-3FE1FEED2BF1}" destId="{D070D148-23A2-474C-81B1-50AF15C50EB8}" srcOrd="0" destOrd="0" parTransId="{D9DC8324-E351-4A42-B075-1AB2D1C019AF}" sibTransId="{2F56332C-1333-4817-B66F-14C0CB8C1DE9}"/>
    <dgm:cxn modelId="{11FE7798-44E8-40A7-A118-4A47380C27E1}" type="presOf" srcId="{D070D148-23A2-474C-81B1-50AF15C50EB8}" destId="{775F7FBE-D6B0-4577-93B7-51988C25AA0B}" srcOrd="0" destOrd="0" presId="urn:microsoft.com/office/officeart/2005/8/layout/funnel1"/>
    <dgm:cxn modelId="{6335E51F-D42D-4A3A-A66B-35444EEDD546}" srcId="{2151F05E-F435-45A8-BBE3-3FE1FEED2BF1}" destId="{0A2E4A4E-5A10-443C-92DC-3B4BA081433A}" srcOrd="1" destOrd="0" parTransId="{312285F3-F107-4767-AF7D-AF4911179397}" sibTransId="{ADD673C3-5CD2-452E-9632-21A22FB763E4}"/>
    <dgm:cxn modelId="{F33E0750-C6BA-46C6-B1F2-9D3B743D9F57}" type="presOf" srcId="{0A2E4A4E-5A10-443C-92DC-3B4BA081433A}" destId="{72474831-35EB-4577-A2C3-CF1C231CBE52}" srcOrd="0" destOrd="0" presId="urn:microsoft.com/office/officeart/2005/8/layout/funnel1"/>
    <dgm:cxn modelId="{D18B3A87-99D4-4103-82C1-09F92273E9ED}" type="presOf" srcId="{2151F05E-F435-45A8-BBE3-3FE1FEED2BF1}" destId="{324E4C6D-DB3E-4A39-BA94-77577C0F4495}" srcOrd="0" destOrd="0" presId="urn:microsoft.com/office/officeart/2005/8/layout/funnel1"/>
    <dgm:cxn modelId="{0454F676-F471-4F35-BC7D-896FB5C9D005}" type="presOf" srcId="{41CAA399-4596-49BD-B967-107EE88555C6}" destId="{6DD7857F-2583-45BA-A14B-56887B04B761}" srcOrd="0" destOrd="0" presId="urn:microsoft.com/office/officeart/2005/8/layout/funnel1"/>
    <dgm:cxn modelId="{DBFBE63E-7458-49DB-90CB-6700D6B73CB4}" srcId="{2151F05E-F435-45A8-BBE3-3FE1FEED2BF1}" destId="{BE5C66FD-52E4-4FE2-A4ED-0BEBE88F2042}" srcOrd="2" destOrd="0" parTransId="{5A6B62D7-08ED-44B6-B773-159A35048355}" sibTransId="{D0B9F897-9624-4A90-9C71-0AFEAC54367B}"/>
    <dgm:cxn modelId="{41B49FD1-5399-4B81-B788-D5C32998588D}" type="presParOf" srcId="{324E4C6D-DB3E-4A39-BA94-77577C0F4495}" destId="{1619104A-3792-4127-8B70-4F94A7DA1440}" srcOrd="0" destOrd="0" presId="urn:microsoft.com/office/officeart/2005/8/layout/funnel1"/>
    <dgm:cxn modelId="{4428CF0F-33E2-424B-9EB2-F86DAA75F6BD}" type="presParOf" srcId="{324E4C6D-DB3E-4A39-BA94-77577C0F4495}" destId="{67FC8428-F93F-4F19-9AEB-C39B380ABD4D}" srcOrd="1" destOrd="0" presId="urn:microsoft.com/office/officeart/2005/8/layout/funnel1"/>
    <dgm:cxn modelId="{A9847005-6CC5-42D9-8DBC-4213643106BA}" type="presParOf" srcId="{324E4C6D-DB3E-4A39-BA94-77577C0F4495}" destId="{6DD7857F-2583-45BA-A14B-56887B04B761}" srcOrd="2" destOrd="0" presId="urn:microsoft.com/office/officeart/2005/8/layout/funnel1"/>
    <dgm:cxn modelId="{32C5E484-541F-4769-A3CA-EF7D81A1C7DB}" type="presParOf" srcId="{324E4C6D-DB3E-4A39-BA94-77577C0F4495}" destId="{91A7BD92-0284-424E-BC47-6F0206479ADB}" srcOrd="3" destOrd="0" presId="urn:microsoft.com/office/officeart/2005/8/layout/funnel1"/>
    <dgm:cxn modelId="{A92137C1-3F1D-4010-9488-191071BEEA0D}" type="presParOf" srcId="{324E4C6D-DB3E-4A39-BA94-77577C0F4495}" destId="{72474831-35EB-4577-A2C3-CF1C231CBE52}" srcOrd="4" destOrd="0" presId="urn:microsoft.com/office/officeart/2005/8/layout/funnel1"/>
    <dgm:cxn modelId="{56B03FC4-957F-47BA-8123-51AB9F256D22}" type="presParOf" srcId="{324E4C6D-DB3E-4A39-BA94-77577C0F4495}" destId="{775F7FBE-D6B0-4577-93B7-51988C25AA0B}" srcOrd="5" destOrd="0" presId="urn:microsoft.com/office/officeart/2005/8/layout/funnel1"/>
    <dgm:cxn modelId="{143135F8-033A-491B-A701-219EE7F049B0}" type="presParOf" srcId="{324E4C6D-DB3E-4A39-BA94-77577C0F4495}" destId="{8E5E1463-CD4C-4488-8546-2A5851F3D295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B00F08-B2AB-45F3-9BA9-92A8AA8F954C}">
      <dsp:nvSpPr>
        <dsp:cNvPr id="0" name=""/>
        <dsp:cNvSpPr/>
      </dsp:nvSpPr>
      <dsp:spPr>
        <a:xfrm rot="10800000">
          <a:off x="0" y="0"/>
          <a:ext cx="7946571" cy="846929"/>
        </a:xfrm>
        <a:prstGeom prst="trapezoid">
          <a:avLst>
            <a:gd name="adj" fmla="val 117285"/>
          </a:avLst>
        </a:prstGeom>
        <a:solidFill>
          <a:srgbClr val="FF9999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latin typeface="Impact" panose="020B0806030902050204" pitchFamily="34" charset="0"/>
            </a:rPr>
            <a:t>«esposti a rischio frode»</a:t>
          </a:r>
          <a:endParaRPr lang="it-IT" sz="2000" kern="1200" dirty="0">
            <a:latin typeface="Impact" panose="020B0806030902050204" pitchFamily="34" charset="0"/>
          </a:endParaRPr>
        </a:p>
      </dsp:txBody>
      <dsp:txXfrm rot="-10800000">
        <a:off x="1390649" y="0"/>
        <a:ext cx="5165271" cy="846929"/>
      </dsp:txXfrm>
    </dsp:sp>
    <dsp:sp modelId="{CF55B0DD-ECFB-4349-873D-FA1A80CF8CF0}">
      <dsp:nvSpPr>
        <dsp:cNvPr id="0" name=""/>
        <dsp:cNvSpPr/>
      </dsp:nvSpPr>
      <dsp:spPr>
        <a:xfrm rot="10800000">
          <a:off x="993321" y="846929"/>
          <a:ext cx="5959928" cy="846929"/>
        </a:xfrm>
        <a:prstGeom prst="trapezoid">
          <a:avLst>
            <a:gd name="adj" fmla="val 117285"/>
          </a:avLst>
        </a:prstGeom>
        <a:solidFill>
          <a:srgbClr val="FF5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latin typeface="Impact" panose="020B0806030902050204" pitchFamily="34" charset="0"/>
            </a:rPr>
            <a:t>«oggetto di approfondimento»</a:t>
          </a:r>
          <a:endParaRPr lang="it-IT" sz="2000" kern="1200" dirty="0">
            <a:latin typeface="Impact" panose="020B0806030902050204" pitchFamily="34" charset="0"/>
          </a:endParaRPr>
        </a:p>
      </dsp:txBody>
      <dsp:txXfrm rot="-10800000">
        <a:off x="2036308" y="846929"/>
        <a:ext cx="3873953" cy="846929"/>
      </dsp:txXfrm>
    </dsp:sp>
    <dsp:sp modelId="{2CAA3EC7-A3CD-41FF-9410-1B1B4024B133}">
      <dsp:nvSpPr>
        <dsp:cNvPr id="0" name=""/>
        <dsp:cNvSpPr/>
      </dsp:nvSpPr>
      <dsp:spPr>
        <a:xfrm rot="10800000">
          <a:off x="1986642" y="1693859"/>
          <a:ext cx="3973285" cy="846929"/>
        </a:xfrm>
        <a:prstGeom prst="trapezoid">
          <a:avLst>
            <a:gd name="adj" fmla="val 117285"/>
          </a:avLst>
        </a:prstGeom>
        <a:solidFill>
          <a:srgbClr val="CC0000"/>
        </a:solidFill>
        <a:ln w="15875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latin typeface="Impact" panose="020B0806030902050204" pitchFamily="34" charset="0"/>
            </a:rPr>
            <a:t>«posti senza seguito»</a:t>
          </a:r>
          <a:endParaRPr lang="it-IT" sz="2000" kern="1200" dirty="0">
            <a:latin typeface="Impact" panose="020B0806030902050204" pitchFamily="34" charset="0"/>
          </a:endParaRPr>
        </a:p>
      </dsp:txBody>
      <dsp:txXfrm rot="-10800000">
        <a:off x="2681967" y="1693859"/>
        <a:ext cx="2582635" cy="846929"/>
      </dsp:txXfrm>
    </dsp:sp>
    <dsp:sp modelId="{16CA5BAE-6B7A-44F1-8922-DFEEB20336A6}">
      <dsp:nvSpPr>
        <dsp:cNvPr id="0" name=""/>
        <dsp:cNvSpPr/>
      </dsp:nvSpPr>
      <dsp:spPr>
        <a:xfrm rot="10800000">
          <a:off x="2979964" y="2540789"/>
          <a:ext cx="1986642" cy="846929"/>
        </a:xfrm>
        <a:prstGeom prst="trapezoid">
          <a:avLst>
            <a:gd name="adj" fmla="val 117285"/>
          </a:avLst>
        </a:prstGeom>
        <a:solidFill>
          <a:srgbClr val="A50021"/>
        </a:solidFill>
        <a:ln w="15875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Impact" panose="020B0806030902050204" pitchFamily="34" charset="0"/>
            </a:rPr>
            <a:t>«oggetto di denuncia/querela»</a:t>
          </a:r>
          <a:endParaRPr lang="it-IT" sz="1800" kern="1200" dirty="0">
            <a:latin typeface="Impact" panose="020B0806030902050204" pitchFamily="34" charset="0"/>
          </a:endParaRPr>
        </a:p>
      </dsp:txBody>
      <dsp:txXfrm rot="-10800000">
        <a:off x="2979964" y="2540789"/>
        <a:ext cx="1986642" cy="8469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19104A-3792-4127-8B70-4F94A7DA1440}">
      <dsp:nvSpPr>
        <dsp:cNvPr id="0" name=""/>
        <dsp:cNvSpPr/>
      </dsp:nvSpPr>
      <dsp:spPr>
        <a:xfrm>
          <a:off x="1155015" y="91325"/>
          <a:ext cx="1812468" cy="629446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FC8428-F93F-4F19-9AEB-C39B380ABD4D}">
      <dsp:nvSpPr>
        <dsp:cNvPr id="0" name=""/>
        <dsp:cNvSpPr/>
      </dsp:nvSpPr>
      <dsp:spPr>
        <a:xfrm>
          <a:off x="1888433" y="1632626"/>
          <a:ext cx="351253" cy="224802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D7857F-2583-45BA-A14B-56887B04B761}">
      <dsp:nvSpPr>
        <dsp:cNvPr id="0" name=""/>
        <dsp:cNvSpPr/>
      </dsp:nvSpPr>
      <dsp:spPr>
        <a:xfrm>
          <a:off x="1221051" y="1812468"/>
          <a:ext cx="1686017" cy="4215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0" kern="1200" dirty="0" smtClean="0"/>
            <a:t>Intervento di vigilanza</a:t>
          </a:r>
          <a:endParaRPr lang="it-IT" sz="1400" b="0" kern="1200" dirty="0"/>
        </a:p>
      </dsp:txBody>
      <dsp:txXfrm>
        <a:off x="1221051" y="1812468"/>
        <a:ext cx="1686017" cy="421504"/>
      </dsp:txXfrm>
    </dsp:sp>
    <dsp:sp modelId="{91A7BD92-0284-424E-BC47-6F0206479ADB}">
      <dsp:nvSpPr>
        <dsp:cNvPr id="0" name=""/>
        <dsp:cNvSpPr/>
      </dsp:nvSpPr>
      <dsp:spPr>
        <a:xfrm>
          <a:off x="1813967" y="769385"/>
          <a:ext cx="632256" cy="632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Impresa 3</a:t>
          </a:r>
          <a:endParaRPr lang="it-IT" sz="1000" kern="1200" dirty="0"/>
        </a:p>
      </dsp:txBody>
      <dsp:txXfrm>
        <a:off x="1906559" y="861977"/>
        <a:ext cx="447072" cy="447072"/>
      </dsp:txXfrm>
    </dsp:sp>
    <dsp:sp modelId="{72474831-35EB-4577-A2C3-CF1C231CBE52}">
      <dsp:nvSpPr>
        <dsp:cNvPr id="0" name=""/>
        <dsp:cNvSpPr/>
      </dsp:nvSpPr>
      <dsp:spPr>
        <a:xfrm>
          <a:off x="1361552" y="295053"/>
          <a:ext cx="632256" cy="632256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Impresa 1</a:t>
          </a:r>
          <a:endParaRPr lang="it-IT" sz="1000" kern="1200" dirty="0"/>
        </a:p>
      </dsp:txBody>
      <dsp:txXfrm>
        <a:off x="1454144" y="387645"/>
        <a:ext cx="447072" cy="447072"/>
      </dsp:txXfrm>
    </dsp:sp>
    <dsp:sp modelId="{775F7FBE-D6B0-4577-93B7-51988C25AA0B}">
      <dsp:nvSpPr>
        <dsp:cNvPr id="0" name=""/>
        <dsp:cNvSpPr/>
      </dsp:nvSpPr>
      <dsp:spPr>
        <a:xfrm>
          <a:off x="2007859" y="142187"/>
          <a:ext cx="632256" cy="632256"/>
        </a:xfrm>
        <a:prstGeom prst="ellipse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Impresa 2</a:t>
          </a:r>
          <a:endParaRPr lang="it-IT" sz="1000" kern="1200" dirty="0"/>
        </a:p>
      </dsp:txBody>
      <dsp:txXfrm>
        <a:off x="2100451" y="234779"/>
        <a:ext cx="447072" cy="447072"/>
      </dsp:txXfrm>
    </dsp:sp>
    <dsp:sp modelId="{8E5E1463-CD4C-4488-8546-2A5851F3D295}">
      <dsp:nvSpPr>
        <dsp:cNvPr id="0" name=""/>
        <dsp:cNvSpPr/>
      </dsp:nvSpPr>
      <dsp:spPr>
        <a:xfrm>
          <a:off x="1105157" y="28952"/>
          <a:ext cx="1967020" cy="157361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0.05443</cdr:x>
      <cdr:y>0.03925</cdr:y>
    </cdr:from>
    <cdr:to>
      <cdr:x>0.96392</cdr:x>
      <cdr:y>0.97009</cdr:y>
    </cdr:to>
    <cdr:grpSp>
      <cdr:nvGrpSpPr>
        <cdr:cNvPr id="10" name="Gruppo 9"/>
        <cdr:cNvGrpSpPr/>
      </cdr:nvGrpSpPr>
      <cdr:grpSpPr>
        <a:xfrm xmlns:a="http://schemas.openxmlformats.org/drawingml/2006/main">
          <a:off x="262877" y="157972"/>
          <a:ext cx="4392502" cy="3746405"/>
          <a:chOff x="262899" y="157991"/>
          <a:chExt cx="4392488" cy="3746371"/>
        </a:xfrm>
      </cdr:grpSpPr>
      <cdr:cxnSp macro="">
        <cdr:nvCxnSpPr>
          <cdr:cNvPr id="3" name="Connettore diritto 2"/>
          <cdr:cNvCxnSpPr/>
        </cdr:nvCxnSpPr>
        <cdr:spPr>
          <a:xfrm xmlns:a="http://schemas.openxmlformats.org/drawingml/2006/main" flipV="1">
            <a:off x="262899" y="157991"/>
            <a:ext cx="2880320" cy="2586445"/>
          </a:xfrm>
          <a:prstGeom xmlns:a="http://schemas.openxmlformats.org/drawingml/2006/main" prst="line">
            <a:avLst/>
          </a:prstGeom>
          <a:ln xmlns:a="http://schemas.openxmlformats.org/drawingml/2006/main" w="25400">
            <a:solidFill>
              <a:schemeClr val="accent4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5" name="Connettore diritto 4"/>
          <cdr:cNvCxnSpPr/>
        </cdr:nvCxnSpPr>
        <cdr:spPr>
          <a:xfrm xmlns:a="http://schemas.openxmlformats.org/drawingml/2006/main" flipV="1">
            <a:off x="1703059" y="1312074"/>
            <a:ext cx="2952328" cy="2592288"/>
          </a:xfrm>
          <a:prstGeom xmlns:a="http://schemas.openxmlformats.org/drawingml/2006/main" prst="line">
            <a:avLst/>
          </a:prstGeom>
          <a:ln xmlns:a="http://schemas.openxmlformats.org/drawingml/2006/main" w="25400">
            <a:solidFill>
              <a:schemeClr val="accent4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2F74B-D855-4BC3-B043-8AD54F542F59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01CD77-4E11-4964-8054-91DB91085F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5007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it-IT" dirty="0" smtClean="0">
              <a:latin typeface="Times New Roman" pitchFamily="18" charset="0"/>
            </a:endParaRPr>
          </a:p>
        </p:txBody>
      </p:sp>
      <p:sp>
        <p:nvSpPr>
          <p:cNvPr id="2048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77888" fontAlgn="base">
              <a:spcBef>
                <a:spcPct val="0"/>
              </a:spcBef>
              <a:spcAft>
                <a:spcPct val="0"/>
              </a:spcAft>
              <a:defRPr/>
            </a:pPr>
            <a:fld id="{C54361A5-E3DC-4705-B043-311A99C29CDB}" type="slidenum">
              <a:rPr lang="it-IT" smtClean="0"/>
              <a:pPr defTabSz="877888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52375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it-IT" smtClean="0">
              <a:latin typeface="Times New Roman" pitchFamily="18" charset="0"/>
            </a:endParaRPr>
          </a:p>
        </p:txBody>
      </p:sp>
      <p:sp>
        <p:nvSpPr>
          <p:cNvPr id="2048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77888" fontAlgn="base">
              <a:spcBef>
                <a:spcPct val="0"/>
              </a:spcBef>
              <a:spcAft>
                <a:spcPct val="0"/>
              </a:spcAft>
              <a:defRPr/>
            </a:pPr>
            <a:fld id="{C54361A5-E3DC-4705-B043-311A99C29CDB}" type="slidenum">
              <a:rPr lang="it-IT" smtClean="0"/>
              <a:pPr defTabSz="877888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766463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it-IT" smtClean="0">
              <a:latin typeface="Times New Roman" pitchFamily="18" charset="0"/>
            </a:endParaRPr>
          </a:p>
        </p:txBody>
      </p:sp>
      <p:sp>
        <p:nvSpPr>
          <p:cNvPr id="2048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77888" fontAlgn="base">
              <a:spcBef>
                <a:spcPct val="0"/>
              </a:spcBef>
              <a:spcAft>
                <a:spcPct val="0"/>
              </a:spcAft>
              <a:defRPr/>
            </a:pPr>
            <a:fld id="{C54361A5-E3DC-4705-B043-311A99C29CDB}" type="slidenum">
              <a:rPr lang="it-IT" smtClean="0"/>
              <a:pPr defTabSz="877888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10807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it-IT" smtClean="0">
              <a:latin typeface="Times New Roman" pitchFamily="18" charset="0"/>
            </a:endParaRPr>
          </a:p>
        </p:txBody>
      </p:sp>
      <p:sp>
        <p:nvSpPr>
          <p:cNvPr id="2048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77888" fontAlgn="base">
              <a:spcBef>
                <a:spcPct val="0"/>
              </a:spcBef>
              <a:spcAft>
                <a:spcPct val="0"/>
              </a:spcAft>
              <a:defRPr/>
            </a:pPr>
            <a:fld id="{C54361A5-E3DC-4705-B043-311A99C29CDB}" type="slidenum">
              <a:rPr lang="it-IT" smtClean="0"/>
              <a:pPr defTabSz="877888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682634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it-IT" smtClean="0">
              <a:latin typeface="Times New Roman" pitchFamily="18" charset="0"/>
            </a:endParaRPr>
          </a:p>
        </p:txBody>
      </p:sp>
      <p:sp>
        <p:nvSpPr>
          <p:cNvPr id="2048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77888" fontAlgn="base">
              <a:spcBef>
                <a:spcPct val="0"/>
              </a:spcBef>
              <a:spcAft>
                <a:spcPct val="0"/>
              </a:spcAft>
              <a:defRPr/>
            </a:pPr>
            <a:fld id="{C54361A5-E3DC-4705-B043-311A99C29CDB}" type="slidenum">
              <a:rPr lang="it-IT" smtClean="0"/>
              <a:pPr defTabSz="877888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4089545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it-IT" dirty="0" smtClean="0">
              <a:latin typeface="Times New Roman" pitchFamily="18" charset="0"/>
            </a:endParaRPr>
          </a:p>
        </p:txBody>
      </p:sp>
      <p:sp>
        <p:nvSpPr>
          <p:cNvPr id="2048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77888" fontAlgn="base">
              <a:spcBef>
                <a:spcPct val="0"/>
              </a:spcBef>
              <a:spcAft>
                <a:spcPct val="0"/>
              </a:spcAft>
              <a:defRPr/>
            </a:pPr>
            <a:fld id="{C54361A5-E3DC-4705-B043-311A99C29CDB}" type="slidenum">
              <a:rPr lang="it-IT" smtClean="0"/>
              <a:pPr defTabSz="877888"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559490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253"/>
            <a:fld id="{A91B7D1C-B945-41D3-99F6-5C4FE479343E}" type="slidenum">
              <a:rPr lang="it-IT" smtClean="0"/>
              <a:pPr defTabSz="879253"/>
              <a:t>10</a:t>
            </a:fld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92465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5D5F03-4A86-4108-A881-7D1DD7D06AD7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18EE-CD3A-49AE-AFA7-1872B58C14E9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467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D5F03-4A86-4108-A881-7D1DD7D06AD7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18EE-CD3A-49AE-AFA7-1872B58C14E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264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D5F03-4A86-4108-A881-7D1DD7D06AD7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18EE-CD3A-49AE-AFA7-1872B58C14E9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901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 userDrawn="1"/>
        </p:nvSpPr>
        <p:spPr bwMode="auto">
          <a:xfrm>
            <a:off x="488950" y="6215063"/>
            <a:ext cx="8207375" cy="0"/>
          </a:xfrm>
          <a:prstGeom prst="line">
            <a:avLst/>
          </a:prstGeom>
          <a:noFill/>
          <a:ln w="6350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it-IT">
              <a:solidFill>
                <a:schemeClr val="bg1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8313" y="6245225"/>
            <a:ext cx="5551487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Servizio Ispettorato e Antifrode - Sezione Antifrode e Banca dati sinistri</a:t>
            </a:r>
            <a:endParaRPr lang="it-I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A35F8-459F-47FE-B2BA-BE10A61E02AE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0263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D5F03-4A86-4108-A881-7D1DD7D06AD7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18EE-CD3A-49AE-AFA7-1872B58C14E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6394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D5F03-4A86-4108-A881-7D1DD7D06AD7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18EE-CD3A-49AE-AFA7-1872B58C14E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6464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D5F03-4A86-4108-A881-7D1DD7D06AD7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18EE-CD3A-49AE-AFA7-1872B58C14E9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75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D5F03-4A86-4108-A881-7D1DD7D06AD7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18EE-CD3A-49AE-AFA7-1872B58C14E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58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D5F03-4A86-4108-A881-7D1DD7D06AD7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18EE-CD3A-49AE-AFA7-1872B58C14E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450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D5F03-4A86-4108-A881-7D1DD7D06AD7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18EE-CD3A-49AE-AFA7-1872B58C14E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287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D5F03-4A86-4108-A881-7D1DD7D06AD7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18EE-CD3A-49AE-AFA7-1872B58C14E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635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D5F03-4A86-4108-A881-7D1DD7D06AD7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18EE-CD3A-49AE-AFA7-1872B58C14E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373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D5F03-4A86-4108-A881-7D1DD7D06AD7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18EE-CD3A-49AE-AFA7-1872B58C14E9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768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5D5F03-4A86-4108-A881-7D1DD7D06AD7}" type="datetimeFigureOut">
              <a:rPr lang="it-IT" smtClean="0"/>
              <a:pPr/>
              <a:t>05/07/2022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77D18EE-CD3A-49AE-AFA7-1872B58C14E9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1683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6.png"/><Relationship Id="rId5" Type="http://schemas.openxmlformats.org/officeDocument/2006/relationships/image" Target="../media/image4.jfi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f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jfif"/><Relationship Id="rId9" Type="http://schemas.microsoft.com/office/2007/relationships/diagramDrawing" Target="../diagrams/drawing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4.jf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jfif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1.xml"/><Relationship Id="rId4" Type="http://schemas.openxmlformats.org/officeDocument/2006/relationships/image" Target="../media/image4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9"/>
          <p:cNvSpPr>
            <a:spLocks noChangeArrowheads="1"/>
          </p:cNvSpPr>
          <p:nvPr/>
        </p:nvSpPr>
        <p:spPr bwMode="auto">
          <a:xfrm>
            <a:off x="458557" y="518763"/>
            <a:ext cx="8215313" cy="69532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49263" fontAlgn="auto">
              <a:spcAft>
                <a:spcPts val="0"/>
              </a:spcAft>
              <a:buSzPct val="111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it-IT" b="1" i="1" dirty="0">
              <a:solidFill>
                <a:srgbClr val="FFFFC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18435" name="Segnaposto numero diapositiva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E61CB4A-1096-4FF8-A2C3-EBDDD54DA29A}" type="slidenum">
              <a:rPr lang="it-IT" altLang="it-IT" sz="100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it-IT" altLang="it-IT" sz="1000" dirty="0"/>
          </a:p>
        </p:txBody>
      </p:sp>
      <p:sp>
        <p:nvSpPr>
          <p:cNvPr id="18436" name="CasellaDiTesto 5"/>
          <p:cNvSpPr txBox="1">
            <a:spLocks noChangeArrowheads="1"/>
          </p:cNvSpPr>
          <p:nvPr/>
        </p:nvSpPr>
        <p:spPr bwMode="auto">
          <a:xfrm>
            <a:off x="642938" y="2357438"/>
            <a:ext cx="7786687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algn="ctr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800" b="1" dirty="0">
              <a:solidFill>
                <a:srgbClr val="0070C0"/>
              </a:solidFill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95288" y="6165850"/>
            <a:ext cx="8353425" cy="14287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49263">
              <a:buSzPct val="111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b="1" i="1" dirty="0">
              <a:solidFill>
                <a:srgbClr val="FFFFCA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990" y="548680"/>
            <a:ext cx="1994778" cy="65057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7" name="Sottotitolo 2"/>
          <p:cNvSpPr txBox="1">
            <a:spLocks/>
          </p:cNvSpPr>
          <p:nvPr/>
        </p:nvSpPr>
        <p:spPr>
          <a:xfrm>
            <a:off x="460119" y="1340768"/>
            <a:ext cx="8223762" cy="3168352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4000" b="1" i="1" dirty="0">
                <a:latin typeface="Copperplate Gothic Bold" panose="020E0705020206020404" pitchFamily="34" charset="0"/>
              </a:rPr>
              <a:t>Divisione Antifrode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t-IT" sz="20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t-IT" sz="20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t-IT" sz="20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5933" y="2132236"/>
            <a:ext cx="5040562" cy="3024336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sp>
        <p:nvSpPr>
          <p:cNvPr id="2" name="Rettangolo 1"/>
          <p:cNvSpPr/>
          <p:nvPr/>
        </p:nvSpPr>
        <p:spPr>
          <a:xfrm>
            <a:off x="2460424" y="5639102"/>
            <a:ext cx="415171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600" dirty="0">
                <a:latin typeface="Impact" panose="020B0806030902050204" pitchFamily="34" charset="0"/>
              </a:rPr>
              <a:t>Servizio Studi e Gestione Dati</a:t>
            </a:r>
          </a:p>
        </p:txBody>
      </p:sp>
    </p:spTree>
    <p:extLst>
      <p:ext uri="{BB962C8B-B14F-4D97-AF65-F5344CB8AC3E}">
        <p14:creationId xmlns:p14="http://schemas.microsoft.com/office/powerpoint/2010/main" val="122611414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9"/>
          <p:cNvSpPr>
            <a:spLocks noChangeArrowheads="1"/>
          </p:cNvSpPr>
          <p:nvPr/>
        </p:nvSpPr>
        <p:spPr bwMode="auto">
          <a:xfrm>
            <a:off x="428625" y="428624"/>
            <a:ext cx="8215313" cy="69611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49263">
              <a:buSzPct val="111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b="1" i="1" dirty="0">
              <a:solidFill>
                <a:srgbClr val="FFFFCA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" name="Segnaposto numero diapositiva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fld id="{932CEF92-060D-4C36-8809-F9E4D2707C37}" type="slidenum">
              <a:rPr lang="it-IT" sz="1000">
                <a:latin typeface="+mn-lt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10</a:t>
            </a:fld>
            <a:endParaRPr lang="it-IT" sz="1000" dirty="0">
              <a:latin typeface="+mn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11560" y="1822172"/>
            <a:ext cx="7786687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 algn="ctr" eaLnBrk="0" hangingPunct="0">
              <a:buClr>
                <a:schemeClr val="accent2"/>
              </a:buClr>
              <a:defRPr/>
            </a:pPr>
            <a:endParaRPr lang="en-GB" sz="1800" dirty="0" smtClean="0">
              <a:cs typeface="Times New Roman" pitchFamily="18" charset="0"/>
            </a:endParaRPr>
          </a:p>
          <a:p>
            <a:pPr marL="0" lvl="2" algn="just" eaLnBrk="0" hangingPunct="0">
              <a:buClr>
                <a:schemeClr val="accent2"/>
              </a:buClr>
              <a:defRPr/>
            </a:pPr>
            <a:endParaRPr lang="en-GB" dirty="0" smtClean="0">
              <a:cs typeface="Times New Roman" pitchFamily="18" charset="0"/>
            </a:endParaRPr>
          </a:p>
          <a:p>
            <a:pPr marL="0" lvl="2" algn="just" eaLnBrk="0" hangingPunct="0">
              <a:buClr>
                <a:schemeClr val="accent2"/>
              </a:buClr>
              <a:defRPr/>
            </a:pPr>
            <a:endParaRPr lang="en-GB" sz="1800" dirty="0" smtClean="0">
              <a:cs typeface="Times New Roman" pitchFamily="18" charset="0"/>
            </a:endParaRPr>
          </a:p>
          <a:p>
            <a:pPr algn="ctr"/>
            <a:endParaRPr lang="it-IT" sz="2800" b="1" dirty="0" smtClean="0">
              <a:solidFill>
                <a:srgbClr val="0070C0"/>
              </a:solidFill>
            </a:endParaRPr>
          </a:p>
          <a:p>
            <a:pPr marL="0" lvl="2" algn="just" eaLnBrk="0" hangingPunct="0">
              <a:buClr>
                <a:schemeClr val="accent2"/>
              </a:buClr>
              <a:defRPr/>
            </a:pPr>
            <a:endParaRPr lang="en-GB" b="0" dirty="0" smtClean="0">
              <a:cs typeface="Times New Roman" pitchFamily="18" charset="0"/>
            </a:endParaRPr>
          </a:p>
          <a:p>
            <a:pPr marL="0" lvl="2" algn="just" eaLnBrk="0" hangingPunct="0">
              <a:buClr>
                <a:schemeClr val="accent2"/>
              </a:buClr>
              <a:defRPr/>
            </a:pPr>
            <a:endParaRPr lang="en-GB" b="0" dirty="0" smtClean="0">
              <a:cs typeface="Times New Roman" pitchFamily="18" charset="0"/>
            </a:endParaRPr>
          </a:p>
          <a:p>
            <a:pPr marL="0" lvl="2" algn="just" eaLnBrk="0" hangingPunct="0">
              <a:buClr>
                <a:schemeClr val="accent2"/>
              </a:buClr>
              <a:defRPr/>
            </a:pPr>
            <a:endParaRPr lang="en-GB" b="0" dirty="0" smtClean="0">
              <a:cs typeface="Times New Roman" pitchFamily="18" charset="0"/>
            </a:endParaRP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0"/>
          </p:nvPr>
        </p:nvSpPr>
        <p:spPr>
          <a:xfrm>
            <a:off x="1907704" y="6237312"/>
            <a:ext cx="5551487" cy="476250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95536" y="6165304"/>
            <a:ext cx="8352928" cy="144016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49263">
              <a:buSzPct val="111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b="1" i="1" dirty="0">
              <a:solidFill>
                <a:srgbClr val="FFFFCA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2" name="Sottotitolo 2"/>
          <p:cNvSpPr txBox="1">
            <a:spLocks/>
          </p:cNvSpPr>
          <p:nvPr/>
        </p:nvSpPr>
        <p:spPr>
          <a:xfrm>
            <a:off x="420176" y="1196752"/>
            <a:ext cx="8223762" cy="316835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it-IT" altLang="it-IT" sz="2400" dirty="0" smtClean="0"/>
              <a:t> </a:t>
            </a:r>
            <a:r>
              <a:rPr lang="it-IT" altLang="it-IT" sz="2400" dirty="0" smtClean="0">
                <a:latin typeface="Impact" panose="020B0806030902050204" pitchFamily="34" charset="0"/>
              </a:rPr>
              <a:t>RELAZIONE </a:t>
            </a:r>
            <a:r>
              <a:rPr lang="it-IT" altLang="it-IT" sz="2400" dirty="0" smtClean="0">
                <a:latin typeface="Impact" panose="020B0806030902050204" pitchFamily="34" charset="0"/>
              </a:rPr>
              <a:t>ANTIFRODE IVASS</a:t>
            </a:r>
            <a:endParaRPr lang="it-IT" sz="2400" dirty="0">
              <a:latin typeface="Impact" panose="020B0806030902050204" pitchFamily="34" charset="0"/>
            </a:endParaRPr>
          </a:p>
          <a:p>
            <a:pPr algn="ctr">
              <a:spcBef>
                <a:spcPct val="0"/>
              </a:spcBef>
            </a:pPr>
            <a:endParaRPr lang="it-IT" altLang="it-IT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Sottotitolo 2"/>
          <p:cNvSpPr txBox="1">
            <a:spLocks/>
          </p:cNvSpPr>
          <p:nvPr/>
        </p:nvSpPr>
        <p:spPr>
          <a:xfrm>
            <a:off x="5025134" y="5199872"/>
            <a:ext cx="4118866" cy="2074880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ctr">
              <a:spcBef>
                <a:spcPct val="20000"/>
              </a:spcBef>
              <a:defRPr/>
            </a:pPr>
            <a:endParaRPr lang="it-IT" sz="3300" dirty="0">
              <a:solidFill>
                <a:srgbClr val="00B0F0"/>
              </a:solidFill>
            </a:endParaRPr>
          </a:p>
          <a:p>
            <a:pPr algn="ctr">
              <a:spcBef>
                <a:spcPct val="20000"/>
              </a:spcBef>
              <a:defRPr/>
            </a:pPr>
            <a:endParaRPr kumimoji="0" lang="it-IT" sz="46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3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t-IT" sz="20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egnaposto piè di pagina 9"/>
          <p:cNvSpPr txBox="1">
            <a:spLocks/>
          </p:cNvSpPr>
          <p:nvPr/>
        </p:nvSpPr>
        <p:spPr>
          <a:xfrm>
            <a:off x="1563426" y="6563271"/>
            <a:ext cx="5551488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 sz="1800" b="1" i="1" dirty="0" smtClean="0">
              <a:solidFill>
                <a:schemeClr val="tx2">
                  <a:lumMod val="60000"/>
                  <a:lumOff val="40000"/>
                </a:schemeClr>
              </a:solidFill>
              <a:latin typeface="Centaur" panose="02030504050205020304" pitchFamily="18" charset="0"/>
            </a:endParaRPr>
          </a:p>
          <a:p>
            <a:pPr>
              <a:defRPr/>
            </a:pPr>
            <a:endParaRPr lang="it-IT" sz="1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84609" y="1657831"/>
            <a:ext cx="385534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La relazione antifrode pubblicata annualmente dall’IVASS descrive le principali tematiche inerenti l’attività antifrode svolta dalle imprese assicurative nell’esercizio appena concluso. </a:t>
            </a:r>
          </a:p>
          <a:p>
            <a:pPr algn="just"/>
            <a:r>
              <a:rPr lang="it-IT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Illustra i principali dati aggregati di mercato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condensando le informazioni desunte dalle relazioni antifrode inviate dalle imprese ai sensi del Regolamento ISVAP n° 44/2012 e dalle ulteriori fonti informative a disposizione.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434" y="441028"/>
            <a:ext cx="2189366" cy="683716"/>
          </a:xfrm>
          <a:prstGeom prst="rect">
            <a:avLst/>
          </a:prstGeom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431" y="419869"/>
            <a:ext cx="704081" cy="704081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pic>
        <p:nvPicPr>
          <p:cNvPr id="17" name="Immagin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11960" y="1268760"/>
            <a:ext cx="4387931" cy="4271124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sp>
        <p:nvSpPr>
          <p:cNvPr id="2" name="Rettangolo 1"/>
          <p:cNvSpPr/>
          <p:nvPr/>
        </p:nvSpPr>
        <p:spPr>
          <a:xfrm>
            <a:off x="2263313" y="5708865"/>
            <a:ext cx="415171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600" dirty="0">
                <a:latin typeface="Impact" panose="020B0806030902050204" pitchFamily="34" charset="0"/>
              </a:rPr>
              <a:t>Servizio Studi e Gestione Dati</a:t>
            </a:r>
          </a:p>
        </p:txBody>
      </p:sp>
    </p:spTree>
    <p:extLst>
      <p:ext uri="{BB962C8B-B14F-4D97-AF65-F5344CB8AC3E}">
        <p14:creationId xmlns:p14="http://schemas.microsoft.com/office/powerpoint/2010/main" val="2723620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>
          <a:xfrm>
            <a:off x="514350" y="908720"/>
            <a:ext cx="8159519" cy="468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800" dirty="0" smtClean="0"/>
          </a:p>
          <a:p>
            <a:pPr marL="0" indent="0" algn="just">
              <a:buNone/>
            </a:pPr>
            <a:r>
              <a:rPr lang="it-IT" sz="2800" dirty="0" smtClean="0">
                <a:latin typeface="Impact" panose="020B0806030902050204" pitchFamily="34" charset="0"/>
              </a:rPr>
              <a:t>La Divisione Antifrode </a:t>
            </a:r>
            <a:r>
              <a:rPr lang="it-IT" sz="2800" dirty="0">
                <a:latin typeface="Impact" panose="020B0806030902050204" pitchFamily="34" charset="0"/>
              </a:rPr>
              <a:t>in </a:t>
            </a:r>
            <a:r>
              <a:rPr lang="it-IT" sz="2800" dirty="0" err="1" smtClean="0">
                <a:latin typeface="Impact" panose="020B0806030902050204" pitchFamily="34" charset="0"/>
              </a:rPr>
              <a:t>Ivass</a:t>
            </a:r>
            <a:r>
              <a:rPr lang="it-IT" sz="2800" dirty="0" smtClean="0">
                <a:latin typeface="Impact" panose="020B0806030902050204" pitchFamily="34" charset="0"/>
              </a:rPr>
              <a:t> </a:t>
            </a:r>
            <a:r>
              <a:rPr lang="it-IT" sz="2800" dirty="0">
                <a:latin typeface="Impact" panose="020B0806030902050204" pitchFamily="34" charset="0"/>
              </a:rPr>
              <a:t>svolge i propri compiti </a:t>
            </a:r>
            <a:r>
              <a:rPr lang="it-IT" sz="2800" dirty="0" smtClean="0">
                <a:latin typeface="Impact" panose="020B0806030902050204" pitchFamily="34" charset="0"/>
              </a:rPr>
              <a:t>istituzionali </a:t>
            </a:r>
            <a:r>
              <a:rPr lang="it-IT" sz="2800" dirty="0" smtClean="0">
                <a:latin typeface="Impact" panose="020B0806030902050204" pitchFamily="34" charset="0"/>
              </a:rPr>
              <a:t>sovrintendendo</a:t>
            </a:r>
            <a:r>
              <a:rPr lang="it-IT" sz="2800" dirty="0" smtClean="0">
                <a:latin typeface="Impact" panose="020B0806030902050204" pitchFamily="34" charset="0"/>
              </a:rPr>
              <a:t>:</a:t>
            </a:r>
            <a:endParaRPr lang="it-IT" sz="2800" dirty="0">
              <a:latin typeface="Impact" panose="020B0806030902050204" pitchFamily="34" charset="0"/>
            </a:endParaRPr>
          </a:p>
          <a:p>
            <a:pPr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 smtClean="0">
                <a:solidFill>
                  <a:srgbClr val="C00000"/>
                </a:solidFill>
                <a:latin typeface="Impact" panose="020B0806030902050204" pitchFamily="34" charset="0"/>
              </a:rPr>
              <a:t> </a:t>
            </a:r>
            <a:r>
              <a:rPr lang="it-IT" sz="2800" u="sng" dirty="0" smtClean="0">
                <a:solidFill>
                  <a:srgbClr val="C00000"/>
                </a:solidFill>
                <a:latin typeface="Impact" panose="020B0806030902050204" pitchFamily="34" charset="0"/>
              </a:rPr>
              <a:t>All’attività </a:t>
            </a:r>
            <a:r>
              <a:rPr lang="it-IT" sz="2800" u="sng" dirty="0">
                <a:solidFill>
                  <a:srgbClr val="C00000"/>
                </a:solidFill>
                <a:latin typeface="Impact" panose="020B0806030902050204" pitchFamily="34" charset="0"/>
              </a:rPr>
              <a:t>antifrode </a:t>
            </a:r>
            <a:r>
              <a:rPr lang="it-IT" sz="2800" dirty="0">
                <a:latin typeface="Impact" panose="020B0806030902050204" pitchFamily="34" charset="0"/>
              </a:rPr>
              <a:t>in ambito </a:t>
            </a:r>
            <a:r>
              <a:rPr lang="it-IT" sz="2800" dirty="0" err="1">
                <a:latin typeface="Impact" panose="020B0806030902050204" pitchFamily="34" charset="0"/>
              </a:rPr>
              <a:t>r.c.</a:t>
            </a:r>
            <a:r>
              <a:rPr lang="it-IT" sz="2800" dirty="0">
                <a:latin typeface="Impact" panose="020B0806030902050204" pitchFamily="34" charset="0"/>
              </a:rPr>
              <a:t> auto</a:t>
            </a:r>
          </a:p>
          <a:p>
            <a:pPr algn="just"/>
            <a:endParaRPr lang="it-IT" sz="2800" dirty="0">
              <a:solidFill>
                <a:srgbClr val="C00000"/>
              </a:solidFill>
              <a:latin typeface="Impact" panose="020B0806030902050204" pitchFamily="34" charset="0"/>
            </a:endParaRPr>
          </a:p>
          <a:p>
            <a:pPr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 smtClean="0">
                <a:solidFill>
                  <a:srgbClr val="C00000"/>
                </a:solidFill>
                <a:latin typeface="Impact" panose="020B0806030902050204" pitchFamily="34" charset="0"/>
              </a:rPr>
              <a:t> </a:t>
            </a:r>
            <a:r>
              <a:rPr lang="it-IT" sz="2800" dirty="0" smtClean="0">
                <a:latin typeface="Impact" panose="020B0806030902050204" pitchFamily="34" charset="0"/>
              </a:rPr>
              <a:t>Alla</a:t>
            </a:r>
            <a:r>
              <a:rPr lang="it-IT" sz="2800" dirty="0" smtClean="0">
                <a:solidFill>
                  <a:srgbClr val="C00000"/>
                </a:solidFill>
                <a:latin typeface="Impact" panose="020B0806030902050204" pitchFamily="34" charset="0"/>
              </a:rPr>
              <a:t> </a:t>
            </a:r>
            <a:r>
              <a:rPr lang="it-IT" sz="2800" u="sng" dirty="0" smtClean="0">
                <a:solidFill>
                  <a:srgbClr val="C00000"/>
                </a:solidFill>
                <a:latin typeface="Impact" panose="020B0806030902050204" pitchFamily="34" charset="0"/>
              </a:rPr>
              <a:t>vigilanza (criteri e modalità) sull’attività antifrode </a:t>
            </a:r>
            <a:r>
              <a:rPr lang="it-IT" sz="2800" dirty="0" smtClean="0">
                <a:latin typeface="Impact" panose="020B0806030902050204" pitchFamily="34" charset="0"/>
              </a:rPr>
              <a:t>condotta dalle imprese assicurative nella prevenzione e contrasto delle frodi</a:t>
            </a:r>
            <a:endParaRPr lang="it-IT" sz="2800" dirty="0">
              <a:latin typeface="Impact" panose="020B0806030902050204" pitchFamily="34" charset="0"/>
            </a:endParaRPr>
          </a:p>
          <a:p>
            <a:pPr marL="0" indent="0">
              <a:buNone/>
            </a:pPr>
            <a:endParaRPr lang="it-IT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Segnaposto piè di pagina 9"/>
          <p:cNvSpPr txBox="1">
            <a:spLocks/>
          </p:cNvSpPr>
          <p:nvPr/>
        </p:nvSpPr>
        <p:spPr>
          <a:xfrm>
            <a:off x="514352" y="5883018"/>
            <a:ext cx="8159518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it-IT" sz="2600" dirty="0">
                <a:solidFill>
                  <a:schemeClr val="tx1"/>
                </a:solidFill>
                <a:latin typeface="Impact" panose="020B0806030902050204" pitchFamily="34" charset="0"/>
              </a:rPr>
              <a:t>Servizio Studi e Gestione Dati</a:t>
            </a:r>
          </a:p>
          <a:p>
            <a:pPr>
              <a:defRPr/>
            </a:pPr>
            <a:endParaRPr lang="it-IT" sz="2400" dirty="0">
              <a:latin typeface="Bahnschrift SemiBold" panose="020B0502040204020203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58557" y="518763"/>
            <a:ext cx="8215313" cy="69532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it-IT" sz="3200" b="1" i="1" dirty="0">
              <a:latin typeface="Copperplate Gothic Bold" panose="020E0705020206020404" pitchFamily="34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90" y="548680"/>
            <a:ext cx="1994778" cy="65057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95288" y="6165850"/>
            <a:ext cx="8353425" cy="14287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49263">
              <a:buSzPct val="111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b="1" i="1" dirty="0">
              <a:solidFill>
                <a:srgbClr val="FFFFCA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0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>
          <a:xfrm>
            <a:off x="514350" y="908720"/>
            <a:ext cx="8159519" cy="48245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r>
              <a:rPr lang="it-IT" sz="2600" dirty="0" smtClean="0">
                <a:latin typeface="Impact" panose="020B0806030902050204" pitchFamily="34" charset="0"/>
              </a:rPr>
              <a:t> ATTIVITA’ ANTIFRODE</a:t>
            </a:r>
          </a:p>
          <a:p>
            <a:pPr marL="0" indent="0" algn="just">
              <a:buNone/>
            </a:pPr>
            <a:r>
              <a:rPr lang="it-IT" sz="2600" dirty="0" smtClean="0">
                <a:latin typeface="Impact" panose="020B0806030902050204" pitchFamily="34" charset="0"/>
              </a:rPr>
              <a:t>Alla Divisione Antifrode </a:t>
            </a:r>
            <a:r>
              <a:rPr lang="it-IT" sz="2600" dirty="0">
                <a:latin typeface="Impact" panose="020B0806030902050204" pitchFamily="34" charset="0"/>
              </a:rPr>
              <a:t>fa capo l’attività volta alla </a:t>
            </a:r>
            <a:r>
              <a:rPr lang="it-IT" sz="2600" dirty="0" smtClean="0">
                <a:latin typeface="Impact" panose="020B0806030902050204" pitchFamily="34" charset="0"/>
              </a:rPr>
              <a:t>gestione:</a:t>
            </a:r>
          </a:p>
          <a:p>
            <a:pPr algn="just"/>
            <a:r>
              <a:rPr lang="it-IT" sz="2600" dirty="0" smtClean="0"/>
              <a:t> </a:t>
            </a:r>
            <a:endParaRPr lang="it-IT" dirty="0"/>
          </a:p>
          <a:p>
            <a:pPr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600" dirty="0" smtClean="0">
                <a:solidFill>
                  <a:srgbClr val="C00000"/>
                </a:solidFill>
                <a:latin typeface="Impact" panose="020B0806030902050204" pitchFamily="34" charset="0"/>
              </a:rPr>
              <a:t> </a:t>
            </a:r>
            <a:r>
              <a:rPr lang="it-IT" sz="2600" dirty="0" smtClean="0">
                <a:latin typeface="Impact" panose="020B0806030902050204" pitchFamily="34" charset="0"/>
              </a:rPr>
              <a:t>delle</a:t>
            </a:r>
            <a:r>
              <a:rPr lang="it-IT" sz="2600" dirty="0" smtClean="0">
                <a:solidFill>
                  <a:srgbClr val="C00000"/>
                </a:solidFill>
                <a:latin typeface="Impact" panose="020B0806030902050204" pitchFamily="34" charset="0"/>
              </a:rPr>
              <a:t> </a:t>
            </a:r>
            <a:r>
              <a:rPr lang="it-IT" sz="2600" u="sng" dirty="0" smtClean="0">
                <a:solidFill>
                  <a:srgbClr val="C00000"/>
                </a:solidFill>
                <a:latin typeface="Impact" panose="020B0806030902050204" pitchFamily="34" charset="0"/>
              </a:rPr>
              <a:t>segnalazioni</a:t>
            </a:r>
            <a:r>
              <a:rPr lang="it-IT" sz="2600" dirty="0" smtClean="0">
                <a:solidFill>
                  <a:srgbClr val="C00000"/>
                </a:solidFill>
                <a:latin typeface="Impact" panose="020B0806030902050204" pitchFamily="34" charset="0"/>
              </a:rPr>
              <a:t> </a:t>
            </a:r>
            <a:r>
              <a:rPr lang="it-IT" sz="2600" dirty="0" smtClean="0">
                <a:latin typeface="Impact" panose="020B0806030902050204" pitchFamily="34" charset="0"/>
              </a:rPr>
              <a:t>che pervengono dalle Autorità (forze dell’ordine e magistratura) e da privati</a:t>
            </a:r>
          </a:p>
          <a:p>
            <a:pPr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600" dirty="0" smtClean="0">
                <a:solidFill>
                  <a:srgbClr val="C00000"/>
                </a:solidFill>
                <a:latin typeface="Impact" panose="020B0806030902050204" pitchFamily="34" charset="0"/>
              </a:rPr>
              <a:t> </a:t>
            </a:r>
            <a:r>
              <a:rPr lang="it-IT" sz="2600" dirty="0" smtClean="0">
                <a:latin typeface="Impact" panose="020B0806030902050204" pitchFamily="34" charset="0"/>
              </a:rPr>
              <a:t>delle</a:t>
            </a:r>
            <a:r>
              <a:rPr lang="it-IT" sz="2600" dirty="0" smtClean="0">
                <a:solidFill>
                  <a:srgbClr val="C00000"/>
                </a:solidFill>
                <a:latin typeface="Impact" panose="020B0806030902050204" pitchFamily="34" charset="0"/>
              </a:rPr>
              <a:t> </a:t>
            </a:r>
            <a:r>
              <a:rPr lang="it-IT" sz="2600" u="sng" dirty="0">
                <a:solidFill>
                  <a:srgbClr val="C00000"/>
                </a:solidFill>
                <a:latin typeface="Impact" panose="020B0806030902050204" pitchFamily="34" charset="0"/>
              </a:rPr>
              <a:t>richieste di accesso </a:t>
            </a:r>
            <a:r>
              <a:rPr lang="it-IT" sz="2600" dirty="0" smtClean="0">
                <a:latin typeface="Impact" panose="020B0806030902050204" pitchFamily="34" charset="0"/>
              </a:rPr>
              <a:t>ai dati </a:t>
            </a:r>
            <a:r>
              <a:rPr lang="it-IT" sz="2600" dirty="0">
                <a:latin typeface="Impact" panose="020B0806030902050204" pitchFamily="34" charset="0"/>
              </a:rPr>
              <a:t>personali propri e dei propri </a:t>
            </a:r>
            <a:r>
              <a:rPr lang="it-IT" sz="2600" dirty="0" smtClean="0">
                <a:latin typeface="Impact" panose="020B0806030902050204" pitchFamily="34" charset="0"/>
              </a:rPr>
              <a:t>veicoli</a:t>
            </a:r>
          </a:p>
          <a:p>
            <a:pPr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600" dirty="0" smtClean="0">
                <a:solidFill>
                  <a:srgbClr val="C00000"/>
                </a:solidFill>
                <a:latin typeface="Impact" panose="020B0806030902050204" pitchFamily="34" charset="0"/>
              </a:rPr>
              <a:t> </a:t>
            </a:r>
            <a:r>
              <a:rPr lang="it-IT" sz="2600" dirty="0" smtClean="0">
                <a:latin typeface="Impact" panose="020B0806030902050204" pitchFamily="34" charset="0"/>
              </a:rPr>
              <a:t>delle</a:t>
            </a:r>
            <a:r>
              <a:rPr lang="it-IT" sz="2600" dirty="0" smtClean="0">
                <a:solidFill>
                  <a:srgbClr val="C00000"/>
                </a:solidFill>
                <a:latin typeface="Impact" panose="020B0806030902050204" pitchFamily="34" charset="0"/>
              </a:rPr>
              <a:t> </a:t>
            </a:r>
            <a:r>
              <a:rPr lang="it-IT" sz="2600" u="sng" dirty="0">
                <a:solidFill>
                  <a:srgbClr val="C00000"/>
                </a:solidFill>
                <a:latin typeface="Impact" panose="020B0806030902050204" pitchFamily="34" charset="0"/>
              </a:rPr>
              <a:t>consultazioni sui testimoni </a:t>
            </a:r>
            <a:r>
              <a:rPr lang="it-IT" sz="2600" dirty="0">
                <a:latin typeface="Impact" panose="020B0806030902050204" pitchFamily="34" charset="0"/>
              </a:rPr>
              <a:t>di sinistro </a:t>
            </a:r>
            <a:r>
              <a:rPr lang="it-IT" sz="2600" dirty="0" err="1">
                <a:latin typeface="Impact" panose="020B0806030902050204" pitchFamily="34" charset="0"/>
              </a:rPr>
              <a:t>r.c.</a:t>
            </a:r>
            <a:r>
              <a:rPr lang="it-IT" sz="2600" dirty="0">
                <a:latin typeface="Impact" panose="020B0806030902050204" pitchFamily="34" charset="0"/>
              </a:rPr>
              <a:t> auto.</a:t>
            </a:r>
            <a:endParaRPr lang="it-IT" sz="2600" dirty="0" smtClean="0">
              <a:latin typeface="Impact" panose="020B0806030902050204" pitchFamily="34" charset="0"/>
            </a:endParaRPr>
          </a:p>
          <a:p>
            <a:pPr marL="0" indent="0">
              <a:buNone/>
            </a:pPr>
            <a:endParaRPr lang="it-IT" sz="26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it-IT" sz="3200" b="1" i="1" dirty="0">
              <a:latin typeface="Copperplate Gothic Bold" panose="020E0705020206020404" pitchFamily="34" charset="0"/>
            </a:endParaRPr>
          </a:p>
          <a:p>
            <a:pPr marL="0" indent="0">
              <a:buNone/>
            </a:pP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Segnaposto piè di pagina 9"/>
          <p:cNvSpPr txBox="1">
            <a:spLocks/>
          </p:cNvSpPr>
          <p:nvPr/>
        </p:nvSpPr>
        <p:spPr>
          <a:xfrm>
            <a:off x="1876644" y="5883018"/>
            <a:ext cx="5863707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it-IT" sz="2600" dirty="0">
                <a:solidFill>
                  <a:schemeClr val="tx1"/>
                </a:solidFill>
                <a:latin typeface="Impact" panose="020B0806030902050204" pitchFamily="34" charset="0"/>
              </a:rPr>
              <a:t>Servizio Studi e Gestione Dati</a:t>
            </a:r>
          </a:p>
          <a:p>
            <a:pPr>
              <a:defRPr/>
            </a:pPr>
            <a:endParaRPr lang="it-IT" sz="2400" dirty="0">
              <a:latin typeface="Bahnschrift SemiBold" panose="020B0502040204020203" pitchFamily="34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458557" y="518763"/>
            <a:ext cx="8215313" cy="69532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it-IT" sz="3200" b="1" i="1" dirty="0">
              <a:latin typeface="Copperplate Gothic Bold" panose="020E07050202060204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90" y="548680"/>
            <a:ext cx="1994778" cy="65057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95288" y="6165850"/>
            <a:ext cx="8353425" cy="14287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49263">
              <a:buSzPct val="111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b="1" i="1" dirty="0">
              <a:solidFill>
                <a:srgbClr val="FFFFCA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07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>
          <a:xfrm>
            <a:off x="514351" y="908720"/>
            <a:ext cx="7796030" cy="468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3200" b="1" i="1" dirty="0" smtClean="0">
              <a:latin typeface="Copperplate Gothic Bold" panose="020E0705020206020404" pitchFamily="34" charset="0"/>
            </a:endParaRPr>
          </a:p>
          <a:p>
            <a:pPr marL="0" indent="0" algn="just">
              <a:buNone/>
            </a:pPr>
            <a:r>
              <a:rPr lang="it-IT" sz="2800" dirty="0" smtClean="0">
                <a:latin typeface="Impact" panose="020B0806030902050204" pitchFamily="34" charset="0"/>
              </a:rPr>
              <a:t> VIGILANZA ANTIFRODE</a:t>
            </a:r>
          </a:p>
          <a:p>
            <a:pPr marL="0" indent="0" algn="just">
              <a:buNone/>
            </a:pPr>
            <a:r>
              <a:rPr lang="it-IT" sz="2800" dirty="0" smtClean="0">
                <a:latin typeface="Impact" panose="020B0806030902050204" pitchFamily="34" charset="0"/>
              </a:rPr>
              <a:t>La </a:t>
            </a:r>
            <a:r>
              <a:rPr lang="it-IT" sz="2800" dirty="0" smtClean="0">
                <a:latin typeface="Impact" panose="020B0806030902050204" pitchFamily="34" charset="0"/>
              </a:rPr>
              <a:t>divisione antifrode definisce </a:t>
            </a:r>
            <a:r>
              <a:rPr lang="it-IT" sz="2800" dirty="0" smtClean="0">
                <a:latin typeface="Impact" panose="020B0806030902050204" pitchFamily="34" charset="0"/>
              </a:rPr>
              <a:t>inoltre:</a:t>
            </a:r>
            <a:endParaRPr lang="it-IT" sz="2800" dirty="0">
              <a:latin typeface="Impact" panose="020B0806030902050204" pitchFamily="34" charset="0"/>
            </a:endParaRPr>
          </a:p>
          <a:p>
            <a:pPr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 smtClean="0">
                <a:solidFill>
                  <a:srgbClr val="C00000"/>
                </a:solidFill>
                <a:latin typeface="Impact" panose="020B0806030902050204" pitchFamily="34" charset="0"/>
              </a:rPr>
              <a:t> </a:t>
            </a:r>
            <a:r>
              <a:rPr lang="it-IT" sz="2800" u="sng" dirty="0" smtClean="0">
                <a:solidFill>
                  <a:srgbClr val="C00000"/>
                </a:solidFill>
                <a:latin typeface="Impact" panose="020B0806030902050204" pitchFamily="34" charset="0"/>
              </a:rPr>
              <a:t>Criteri</a:t>
            </a:r>
            <a:endParaRPr lang="it-IT" sz="2800" u="sng" dirty="0">
              <a:solidFill>
                <a:srgbClr val="C00000"/>
              </a:solidFill>
              <a:latin typeface="Impact" panose="020B0806030902050204" pitchFamily="34" charset="0"/>
            </a:endParaRPr>
          </a:p>
          <a:p>
            <a:pPr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 smtClean="0">
                <a:solidFill>
                  <a:srgbClr val="C00000"/>
                </a:solidFill>
                <a:latin typeface="Impact" panose="020B0806030902050204" pitchFamily="34" charset="0"/>
              </a:rPr>
              <a:t> </a:t>
            </a:r>
            <a:r>
              <a:rPr lang="it-IT" sz="2800" u="sng" dirty="0" smtClean="0">
                <a:solidFill>
                  <a:srgbClr val="C00000"/>
                </a:solidFill>
                <a:latin typeface="Impact" panose="020B0806030902050204" pitchFamily="34" charset="0"/>
              </a:rPr>
              <a:t>Modalità</a:t>
            </a:r>
            <a:endParaRPr lang="it-IT" sz="2800" u="sng" dirty="0">
              <a:solidFill>
                <a:srgbClr val="C00000"/>
              </a:solidFill>
              <a:latin typeface="Impact" panose="020B0806030902050204" pitchFamily="34" charset="0"/>
            </a:endParaRPr>
          </a:p>
          <a:p>
            <a:pPr marL="0" indent="0" algn="just">
              <a:buNone/>
            </a:pPr>
            <a:r>
              <a:rPr lang="it-IT" sz="2800" dirty="0">
                <a:latin typeface="Impact" panose="020B0806030902050204" pitchFamily="34" charset="0"/>
              </a:rPr>
              <a:t>per la valutazione </a:t>
            </a:r>
            <a:r>
              <a:rPr lang="it-IT" sz="2800" dirty="0" smtClean="0">
                <a:latin typeface="Impact" panose="020B0806030902050204" pitchFamily="34" charset="0"/>
              </a:rPr>
              <a:t>dell’attività </a:t>
            </a:r>
            <a:r>
              <a:rPr lang="it-IT" sz="2800" dirty="0" smtClean="0">
                <a:latin typeface="Impact" panose="020B0806030902050204" pitchFamily="34" charset="0"/>
              </a:rPr>
              <a:t>di prevenzione e contrasto delle frodi condotta dalle </a:t>
            </a:r>
            <a:r>
              <a:rPr lang="it-IT" sz="2800" dirty="0">
                <a:latin typeface="Impact" panose="020B0806030902050204" pitchFamily="34" charset="0"/>
              </a:rPr>
              <a:t>imprese </a:t>
            </a:r>
            <a:r>
              <a:rPr lang="it-IT" sz="2800" dirty="0" smtClean="0">
                <a:latin typeface="Impact" panose="020B0806030902050204" pitchFamily="34" charset="0"/>
              </a:rPr>
              <a:t>assicurative.</a:t>
            </a:r>
            <a:endParaRPr lang="it-IT" sz="2800" dirty="0">
              <a:latin typeface="Impact" panose="020B0806030902050204" pitchFamily="34" charset="0"/>
            </a:endParaRPr>
          </a:p>
          <a:p>
            <a:pPr marL="0" indent="0">
              <a:buNone/>
            </a:pP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Segnaposto piè di pagina 9"/>
          <p:cNvSpPr txBox="1">
            <a:spLocks/>
          </p:cNvSpPr>
          <p:nvPr/>
        </p:nvSpPr>
        <p:spPr>
          <a:xfrm>
            <a:off x="1349345" y="5832475"/>
            <a:ext cx="6433736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sz="2600" dirty="0">
                <a:solidFill>
                  <a:schemeClr val="tx1"/>
                </a:solidFill>
                <a:latin typeface="Impact" panose="020B0806030902050204" pitchFamily="34" charset="0"/>
              </a:rPr>
              <a:t>Servizio Studi e Gestione Dati</a:t>
            </a:r>
          </a:p>
          <a:p>
            <a:pPr>
              <a:defRPr/>
            </a:pPr>
            <a:endParaRPr lang="it-IT" sz="2400" dirty="0">
              <a:latin typeface="Bahnschrift SemiBold" panose="020B0502040204020203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58557" y="518763"/>
            <a:ext cx="8215313" cy="69532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it-IT" sz="3200" b="1" i="1" dirty="0">
              <a:latin typeface="Copperplate Gothic Bold" panose="020E0705020206020404" pitchFamily="34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90" y="548680"/>
            <a:ext cx="1994778" cy="65057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95288" y="6165850"/>
            <a:ext cx="8353425" cy="14287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49263">
              <a:buSzPct val="111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b="1" i="1" dirty="0">
              <a:solidFill>
                <a:srgbClr val="FFFFCA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31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9"/>
          <p:cNvSpPr>
            <a:spLocks noChangeArrowheads="1"/>
          </p:cNvSpPr>
          <p:nvPr/>
        </p:nvSpPr>
        <p:spPr bwMode="auto">
          <a:xfrm>
            <a:off x="428625" y="428625"/>
            <a:ext cx="8215313" cy="69532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49263" fontAlgn="auto">
              <a:spcAft>
                <a:spcPts val="0"/>
              </a:spcAft>
              <a:buSzPct val="111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it-IT" b="1" i="1" dirty="0">
              <a:solidFill>
                <a:srgbClr val="FFFFC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18435" name="Segnaposto numero diapositiva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E61CB4A-1096-4FF8-A2C3-EBDDD54DA29A}" type="slidenum">
              <a:rPr lang="it-IT" altLang="it-IT" sz="10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it-IT" altLang="it-IT" sz="1000" dirty="0"/>
          </a:p>
        </p:txBody>
      </p:sp>
      <p:sp>
        <p:nvSpPr>
          <p:cNvPr id="18436" name="CasellaDiTesto 5"/>
          <p:cNvSpPr txBox="1">
            <a:spLocks noChangeArrowheads="1"/>
          </p:cNvSpPr>
          <p:nvPr/>
        </p:nvSpPr>
        <p:spPr bwMode="auto">
          <a:xfrm>
            <a:off x="642938" y="2357438"/>
            <a:ext cx="7786687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algn="ctr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800" b="1" dirty="0">
              <a:solidFill>
                <a:srgbClr val="0070C0"/>
              </a:solidFill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</p:txBody>
      </p:sp>
      <p:sp>
        <p:nvSpPr>
          <p:cNvPr id="5128" name="Rectangle 3"/>
          <p:cNvSpPr txBox="1">
            <a:spLocks noChangeArrowheads="1"/>
          </p:cNvSpPr>
          <p:nvPr/>
        </p:nvSpPr>
        <p:spPr bwMode="auto">
          <a:xfrm>
            <a:off x="395288" y="1635356"/>
            <a:ext cx="8194222" cy="430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indent="0" algn="just">
              <a:buClr>
                <a:schemeClr val="accent2"/>
              </a:buClr>
              <a:buNone/>
              <a:defRPr/>
            </a:pPr>
            <a:r>
              <a:rPr lang="it-IT" sz="2000" dirty="0" smtClean="0">
                <a:cs typeface="Times New Roman" pitchFamily="18" charset="0"/>
              </a:rPr>
              <a:t>Il Regolamento introduce l’obbligo per le imprese assicurative di redigere una relazione sull’attività antifrode condotta:</a:t>
            </a:r>
            <a:endParaRPr lang="it-IT" sz="2000" dirty="0">
              <a:cs typeface="Times New Roman" pitchFamily="18" charset="0"/>
            </a:endParaRPr>
          </a:p>
          <a:p>
            <a:pPr marL="0" lvl="2" indent="0" algn="just">
              <a:buClr>
                <a:schemeClr val="accent2"/>
              </a:buClr>
              <a:buNone/>
              <a:defRPr/>
            </a:pPr>
            <a:r>
              <a:rPr lang="it-IT" sz="1800" u="sng" dirty="0" smtClean="0">
                <a:solidFill>
                  <a:srgbClr val="C00000"/>
                </a:solidFill>
                <a:cs typeface="Times New Roman" pitchFamily="18" charset="0"/>
              </a:rPr>
              <a:t>«</a:t>
            </a:r>
            <a:r>
              <a:rPr lang="it-IT" sz="2000" u="sng" dirty="0" smtClean="0">
                <a:solidFill>
                  <a:srgbClr val="C00000"/>
                </a:solidFill>
              </a:rPr>
              <a:t>La </a:t>
            </a:r>
            <a:r>
              <a:rPr lang="it-IT" sz="2000" u="sng" dirty="0">
                <a:solidFill>
                  <a:srgbClr val="C00000"/>
                </a:solidFill>
              </a:rPr>
              <a:t>relazione fornisce gli elementi informativi necessari per </a:t>
            </a:r>
            <a:r>
              <a:rPr lang="it-IT" sz="2000" u="sng" dirty="0" smtClean="0">
                <a:solidFill>
                  <a:srgbClr val="C00000"/>
                </a:solidFill>
              </a:rPr>
              <a:t>la valutazione</a:t>
            </a:r>
            <a:r>
              <a:rPr lang="it-IT" sz="1800" u="sng" dirty="0" smtClean="0">
                <a:solidFill>
                  <a:srgbClr val="C00000"/>
                </a:solidFill>
              </a:rPr>
              <a:t> </a:t>
            </a:r>
            <a:r>
              <a:rPr lang="it-IT" sz="2000" u="sng" dirty="0" smtClean="0">
                <a:solidFill>
                  <a:srgbClr val="C00000"/>
                </a:solidFill>
              </a:rPr>
              <a:t>dell’efficienza </a:t>
            </a:r>
            <a:r>
              <a:rPr lang="it-IT" sz="2000" u="sng" dirty="0">
                <a:solidFill>
                  <a:srgbClr val="C00000"/>
                </a:solidFill>
              </a:rPr>
              <a:t>di processi, sistemi e persone, al fine di </a:t>
            </a:r>
            <a:r>
              <a:rPr lang="it-IT" sz="2000" u="sng" dirty="0" smtClean="0">
                <a:solidFill>
                  <a:srgbClr val="C00000"/>
                </a:solidFill>
              </a:rPr>
              <a:t>garantire l’adeguatezza</a:t>
            </a:r>
            <a:r>
              <a:rPr lang="it-IT" sz="1800" u="sng" dirty="0" smtClean="0">
                <a:solidFill>
                  <a:srgbClr val="C00000"/>
                </a:solidFill>
              </a:rPr>
              <a:t> </a:t>
            </a:r>
            <a:r>
              <a:rPr lang="it-IT" sz="2000" u="sng" dirty="0" smtClean="0">
                <a:solidFill>
                  <a:srgbClr val="C00000"/>
                </a:solidFill>
              </a:rPr>
              <a:t>dell’organizzazione </a:t>
            </a:r>
            <a:r>
              <a:rPr lang="it-IT" sz="2000" u="sng" dirty="0">
                <a:solidFill>
                  <a:srgbClr val="C00000"/>
                </a:solidFill>
              </a:rPr>
              <a:t>aziendale rispetto all’obiettivo di prevenire e contrastare le </a:t>
            </a:r>
            <a:r>
              <a:rPr lang="it-IT" sz="2000" u="sng" dirty="0" smtClean="0">
                <a:solidFill>
                  <a:srgbClr val="C00000"/>
                </a:solidFill>
              </a:rPr>
              <a:t>frodi» (art.4).</a:t>
            </a:r>
          </a:p>
          <a:p>
            <a:pPr marL="0" lvl="2" indent="0" algn="just">
              <a:buClr>
                <a:schemeClr val="accent2"/>
              </a:buClr>
              <a:buNone/>
              <a:defRPr/>
            </a:pPr>
            <a:r>
              <a:rPr lang="it-IT" sz="2000" dirty="0" smtClean="0">
                <a:cs typeface="Times New Roman" pitchFamily="18" charset="0"/>
              </a:rPr>
              <a:t>Allegati alla relazione vi sono 2 prospetti numerici </a:t>
            </a:r>
            <a:r>
              <a:rPr lang="it-IT" sz="2000" u="sng" dirty="0">
                <a:solidFill>
                  <a:srgbClr val="C00000"/>
                </a:solidFill>
              </a:rPr>
              <a:t>«riferiti </a:t>
            </a:r>
            <a:r>
              <a:rPr lang="it-IT" sz="2000" u="sng" dirty="0" smtClean="0">
                <a:solidFill>
                  <a:srgbClr val="C00000"/>
                </a:solidFill>
              </a:rPr>
              <a:t>ai sinistri denunciati </a:t>
            </a:r>
            <a:r>
              <a:rPr lang="it-IT" sz="2000" u="sng" dirty="0">
                <a:solidFill>
                  <a:srgbClr val="C00000"/>
                </a:solidFill>
              </a:rPr>
              <a:t>nell’anno di riferimento rapportati alle unità di rischio, </a:t>
            </a:r>
            <a:r>
              <a:rPr lang="it-IT" sz="2000" u="sng" dirty="0" smtClean="0">
                <a:solidFill>
                  <a:srgbClr val="C00000"/>
                </a:solidFill>
              </a:rPr>
              <a:t>distinti per</a:t>
            </a:r>
            <a:r>
              <a:rPr lang="it-IT" sz="2000" u="sng" dirty="0">
                <a:solidFill>
                  <a:srgbClr val="C00000"/>
                </a:solidFill>
              </a:rPr>
              <a:t/>
            </a:r>
            <a:br>
              <a:rPr lang="it-IT" sz="2000" u="sng" dirty="0">
                <a:solidFill>
                  <a:srgbClr val="C00000"/>
                </a:solidFill>
              </a:rPr>
            </a:br>
            <a:r>
              <a:rPr lang="it-IT" sz="2000" u="sng" dirty="0">
                <a:solidFill>
                  <a:srgbClr val="C00000"/>
                </a:solidFill>
              </a:rPr>
              <a:t>provincia e per partite di danno con indicazione di quelli esposti al rischio frode, </a:t>
            </a:r>
            <a:r>
              <a:rPr lang="it-IT" sz="2000" u="sng" dirty="0" smtClean="0">
                <a:solidFill>
                  <a:srgbClr val="C00000"/>
                </a:solidFill>
              </a:rPr>
              <a:t>di quelli </a:t>
            </a:r>
            <a:r>
              <a:rPr lang="it-IT" sz="2000" u="sng" dirty="0">
                <a:solidFill>
                  <a:srgbClr val="C00000"/>
                </a:solidFill>
              </a:rPr>
              <a:t>oggetto di specifico approfondimento di quelli senza seguito e di quelli per i </a:t>
            </a:r>
            <a:r>
              <a:rPr lang="it-IT" sz="2000" u="sng" dirty="0" smtClean="0">
                <a:solidFill>
                  <a:srgbClr val="C00000"/>
                </a:solidFill>
              </a:rPr>
              <a:t>quali sono </a:t>
            </a:r>
            <a:r>
              <a:rPr lang="it-IT" sz="2000" u="sng" dirty="0">
                <a:solidFill>
                  <a:srgbClr val="C00000"/>
                </a:solidFill>
              </a:rPr>
              <a:t>state presentate </a:t>
            </a:r>
            <a:r>
              <a:rPr lang="it-IT" sz="2000" u="sng" dirty="0" smtClean="0">
                <a:solidFill>
                  <a:srgbClr val="C00000"/>
                </a:solidFill>
              </a:rPr>
              <a:t>denunce/querele». (art.5).</a:t>
            </a:r>
            <a:endParaRPr lang="it-IT" sz="2000" u="sng" dirty="0">
              <a:solidFill>
                <a:srgbClr val="C00000"/>
              </a:solidFill>
            </a:endParaRPr>
          </a:p>
          <a:p>
            <a:pPr marL="0" lvl="2" indent="0" algn="just">
              <a:buClr>
                <a:schemeClr val="accent2"/>
              </a:buClr>
              <a:buNone/>
              <a:defRPr/>
            </a:pPr>
            <a:endParaRPr lang="it-IT" sz="2000" dirty="0">
              <a:cs typeface="Times New Roman" pitchFamily="18" charset="0"/>
            </a:endParaRPr>
          </a:p>
          <a:p>
            <a:pPr marL="0" lvl="2" indent="0" algn="just">
              <a:buClr>
                <a:schemeClr val="accent2"/>
              </a:buClr>
              <a:buNone/>
              <a:defRPr/>
            </a:pPr>
            <a:endParaRPr lang="it-IT" sz="2000" dirty="0">
              <a:cs typeface="Times New Roman" pitchFamily="18" charset="0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434" y="441028"/>
            <a:ext cx="2189366" cy="683716"/>
          </a:xfrm>
          <a:prstGeom prst="rect">
            <a:avLst/>
          </a:prstGeom>
        </p:spPr>
      </p:pic>
      <p:sp>
        <p:nvSpPr>
          <p:cNvPr id="14" name="Segnaposto piè di pagina 9"/>
          <p:cNvSpPr txBox="1">
            <a:spLocks/>
          </p:cNvSpPr>
          <p:nvPr/>
        </p:nvSpPr>
        <p:spPr>
          <a:xfrm>
            <a:off x="1908175" y="6381328"/>
            <a:ext cx="5551488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 dirty="0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431" y="419869"/>
            <a:ext cx="704081" cy="704081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sp>
        <p:nvSpPr>
          <p:cNvPr id="16" name="Segnaposto piè di pagina 9"/>
          <p:cNvSpPr txBox="1">
            <a:spLocks/>
          </p:cNvSpPr>
          <p:nvPr/>
        </p:nvSpPr>
        <p:spPr>
          <a:xfrm>
            <a:off x="1653778" y="5865391"/>
            <a:ext cx="5908212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sz="2600" dirty="0">
                <a:solidFill>
                  <a:schemeClr val="tx1"/>
                </a:solidFill>
                <a:latin typeface="Impact" panose="020B0806030902050204" pitchFamily="34" charset="0"/>
              </a:rPr>
              <a:t>Servizio Studi e Gestione Dati</a:t>
            </a:r>
          </a:p>
          <a:p>
            <a:pPr>
              <a:defRPr/>
            </a:pPr>
            <a:endParaRPr lang="it-IT" sz="2400" dirty="0">
              <a:latin typeface="Bahnschrift SemiBold" panose="020B0502040204020203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95288" y="1164422"/>
            <a:ext cx="8425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 smtClean="0">
                <a:latin typeface="Impact" panose="020B0806030902050204" pitchFamily="34" charset="0"/>
              </a:rPr>
              <a:t>REGOLAMENTO N. 44/2012 – RELAZIONE ANTIFRODE IMPRESE</a:t>
            </a:r>
            <a:endParaRPr lang="it-IT" sz="2800" dirty="0">
              <a:latin typeface="Impact" panose="020B0806030902050204" pitchFamily="34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95288" y="6165850"/>
            <a:ext cx="8353425" cy="14287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49263">
              <a:buSzPct val="111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b="1" i="1" dirty="0">
              <a:solidFill>
                <a:srgbClr val="FFFFCA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82211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9"/>
          <p:cNvSpPr>
            <a:spLocks noChangeArrowheads="1"/>
          </p:cNvSpPr>
          <p:nvPr/>
        </p:nvSpPr>
        <p:spPr bwMode="auto">
          <a:xfrm>
            <a:off x="428625" y="428625"/>
            <a:ext cx="8215313" cy="69532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49263">
              <a:buSzPct val="111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b="1" i="1" dirty="0">
              <a:solidFill>
                <a:srgbClr val="FFFFCA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8435" name="Segnaposto numero diapositiva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E61CB4A-1096-4FF8-A2C3-EBDDD54DA29A}" type="slidenum">
              <a:rPr lang="it-IT" altLang="it-IT" sz="100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it-IT" altLang="it-IT" sz="1000" dirty="0"/>
          </a:p>
        </p:txBody>
      </p:sp>
      <p:sp>
        <p:nvSpPr>
          <p:cNvPr id="18436" name="CasellaDiTesto 5"/>
          <p:cNvSpPr txBox="1">
            <a:spLocks noChangeArrowheads="1"/>
          </p:cNvSpPr>
          <p:nvPr/>
        </p:nvSpPr>
        <p:spPr bwMode="auto">
          <a:xfrm>
            <a:off x="642938" y="2357438"/>
            <a:ext cx="7786687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algn="ctr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800" b="1" dirty="0">
              <a:solidFill>
                <a:srgbClr val="0070C0"/>
              </a:solidFill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95288" y="6165850"/>
            <a:ext cx="8353425" cy="14287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49263">
              <a:buSzPct val="111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b="1" i="1" dirty="0">
              <a:solidFill>
                <a:srgbClr val="FFFFCA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5128" name="Rectangle 3"/>
          <p:cNvSpPr txBox="1">
            <a:spLocks noChangeArrowheads="1"/>
          </p:cNvSpPr>
          <p:nvPr/>
        </p:nvSpPr>
        <p:spPr bwMode="auto">
          <a:xfrm>
            <a:off x="395288" y="1635356"/>
            <a:ext cx="8194222" cy="430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indent="0" algn="just">
              <a:buClr>
                <a:schemeClr val="accent2"/>
              </a:buClr>
              <a:buNone/>
              <a:defRPr/>
            </a:pPr>
            <a:r>
              <a:rPr lang="it-IT" sz="2000" dirty="0" smtClean="0">
                <a:latin typeface="Impact" panose="020B0806030902050204" pitchFamily="34" charset="0"/>
                <a:cs typeface="Times New Roman" pitchFamily="18" charset="0"/>
              </a:rPr>
              <a:t>Il Regolamento introduce 4 categorie di sinistri:</a:t>
            </a:r>
          </a:p>
          <a:p>
            <a:pPr marL="0" lvl="2" indent="0" algn="just">
              <a:buClr>
                <a:schemeClr val="accent2"/>
              </a:buClr>
              <a:buNone/>
              <a:defRPr/>
            </a:pPr>
            <a:endParaRPr lang="it-IT" sz="2000" dirty="0">
              <a:latin typeface="Impact" panose="020B0806030902050204" pitchFamily="34" charset="0"/>
              <a:cs typeface="Times New Roman" pitchFamily="18" charset="0"/>
            </a:endParaRPr>
          </a:p>
          <a:p>
            <a:pPr marL="0" lvl="2" indent="0" algn="just">
              <a:buClr>
                <a:schemeClr val="accent2"/>
              </a:buClr>
              <a:buNone/>
              <a:defRPr/>
            </a:pPr>
            <a:endParaRPr lang="it-IT" sz="2000" dirty="0">
              <a:latin typeface="Impact" panose="020B0806030902050204" pitchFamily="34" charset="0"/>
              <a:cs typeface="Times New Roman" pitchFamily="18" charset="0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434" y="441028"/>
            <a:ext cx="2189366" cy="683716"/>
          </a:xfrm>
          <a:prstGeom prst="rect">
            <a:avLst/>
          </a:prstGeom>
        </p:spPr>
      </p:pic>
      <p:sp>
        <p:nvSpPr>
          <p:cNvPr id="14" name="Segnaposto piè di pagina 9"/>
          <p:cNvSpPr txBox="1">
            <a:spLocks/>
          </p:cNvSpPr>
          <p:nvPr/>
        </p:nvSpPr>
        <p:spPr>
          <a:xfrm>
            <a:off x="1908175" y="6381328"/>
            <a:ext cx="5551488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 dirty="0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431" y="419869"/>
            <a:ext cx="704081" cy="704081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sp>
        <p:nvSpPr>
          <p:cNvPr id="16" name="Segnaposto piè di pagina 9"/>
          <p:cNvSpPr txBox="1">
            <a:spLocks/>
          </p:cNvSpPr>
          <p:nvPr/>
        </p:nvSpPr>
        <p:spPr>
          <a:xfrm>
            <a:off x="1876644" y="5883018"/>
            <a:ext cx="5863707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sz="2600" dirty="0" smtClean="0">
                <a:solidFill>
                  <a:schemeClr val="tx1"/>
                </a:solidFill>
                <a:latin typeface="Impact" panose="020B0806030902050204" pitchFamily="34" charset="0"/>
              </a:rPr>
              <a:t>Servizio Studi e Gestione Dati</a:t>
            </a:r>
            <a:endParaRPr lang="it-IT" sz="2600" dirty="0">
              <a:solidFill>
                <a:schemeClr val="tx1"/>
              </a:solidFill>
              <a:latin typeface="Impact" panose="020B0806030902050204" pitchFamily="34" charset="0"/>
            </a:endParaRPr>
          </a:p>
          <a:p>
            <a:pPr>
              <a:defRPr/>
            </a:pPr>
            <a:endParaRPr lang="it-IT" sz="2400" dirty="0">
              <a:latin typeface="Bahnschrift SemiBold" panose="020B0502040204020203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95288" y="1164422"/>
            <a:ext cx="8425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 smtClean="0">
                <a:latin typeface="Impact" panose="020B0806030902050204" pitchFamily="34" charset="0"/>
              </a:rPr>
              <a:t>REGOLAMENTO N. 44/2012 – RELAZIONE ANTIFRODE IMPRESE</a:t>
            </a:r>
            <a:endParaRPr lang="it-IT" sz="2800" dirty="0">
              <a:latin typeface="Impact" panose="020B0806030902050204" pitchFamily="34" charset="0"/>
            </a:endParaRPr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2204379844"/>
              </p:ext>
            </p:extLst>
          </p:nvPr>
        </p:nvGraphicFramePr>
        <p:xfrm>
          <a:off x="483053" y="2082548"/>
          <a:ext cx="7946571" cy="3387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77164774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9"/>
          <p:cNvSpPr>
            <a:spLocks noChangeArrowheads="1"/>
          </p:cNvSpPr>
          <p:nvPr/>
        </p:nvSpPr>
        <p:spPr bwMode="auto">
          <a:xfrm>
            <a:off x="428625" y="428625"/>
            <a:ext cx="8215313" cy="69532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49263">
              <a:buSzPct val="111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b="1" i="1" dirty="0">
              <a:solidFill>
                <a:srgbClr val="FFFFCA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8435" name="Segnaposto numero diapositiva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E61CB4A-1096-4FF8-A2C3-EBDDD54DA29A}" type="slidenum">
              <a:rPr lang="it-IT" altLang="it-IT" sz="100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it-IT" altLang="it-IT" sz="1000" dirty="0"/>
          </a:p>
        </p:txBody>
      </p:sp>
      <p:sp>
        <p:nvSpPr>
          <p:cNvPr id="18436" name="CasellaDiTesto 5"/>
          <p:cNvSpPr txBox="1">
            <a:spLocks noChangeArrowheads="1"/>
          </p:cNvSpPr>
          <p:nvPr/>
        </p:nvSpPr>
        <p:spPr bwMode="auto">
          <a:xfrm>
            <a:off x="642938" y="2357438"/>
            <a:ext cx="7786687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algn="ctr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800" b="1" dirty="0">
              <a:solidFill>
                <a:srgbClr val="0070C0"/>
              </a:solidFill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95288" y="6165850"/>
            <a:ext cx="8353425" cy="14287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49263">
              <a:buSzPct val="111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b="1" i="1" dirty="0">
              <a:solidFill>
                <a:srgbClr val="FFFFCA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5128" name="Rectangle 3"/>
          <p:cNvSpPr txBox="1">
            <a:spLocks noChangeArrowheads="1"/>
          </p:cNvSpPr>
          <p:nvPr/>
        </p:nvSpPr>
        <p:spPr bwMode="auto">
          <a:xfrm>
            <a:off x="395288" y="1635356"/>
            <a:ext cx="8194222" cy="430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indent="0" algn="just">
              <a:buClr>
                <a:schemeClr val="accent2"/>
              </a:buClr>
              <a:buNone/>
              <a:defRPr/>
            </a:pPr>
            <a:r>
              <a:rPr lang="it-IT" sz="2000" dirty="0" smtClean="0">
                <a:cs typeface="Calibri" panose="020F0502020204030204" pitchFamily="34" charset="0"/>
              </a:rPr>
              <a:t>L’attività di vigilanza della Divisione Antifrode si propone di integrare in maniera efficace le varie </a:t>
            </a:r>
            <a:r>
              <a:rPr lang="it-IT" sz="2000" dirty="0">
                <a:cs typeface="Calibri" panose="020F0502020204030204" pitchFamily="34" charset="0"/>
              </a:rPr>
              <a:t>fonti informative a disposizione </a:t>
            </a:r>
            <a:r>
              <a:rPr lang="it-IT" sz="2000" dirty="0" smtClean="0">
                <a:cs typeface="Calibri" panose="020F0502020204030204" pitchFamily="34" charset="0"/>
              </a:rPr>
              <a:t>(Regolamento </a:t>
            </a:r>
            <a:r>
              <a:rPr lang="it-IT" sz="2000" dirty="0">
                <a:cs typeface="Calibri" panose="020F0502020204030204" pitchFamily="34" charset="0"/>
              </a:rPr>
              <a:t>n. </a:t>
            </a:r>
            <a:r>
              <a:rPr lang="it-IT" sz="2000" dirty="0" smtClean="0">
                <a:cs typeface="Calibri" panose="020F0502020204030204" pitchFamily="34" charset="0"/>
              </a:rPr>
              <a:t>44/2012, </a:t>
            </a:r>
            <a:r>
              <a:rPr lang="it-IT" sz="2000" dirty="0">
                <a:cs typeface="Calibri" panose="020F0502020204030204" pitchFamily="34" charset="0"/>
              </a:rPr>
              <a:t>dati </a:t>
            </a:r>
            <a:r>
              <a:rPr lang="it-IT" sz="2000" dirty="0" smtClean="0">
                <a:cs typeface="Calibri" panose="020F0502020204030204" pitchFamily="34" charset="0"/>
              </a:rPr>
              <a:t>BDS/AIA, CARD) al fine di individuare le imprese per le quali si ritiene sia opportuno condurre approfondimenti - mediante interventi cartolari, convocazioni o accertamenti ispettivi - in merito ai risultati registrati dalle stesse nell’ambito dell’attività antifrode condotta.</a:t>
            </a:r>
          </a:p>
          <a:p>
            <a:pPr marL="0" lvl="2" indent="0" algn="just">
              <a:buClr>
                <a:schemeClr val="accent2"/>
              </a:buClr>
              <a:buNone/>
              <a:defRPr/>
            </a:pPr>
            <a:endParaRPr lang="it-IT" sz="2000" dirty="0">
              <a:cs typeface="Times New Roman" pitchFamily="18" charset="0"/>
            </a:endParaRPr>
          </a:p>
          <a:p>
            <a:pPr marL="0" lvl="2" indent="0" algn="just">
              <a:buClr>
                <a:schemeClr val="accent2"/>
              </a:buClr>
              <a:buNone/>
              <a:defRPr/>
            </a:pPr>
            <a:endParaRPr lang="it-IT" sz="2000" dirty="0" smtClean="0">
              <a:cs typeface="Times New Roman" pitchFamily="18" charset="0"/>
            </a:endParaRPr>
          </a:p>
          <a:p>
            <a:pPr marL="0" lvl="2" indent="0" algn="just">
              <a:buClr>
                <a:schemeClr val="accent2"/>
              </a:buClr>
              <a:buNone/>
              <a:defRPr/>
            </a:pPr>
            <a:endParaRPr lang="it-IT" sz="2000" dirty="0">
              <a:cs typeface="Times New Roman" pitchFamily="18" charset="0"/>
            </a:endParaRPr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350725348"/>
              </p:ext>
            </p:extLst>
          </p:nvPr>
        </p:nvGraphicFramePr>
        <p:xfrm>
          <a:off x="2511108" y="3533660"/>
          <a:ext cx="4128120" cy="2248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Immagin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2434" y="441028"/>
            <a:ext cx="2189366" cy="683716"/>
          </a:xfrm>
          <a:prstGeom prst="rect">
            <a:avLst/>
          </a:prstGeom>
        </p:spPr>
      </p:pic>
      <p:sp>
        <p:nvSpPr>
          <p:cNvPr id="14" name="Segnaposto piè di pagina 9"/>
          <p:cNvSpPr txBox="1">
            <a:spLocks/>
          </p:cNvSpPr>
          <p:nvPr/>
        </p:nvSpPr>
        <p:spPr>
          <a:xfrm>
            <a:off x="1908175" y="6381328"/>
            <a:ext cx="5551488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 dirty="0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431" y="419869"/>
            <a:ext cx="704081" cy="704081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sp>
        <p:nvSpPr>
          <p:cNvPr id="16" name="Segnaposto piè di pagina 9"/>
          <p:cNvSpPr txBox="1">
            <a:spLocks/>
          </p:cNvSpPr>
          <p:nvPr/>
        </p:nvSpPr>
        <p:spPr>
          <a:xfrm>
            <a:off x="1460126" y="5905078"/>
            <a:ext cx="6223747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sz="2600" dirty="0">
                <a:solidFill>
                  <a:schemeClr val="tx1"/>
                </a:solidFill>
                <a:latin typeface="Impact" panose="020B0806030902050204" pitchFamily="34" charset="0"/>
              </a:rPr>
              <a:t>Servizio Studi e Gestione Dati</a:t>
            </a:r>
          </a:p>
          <a:p>
            <a:pPr>
              <a:defRPr/>
            </a:pPr>
            <a:endParaRPr lang="it-IT" sz="2400" dirty="0">
              <a:latin typeface="Bahnschrift SemiBold" panose="020B0502040204020203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539552" y="1164422"/>
            <a:ext cx="3220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 smtClean="0">
                <a:latin typeface="Impact" panose="020B0806030902050204" pitchFamily="34" charset="0"/>
              </a:rPr>
              <a:t>VIGILANZA </a:t>
            </a:r>
            <a:r>
              <a:rPr lang="it-IT" sz="2800" dirty="0">
                <a:latin typeface="Impact" panose="020B0806030902050204" pitchFamily="34" charset="0"/>
              </a:rPr>
              <a:t>ANTIFRODE</a:t>
            </a:r>
          </a:p>
        </p:txBody>
      </p:sp>
    </p:spTree>
    <p:extLst>
      <p:ext uri="{BB962C8B-B14F-4D97-AF65-F5344CB8AC3E}">
        <p14:creationId xmlns:p14="http://schemas.microsoft.com/office/powerpoint/2010/main" val="54777347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9"/>
          <p:cNvSpPr>
            <a:spLocks noChangeArrowheads="1"/>
          </p:cNvSpPr>
          <p:nvPr/>
        </p:nvSpPr>
        <p:spPr bwMode="auto">
          <a:xfrm>
            <a:off x="428625" y="428625"/>
            <a:ext cx="8215313" cy="69532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49263">
              <a:buSzPct val="111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b="1" i="1" dirty="0">
              <a:solidFill>
                <a:srgbClr val="FFFFCA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8435" name="Segnaposto numero diapositiva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E61CB4A-1096-4FF8-A2C3-EBDDD54DA29A}" type="slidenum">
              <a:rPr lang="it-IT" altLang="it-IT" sz="1000"/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it-IT" altLang="it-IT" sz="1000" dirty="0"/>
          </a:p>
        </p:txBody>
      </p:sp>
      <p:sp>
        <p:nvSpPr>
          <p:cNvPr id="18436" name="CasellaDiTesto 5"/>
          <p:cNvSpPr txBox="1">
            <a:spLocks noChangeArrowheads="1"/>
          </p:cNvSpPr>
          <p:nvPr/>
        </p:nvSpPr>
        <p:spPr bwMode="auto">
          <a:xfrm>
            <a:off x="502376" y="1476067"/>
            <a:ext cx="4141632" cy="541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 smtClean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GB" altLang="it-IT" sz="1800" dirty="0" smtClean="0">
                <a:cs typeface="Times New Roman" pitchFamily="18" charset="0"/>
              </a:rPr>
              <a:t>L’ </a:t>
            </a:r>
            <a:r>
              <a:rPr lang="en-GB" altLang="it-IT" sz="1800" dirty="0" err="1">
                <a:cs typeface="Times New Roman" pitchFamily="18" charset="0"/>
              </a:rPr>
              <a:t>a</a:t>
            </a:r>
            <a:r>
              <a:rPr lang="en-GB" altLang="it-IT" sz="1800" dirty="0" err="1" smtClean="0">
                <a:cs typeface="Times New Roman" pitchFamily="18" charset="0"/>
              </a:rPr>
              <a:t>nalisi</a:t>
            </a:r>
            <a:r>
              <a:rPr lang="en-GB" altLang="it-IT" sz="1800" dirty="0" smtClean="0">
                <a:cs typeface="Times New Roman" pitchFamily="18" charset="0"/>
              </a:rPr>
              <a:t> </a:t>
            </a:r>
            <a:r>
              <a:rPr lang="en-GB" altLang="it-IT" sz="1800" b="1" u="sng" dirty="0" smtClean="0">
                <a:cs typeface="Times New Roman" pitchFamily="18" charset="0"/>
              </a:rPr>
              <a:t>a </a:t>
            </a:r>
            <a:r>
              <a:rPr lang="en-GB" altLang="it-IT" sz="1800" b="1" u="sng" dirty="0" err="1" smtClean="0">
                <a:cs typeface="Times New Roman" pitchFamily="18" charset="0"/>
              </a:rPr>
              <a:t>livello</a:t>
            </a:r>
            <a:r>
              <a:rPr lang="en-GB" altLang="it-IT" sz="1800" b="1" u="sng" dirty="0" smtClean="0">
                <a:cs typeface="Times New Roman" pitchFamily="18" charset="0"/>
              </a:rPr>
              <a:t> </a:t>
            </a:r>
            <a:r>
              <a:rPr lang="en-GB" altLang="it-IT" sz="1800" b="1" u="sng" dirty="0" err="1" smtClean="0">
                <a:cs typeface="Times New Roman" pitchFamily="18" charset="0"/>
              </a:rPr>
              <a:t>provinciale</a:t>
            </a:r>
            <a:r>
              <a:rPr lang="en-GB" altLang="it-IT" sz="1800" b="1" u="sng" dirty="0" smtClean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contribuisce</a:t>
            </a:r>
            <a:r>
              <a:rPr lang="en-GB" altLang="it-IT" sz="1800" dirty="0" smtClean="0">
                <a:cs typeface="Times New Roman" pitchFamily="18" charset="0"/>
              </a:rPr>
              <a:t> a </a:t>
            </a:r>
            <a:r>
              <a:rPr lang="en-GB" altLang="it-IT" sz="1800" dirty="0" err="1" smtClean="0">
                <a:cs typeface="Times New Roman" pitchFamily="18" charset="0"/>
              </a:rPr>
              <a:t>caratterizzare</a:t>
            </a:r>
            <a:r>
              <a:rPr lang="en-GB" altLang="it-IT" sz="1800" dirty="0" smtClean="0">
                <a:cs typeface="Times New Roman" pitchFamily="18" charset="0"/>
              </a:rPr>
              <a:t> la </a:t>
            </a:r>
            <a:r>
              <a:rPr lang="en-GB" altLang="it-IT" sz="1800" dirty="0" err="1" smtClean="0">
                <a:cs typeface="Times New Roman" pitchFamily="18" charset="0"/>
              </a:rPr>
              <a:t>distribuzione</a:t>
            </a:r>
            <a:r>
              <a:rPr lang="en-GB" altLang="it-IT" sz="1800" dirty="0" smtClean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territoriale</a:t>
            </a:r>
            <a:r>
              <a:rPr lang="en-GB" altLang="it-IT" sz="1800" dirty="0" smtClean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degli</a:t>
            </a:r>
            <a:r>
              <a:rPr lang="en-GB" altLang="it-IT" sz="1800" dirty="0" smtClean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aspetti</a:t>
            </a:r>
            <a:r>
              <a:rPr lang="en-GB" altLang="it-IT" sz="1800" dirty="0" smtClean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oggetto</a:t>
            </a:r>
            <a:r>
              <a:rPr lang="en-GB" altLang="it-IT" sz="1800" dirty="0" smtClean="0">
                <a:cs typeface="Times New Roman" pitchFamily="18" charset="0"/>
              </a:rPr>
              <a:t> di </a:t>
            </a:r>
            <a:r>
              <a:rPr lang="en-GB" altLang="it-IT" sz="1800" dirty="0" err="1" smtClean="0">
                <a:cs typeface="Times New Roman" pitchFamily="18" charset="0"/>
              </a:rPr>
              <a:t>approfondimento</a:t>
            </a:r>
            <a:r>
              <a:rPr lang="en-GB" altLang="it-IT" sz="1800" dirty="0" smtClean="0">
                <a:cs typeface="Times New Roman" pitchFamily="18" charset="0"/>
              </a:rPr>
              <a:t>, </a:t>
            </a:r>
            <a:r>
              <a:rPr lang="en-GB" altLang="it-IT" sz="1800" dirty="0" err="1" smtClean="0">
                <a:cs typeface="Times New Roman" pitchFamily="18" charset="0"/>
              </a:rPr>
              <a:t>delineando</a:t>
            </a:r>
            <a:r>
              <a:rPr lang="en-GB" altLang="it-IT" sz="1800" dirty="0" smtClean="0">
                <a:cs typeface="Times New Roman" pitchFamily="18" charset="0"/>
              </a:rPr>
              <a:t> in </a:t>
            </a:r>
            <a:r>
              <a:rPr lang="en-GB" altLang="it-IT" sz="1800" dirty="0" err="1" smtClean="0">
                <a:cs typeface="Times New Roman" pitchFamily="18" charset="0"/>
              </a:rPr>
              <a:t>maniera</a:t>
            </a:r>
            <a:r>
              <a:rPr lang="en-GB" altLang="it-IT" sz="1800" dirty="0" smtClean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rapida</a:t>
            </a:r>
            <a:r>
              <a:rPr lang="en-GB" altLang="it-IT" sz="1800" dirty="0" smtClean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ed</a:t>
            </a:r>
            <a:r>
              <a:rPr lang="en-GB" altLang="it-IT" sz="1800" dirty="0" smtClean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intuitiva</a:t>
            </a:r>
            <a:r>
              <a:rPr lang="en-GB" altLang="it-IT" sz="1800" dirty="0" smtClean="0">
                <a:cs typeface="Times New Roman" pitchFamily="18" charset="0"/>
              </a:rPr>
              <a:t> la </a:t>
            </a:r>
            <a:r>
              <a:rPr lang="en-GB" altLang="it-IT" sz="1800" dirty="0" err="1" smtClean="0">
                <a:cs typeface="Times New Roman" pitchFamily="18" charset="0"/>
              </a:rPr>
              <a:t>presenza</a:t>
            </a:r>
            <a:r>
              <a:rPr lang="en-GB" altLang="it-IT" sz="1800" dirty="0" smtClean="0">
                <a:cs typeface="Times New Roman" pitchFamily="18" charset="0"/>
              </a:rPr>
              <a:t> o </a:t>
            </a:r>
            <a:r>
              <a:rPr lang="en-GB" altLang="it-IT" sz="1800" dirty="0" err="1" smtClean="0">
                <a:cs typeface="Times New Roman" pitchFamily="18" charset="0"/>
              </a:rPr>
              <a:t>meno</a:t>
            </a:r>
            <a:r>
              <a:rPr lang="en-GB" altLang="it-IT" sz="1800" dirty="0" smtClean="0">
                <a:cs typeface="Times New Roman" pitchFamily="18" charset="0"/>
              </a:rPr>
              <a:t> di </a:t>
            </a:r>
            <a:r>
              <a:rPr lang="en-GB" altLang="it-IT" sz="1800" dirty="0" err="1" smtClean="0">
                <a:cs typeface="Times New Roman" pitchFamily="18" charset="0"/>
              </a:rPr>
              <a:t>eventuali</a:t>
            </a:r>
            <a:r>
              <a:rPr lang="en-GB" altLang="it-IT" sz="1800" dirty="0" smtClean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fenomeni</a:t>
            </a:r>
            <a:r>
              <a:rPr lang="en-GB" altLang="it-IT" sz="1800" dirty="0" smtClean="0">
                <a:cs typeface="Times New Roman" pitchFamily="18" charset="0"/>
              </a:rPr>
              <a:t> di “</a:t>
            </a:r>
            <a:r>
              <a:rPr lang="en-GB" altLang="it-IT" sz="1800" dirty="0" err="1" smtClean="0">
                <a:cs typeface="Times New Roman" pitchFamily="18" charset="0"/>
              </a:rPr>
              <a:t>clusterizzazione</a:t>
            </a:r>
            <a:r>
              <a:rPr lang="en-GB" altLang="it-IT" sz="1800" dirty="0" smtClean="0">
                <a:cs typeface="Times New Roman" pitchFamily="18" charset="0"/>
              </a:rPr>
              <a:t>” (con </a:t>
            </a:r>
            <a:r>
              <a:rPr lang="en-GB" altLang="it-IT" sz="1800" dirty="0" err="1" smtClean="0">
                <a:cs typeface="Times New Roman" pitchFamily="18" charset="0"/>
              </a:rPr>
              <a:t>presenza</a:t>
            </a:r>
            <a:r>
              <a:rPr lang="en-GB" altLang="it-IT" sz="1800" dirty="0" smtClean="0">
                <a:cs typeface="Times New Roman" pitchFamily="18" charset="0"/>
              </a:rPr>
              <a:t> di </a:t>
            </a:r>
            <a:r>
              <a:rPr lang="en-GB" altLang="it-IT" sz="1800" dirty="0" err="1" smtClean="0">
                <a:cs typeface="Times New Roman" pitchFamily="18" charset="0"/>
              </a:rPr>
              <a:t>valori</a:t>
            </a:r>
            <a:r>
              <a:rPr lang="en-GB" altLang="it-IT" sz="1800" dirty="0" smtClean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simili</a:t>
            </a:r>
            <a:r>
              <a:rPr lang="en-GB" altLang="it-IT" sz="1800" dirty="0" smtClean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delle</a:t>
            </a:r>
            <a:r>
              <a:rPr lang="en-GB" altLang="it-IT" sz="1800" dirty="0" smtClean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variabili</a:t>
            </a:r>
            <a:r>
              <a:rPr lang="en-GB" altLang="it-IT" sz="1800" dirty="0" smtClean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selezionate</a:t>
            </a:r>
            <a:r>
              <a:rPr lang="en-GB" altLang="it-IT" sz="1800" dirty="0" smtClean="0">
                <a:cs typeface="Times New Roman" pitchFamily="18" charset="0"/>
              </a:rPr>
              <a:t> in </a:t>
            </a:r>
            <a:r>
              <a:rPr lang="en-GB" altLang="it-IT" sz="1800" dirty="0" err="1" smtClean="0">
                <a:cs typeface="Times New Roman" pitchFamily="18" charset="0"/>
              </a:rPr>
              <a:t>territori</a:t>
            </a:r>
            <a:r>
              <a:rPr lang="en-GB" altLang="it-IT" sz="1800" dirty="0" smtClean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limitrofi</a:t>
            </a:r>
            <a:r>
              <a:rPr lang="en-GB" altLang="it-IT" sz="1800" dirty="0" smtClean="0">
                <a:cs typeface="Times New Roman" pitchFamily="18" charset="0"/>
              </a:rPr>
              <a:t>).</a:t>
            </a: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GB" altLang="it-IT" sz="1600" b="1" dirty="0" smtClean="0">
                <a:cs typeface="Times New Roman" pitchFamily="18" charset="0"/>
              </a:rPr>
              <a:t>In </a:t>
            </a:r>
            <a:r>
              <a:rPr lang="en-GB" altLang="it-IT" sz="1600" b="1" dirty="0" err="1" smtClean="0">
                <a:cs typeface="Times New Roman" pitchFamily="18" charset="0"/>
              </a:rPr>
              <a:t>Figura</a:t>
            </a:r>
            <a:r>
              <a:rPr lang="en-GB" altLang="it-IT" sz="1600" b="1" dirty="0" smtClean="0">
                <a:cs typeface="Times New Roman" pitchFamily="18" charset="0"/>
              </a:rPr>
              <a:t>: </a:t>
            </a:r>
            <a:r>
              <a:rPr lang="en-GB" altLang="it-IT" sz="1600" b="1" dirty="0" err="1" smtClean="0">
                <a:cs typeface="Times New Roman" pitchFamily="18" charset="0"/>
              </a:rPr>
              <a:t>Incidenza</a:t>
            </a:r>
            <a:r>
              <a:rPr lang="en-GB" altLang="it-IT" sz="1600" b="1" dirty="0" smtClean="0">
                <a:cs typeface="Times New Roman" pitchFamily="18" charset="0"/>
              </a:rPr>
              <a:t> </a:t>
            </a:r>
            <a:r>
              <a:rPr lang="en-GB" altLang="it-IT" sz="1600" b="1" dirty="0" err="1" smtClean="0">
                <a:cs typeface="Times New Roman" pitchFamily="18" charset="0"/>
              </a:rPr>
              <a:t>provinciale</a:t>
            </a:r>
            <a:r>
              <a:rPr lang="en-GB" altLang="it-IT" sz="1600" b="1" dirty="0" smtClean="0">
                <a:cs typeface="Times New Roman" pitchFamily="18" charset="0"/>
              </a:rPr>
              <a:t> </a:t>
            </a:r>
            <a:r>
              <a:rPr lang="it-IT" altLang="it-IT" sz="1600" b="1" dirty="0" smtClean="0"/>
              <a:t>dei </a:t>
            </a:r>
            <a:r>
              <a:rPr lang="it-IT" altLang="it-IT" sz="1600" b="1" dirty="0" err="1" smtClean="0"/>
              <a:t>sx</a:t>
            </a:r>
            <a:r>
              <a:rPr lang="it-IT" altLang="it-IT" sz="1600" b="1" dirty="0" smtClean="0"/>
              <a:t> CARD  con incentivo antifrode Convenzionale ex. Art </a:t>
            </a:r>
            <a:r>
              <a:rPr lang="it-IT" altLang="it-IT" sz="1600" b="1" dirty="0"/>
              <a:t>20 bis (2018)</a:t>
            </a:r>
            <a:r>
              <a:rPr lang="en-GB" altLang="it-IT" sz="1600" b="1" dirty="0" smtClean="0">
                <a:cs typeface="Times New Roman" pitchFamily="18" charset="0"/>
              </a:rPr>
              <a:t>.</a:t>
            </a:r>
            <a:endParaRPr lang="en-GB" altLang="it-IT" sz="1600" b="1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800" b="1" dirty="0">
              <a:solidFill>
                <a:srgbClr val="0070C0"/>
              </a:solidFill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95288" y="5877272"/>
            <a:ext cx="8353425" cy="142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t-IT" sz="2600" dirty="0">
                <a:latin typeface="Impact" panose="020B0806030902050204" pitchFamily="34" charset="0"/>
              </a:rPr>
              <a:t>Servizio Studi e Gestione Dati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539552" y="1124744"/>
            <a:ext cx="81867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it-IT" altLang="it-IT" sz="2400" dirty="0" smtClean="0">
                <a:latin typeface="Impact" panose="020B0806030902050204" pitchFamily="34" charset="0"/>
              </a:rPr>
              <a:t>APPROCCIO TERRITORIALE</a:t>
            </a:r>
            <a:endParaRPr lang="it-IT" altLang="it-IT" sz="2400" dirty="0">
              <a:latin typeface="Impact" panose="020B0806030902050204" pitchFamily="34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434" y="441028"/>
            <a:ext cx="2189366" cy="683716"/>
          </a:xfrm>
          <a:prstGeom prst="rect">
            <a:avLst/>
          </a:prstGeom>
        </p:spPr>
      </p:pic>
      <p:sp>
        <p:nvSpPr>
          <p:cNvPr id="11" name="Segnaposto piè di pagina 9"/>
          <p:cNvSpPr txBox="1">
            <a:spLocks/>
          </p:cNvSpPr>
          <p:nvPr/>
        </p:nvSpPr>
        <p:spPr>
          <a:xfrm>
            <a:off x="1908175" y="6381328"/>
            <a:ext cx="5551488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 dirty="0"/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8526" y="1268760"/>
            <a:ext cx="3703914" cy="4456271"/>
          </a:xfrm>
          <a:prstGeom prst="rect">
            <a:avLst/>
          </a:prstGeom>
          <a:ln>
            <a:solidFill>
              <a:schemeClr val="accent2"/>
            </a:solidFill>
          </a:ln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431" y="419869"/>
            <a:ext cx="704081" cy="704081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95288" y="6165850"/>
            <a:ext cx="8353425" cy="14287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49263">
              <a:buSzPct val="111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b="1" i="1" dirty="0">
              <a:solidFill>
                <a:srgbClr val="FFFFCA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744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9"/>
          <p:cNvSpPr>
            <a:spLocks noChangeArrowheads="1"/>
          </p:cNvSpPr>
          <p:nvPr/>
        </p:nvSpPr>
        <p:spPr bwMode="auto">
          <a:xfrm>
            <a:off x="428625" y="428625"/>
            <a:ext cx="8215313" cy="69532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49263">
              <a:buSzPct val="111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b="1" i="1" dirty="0">
              <a:solidFill>
                <a:srgbClr val="FFFFCA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8435" name="Segnaposto numero diapositiva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E61CB4A-1096-4FF8-A2C3-EBDDD54DA29A}" type="slidenum">
              <a:rPr lang="it-IT" altLang="it-IT" sz="1000"/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it-IT" altLang="it-IT" sz="1000"/>
          </a:p>
        </p:txBody>
      </p:sp>
      <p:sp>
        <p:nvSpPr>
          <p:cNvPr id="18436" name="CasellaDiTesto 5"/>
          <p:cNvSpPr txBox="1">
            <a:spLocks noChangeArrowheads="1"/>
          </p:cNvSpPr>
          <p:nvPr/>
        </p:nvSpPr>
        <p:spPr bwMode="auto">
          <a:xfrm>
            <a:off x="395536" y="1386681"/>
            <a:ext cx="2890264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 smtClean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GB" altLang="it-IT" sz="1800" dirty="0" smtClean="0">
                <a:cs typeface="Times New Roman" pitchFamily="18" charset="0"/>
              </a:rPr>
              <a:t>L’ </a:t>
            </a:r>
            <a:r>
              <a:rPr lang="en-GB" altLang="it-IT" sz="1800" dirty="0" err="1">
                <a:cs typeface="Times New Roman" pitchFamily="18" charset="0"/>
              </a:rPr>
              <a:t>a</a:t>
            </a:r>
            <a:r>
              <a:rPr lang="en-GB" altLang="it-IT" sz="1800" dirty="0" err="1" smtClean="0">
                <a:cs typeface="Times New Roman" pitchFamily="18" charset="0"/>
              </a:rPr>
              <a:t>nalisi</a:t>
            </a:r>
            <a:r>
              <a:rPr lang="en-GB" altLang="it-IT" sz="1800" dirty="0" smtClean="0">
                <a:cs typeface="Times New Roman" pitchFamily="18" charset="0"/>
              </a:rPr>
              <a:t> </a:t>
            </a:r>
            <a:r>
              <a:rPr lang="en-GB" altLang="it-IT" sz="1800" b="1" u="sng" dirty="0" smtClean="0">
                <a:cs typeface="Times New Roman" pitchFamily="18" charset="0"/>
              </a:rPr>
              <a:t>a </a:t>
            </a:r>
            <a:r>
              <a:rPr lang="en-GB" altLang="it-IT" sz="1800" b="1" u="sng" dirty="0" err="1" smtClean="0">
                <a:cs typeface="Times New Roman" pitchFamily="18" charset="0"/>
              </a:rPr>
              <a:t>livello</a:t>
            </a:r>
            <a:r>
              <a:rPr lang="en-GB" altLang="it-IT" sz="1800" b="1" u="sng" dirty="0" smtClean="0">
                <a:cs typeface="Times New Roman" pitchFamily="18" charset="0"/>
              </a:rPr>
              <a:t> di </a:t>
            </a:r>
            <a:r>
              <a:rPr lang="en-GB" altLang="it-IT" sz="1800" b="1" u="sng" dirty="0" err="1" smtClean="0">
                <a:cs typeface="Times New Roman" pitchFamily="18" charset="0"/>
              </a:rPr>
              <a:t>singola</a:t>
            </a:r>
            <a:r>
              <a:rPr lang="en-GB" altLang="it-IT" sz="1800" b="1" u="sng" dirty="0" smtClean="0">
                <a:cs typeface="Times New Roman" pitchFamily="18" charset="0"/>
              </a:rPr>
              <a:t> impresa</a:t>
            </a:r>
            <a:r>
              <a:rPr lang="en-GB" altLang="it-IT" sz="1800" b="1" dirty="0" smtClean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mira</a:t>
            </a:r>
            <a:r>
              <a:rPr lang="en-GB" altLang="it-IT" sz="1800" dirty="0" smtClean="0">
                <a:cs typeface="Times New Roman" pitchFamily="18" charset="0"/>
              </a:rPr>
              <a:t> ad </a:t>
            </a:r>
            <a:r>
              <a:rPr lang="en-GB" altLang="it-IT" sz="1800" dirty="0" err="1" smtClean="0">
                <a:cs typeface="Times New Roman" pitchFamily="18" charset="0"/>
              </a:rPr>
              <a:t>individuare</a:t>
            </a:r>
            <a:r>
              <a:rPr lang="en-GB" altLang="it-IT" sz="1800" dirty="0" smtClean="0">
                <a:cs typeface="Times New Roman" pitchFamily="18" charset="0"/>
              </a:rPr>
              <a:t> le </a:t>
            </a:r>
            <a:r>
              <a:rPr lang="en-GB" altLang="it-IT" sz="1800" dirty="0" err="1" smtClean="0">
                <a:cs typeface="Times New Roman" pitchFamily="18" charset="0"/>
              </a:rPr>
              <a:t>eventuali</a:t>
            </a:r>
            <a:r>
              <a:rPr lang="en-GB" altLang="it-IT" sz="1800" dirty="0" smtClean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situazioni</a:t>
            </a:r>
            <a:r>
              <a:rPr lang="en-GB" altLang="it-IT" sz="1800" dirty="0" smtClean="0">
                <a:cs typeface="Times New Roman" pitchFamily="18" charset="0"/>
              </a:rPr>
              <a:t> di </a:t>
            </a:r>
            <a:r>
              <a:rPr lang="en-GB" altLang="it-IT" sz="1800" dirty="0" err="1" smtClean="0">
                <a:cs typeface="Times New Roman" pitchFamily="18" charset="0"/>
              </a:rPr>
              <a:t>anomalia</a:t>
            </a:r>
            <a:r>
              <a:rPr lang="en-GB" altLang="it-IT" sz="1800" dirty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della</a:t>
            </a:r>
            <a:r>
              <a:rPr lang="en-GB" altLang="it-IT" sz="1800" dirty="0" smtClean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singola</a:t>
            </a:r>
            <a:r>
              <a:rPr lang="en-GB" altLang="it-IT" sz="1800" dirty="0" smtClean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realtà</a:t>
            </a:r>
            <a:r>
              <a:rPr lang="en-GB" altLang="it-IT" sz="1800" dirty="0" smtClean="0">
                <a:cs typeface="Times New Roman" pitchFamily="18" charset="0"/>
              </a:rPr>
              <a:t> </a:t>
            </a:r>
            <a:r>
              <a:rPr lang="en-GB" altLang="it-IT" sz="1800" dirty="0" err="1" smtClean="0">
                <a:cs typeface="Times New Roman" pitchFamily="18" charset="0"/>
              </a:rPr>
              <a:t>aziendale</a:t>
            </a:r>
            <a:r>
              <a:rPr lang="en-GB" altLang="it-IT" sz="1800" dirty="0" smtClean="0">
                <a:cs typeface="Times New Roman" pitchFamily="18" charset="0"/>
              </a:rPr>
              <a:t>.</a:t>
            </a: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u="sng" dirty="0" smtClean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GB" altLang="it-IT" sz="1800" u="sng" dirty="0" smtClean="0">
                <a:cs typeface="Times New Roman" pitchFamily="18" charset="0"/>
              </a:rPr>
              <a:t>La </a:t>
            </a:r>
            <a:r>
              <a:rPr lang="en-GB" altLang="it-IT" sz="1800" u="sng" dirty="0" err="1" smtClean="0">
                <a:cs typeface="Times New Roman" pitchFamily="18" charset="0"/>
              </a:rPr>
              <a:t>presenza</a:t>
            </a:r>
            <a:r>
              <a:rPr lang="en-GB" altLang="it-IT" sz="1800" u="sng" dirty="0" smtClean="0">
                <a:cs typeface="Times New Roman" pitchFamily="18" charset="0"/>
              </a:rPr>
              <a:t> </a:t>
            </a:r>
            <a:r>
              <a:rPr lang="en-GB" altLang="it-IT" sz="1800" u="sng" dirty="0" err="1" smtClean="0">
                <a:cs typeface="Times New Roman" pitchFamily="18" charset="0"/>
              </a:rPr>
              <a:t>contestuale</a:t>
            </a:r>
            <a:r>
              <a:rPr lang="en-GB" altLang="it-IT" sz="1800" u="sng" dirty="0" smtClean="0">
                <a:cs typeface="Times New Roman" pitchFamily="18" charset="0"/>
              </a:rPr>
              <a:t> di </a:t>
            </a:r>
            <a:r>
              <a:rPr lang="en-GB" altLang="it-IT" sz="1800" u="sng" dirty="0" err="1" smtClean="0">
                <a:cs typeface="Times New Roman" pitchFamily="18" charset="0"/>
              </a:rPr>
              <a:t>più</a:t>
            </a:r>
            <a:r>
              <a:rPr lang="en-GB" altLang="it-IT" sz="1800" u="sng" dirty="0" smtClean="0">
                <a:cs typeface="Times New Roman" pitchFamily="18" charset="0"/>
              </a:rPr>
              <a:t> </a:t>
            </a:r>
            <a:r>
              <a:rPr lang="en-GB" altLang="it-IT" sz="1800" u="sng" dirty="0" err="1" smtClean="0">
                <a:cs typeface="Times New Roman" pitchFamily="18" charset="0"/>
              </a:rPr>
              <a:t>indicatori</a:t>
            </a:r>
            <a:r>
              <a:rPr lang="en-GB" altLang="it-IT" sz="1800" u="sng" dirty="0" smtClean="0">
                <a:cs typeface="Times New Roman" pitchFamily="18" charset="0"/>
              </a:rPr>
              <a:t> </a:t>
            </a:r>
            <a:r>
              <a:rPr lang="en-GB" altLang="it-IT" sz="1800" u="sng" dirty="0" err="1" smtClean="0">
                <a:cs typeface="Times New Roman" pitchFamily="18" charset="0"/>
              </a:rPr>
              <a:t>divergenti</a:t>
            </a:r>
            <a:r>
              <a:rPr lang="en-GB" altLang="it-IT" sz="1800" u="sng" dirty="0" smtClean="0">
                <a:cs typeface="Times New Roman" pitchFamily="18" charset="0"/>
              </a:rPr>
              <a:t> </a:t>
            </a:r>
            <a:r>
              <a:rPr lang="en-GB" altLang="it-IT" sz="1800" u="sng" dirty="0" err="1" smtClean="0">
                <a:cs typeface="Times New Roman" pitchFamily="18" charset="0"/>
              </a:rPr>
              <a:t>dalle</a:t>
            </a:r>
            <a:r>
              <a:rPr lang="en-GB" altLang="it-IT" sz="1800" u="sng" dirty="0" smtClean="0">
                <a:cs typeface="Times New Roman" pitchFamily="18" charset="0"/>
              </a:rPr>
              <a:t> </a:t>
            </a:r>
            <a:r>
              <a:rPr lang="en-GB" altLang="it-IT" sz="1800" u="sng" dirty="0" err="1" smtClean="0">
                <a:cs typeface="Times New Roman" pitchFamily="18" charset="0"/>
              </a:rPr>
              <a:t>medie</a:t>
            </a:r>
            <a:r>
              <a:rPr lang="en-GB" altLang="it-IT" sz="1800" u="sng" dirty="0" smtClean="0">
                <a:cs typeface="Times New Roman" pitchFamily="18" charset="0"/>
              </a:rPr>
              <a:t> di </a:t>
            </a:r>
            <a:r>
              <a:rPr lang="en-GB" altLang="it-IT" sz="1800" u="sng" dirty="0" err="1" smtClean="0">
                <a:cs typeface="Times New Roman" pitchFamily="18" charset="0"/>
              </a:rPr>
              <a:t>mercato</a:t>
            </a:r>
            <a:r>
              <a:rPr lang="en-GB" altLang="it-IT" sz="1800" u="sng" dirty="0" smtClean="0">
                <a:cs typeface="Times New Roman" pitchFamily="18" charset="0"/>
              </a:rPr>
              <a:t> </a:t>
            </a:r>
            <a:r>
              <a:rPr lang="en-GB" altLang="it-IT" sz="1800" u="sng" dirty="0" err="1" smtClean="0">
                <a:cs typeface="Times New Roman" pitchFamily="18" charset="0"/>
              </a:rPr>
              <a:t>concorre</a:t>
            </a:r>
            <a:r>
              <a:rPr lang="en-GB" altLang="it-IT" sz="1800" u="sng" dirty="0" smtClean="0">
                <a:cs typeface="Times New Roman" pitchFamily="18" charset="0"/>
              </a:rPr>
              <a:t> </a:t>
            </a:r>
            <a:r>
              <a:rPr lang="en-GB" altLang="it-IT" sz="1800" u="sng" dirty="0" err="1" smtClean="0">
                <a:cs typeface="Times New Roman" pitchFamily="18" charset="0"/>
              </a:rPr>
              <a:t>all’individuazione</a:t>
            </a:r>
            <a:r>
              <a:rPr lang="en-GB" altLang="it-IT" sz="1800" u="sng" dirty="0" smtClean="0">
                <a:cs typeface="Times New Roman" pitchFamily="18" charset="0"/>
              </a:rPr>
              <a:t> </a:t>
            </a:r>
            <a:r>
              <a:rPr lang="en-GB" altLang="it-IT" sz="1800" u="sng" dirty="0" err="1" smtClean="0">
                <a:cs typeface="Times New Roman" pitchFamily="18" charset="0"/>
              </a:rPr>
              <a:t>delle</a:t>
            </a:r>
            <a:r>
              <a:rPr lang="en-GB" altLang="it-IT" sz="1800" u="sng" dirty="0" smtClean="0">
                <a:cs typeface="Times New Roman" pitchFamily="18" charset="0"/>
              </a:rPr>
              <a:t> </a:t>
            </a:r>
            <a:r>
              <a:rPr lang="en-GB" altLang="it-IT" sz="1800" u="sng" dirty="0" err="1" smtClean="0">
                <a:cs typeface="Times New Roman" pitchFamily="18" charset="0"/>
              </a:rPr>
              <a:t>imprese</a:t>
            </a:r>
            <a:r>
              <a:rPr lang="en-GB" altLang="it-IT" sz="1800" u="sng" dirty="0" smtClean="0">
                <a:cs typeface="Times New Roman" pitchFamily="18" charset="0"/>
              </a:rPr>
              <a:t> da </a:t>
            </a:r>
            <a:r>
              <a:rPr lang="en-GB" altLang="it-IT" sz="1800" u="sng" dirty="0" err="1" smtClean="0">
                <a:cs typeface="Times New Roman" pitchFamily="18" charset="0"/>
              </a:rPr>
              <a:t>attenzionare</a:t>
            </a:r>
            <a:r>
              <a:rPr lang="en-GB" altLang="it-IT" sz="1800" u="sng" dirty="0" smtClean="0">
                <a:cs typeface="Times New Roman" pitchFamily="18" charset="0"/>
              </a:rPr>
              <a:t>.</a:t>
            </a:r>
            <a:endParaRPr lang="en-GB" altLang="it-IT" sz="1800" u="sng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800" b="1" dirty="0">
              <a:solidFill>
                <a:srgbClr val="0070C0"/>
              </a:solidFill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  <a:p>
            <a:pPr marL="0" lvl="2" algn="just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GB" altLang="it-IT" sz="1800" dirty="0">
              <a:cs typeface="Times New Roman" pitchFamily="18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95288" y="6165850"/>
            <a:ext cx="8353425" cy="14287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49263">
              <a:buSzPct val="111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b="1" i="1" dirty="0">
              <a:solidFill>
                <a:srgbClr val="FFFFCA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539552" y="1167135"/>
            <a:ext cx="81867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 smtClean="0">
                <a:latin typeface="Impact" panose="020B0806030902050204" pitchFamily="34" charset="0"/>
              </a:rPr>
              <a:t>APPROCCIO «SOLO LEVEL»</a:t>
            </a:r>
            <a:endParaRPr lang="it-IT" altLang="it-IT" sz="2400" dirty="0">
              <a:latin typeface="Impact" panose="020B0806030902050204" pitchFamily="34" charset="0"/>
            </a:endParaRPr>
          </a:p>
        </p:txBody>
      </p:sp>
      <p:sp>
        <p:nvSpPr>
          <p:cNvPr id="4" name="Freccia in giù 3"/>
          <p:cNvSpPr/>
          <p:nvPr/>
        </p:nvSpPr>
        <p:spPr>
          <a:xfrm>
            <a:off x="1732891" y="3094532"/>
            <a:ext cx="215553" cy="468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434" y="441028"/>
            <a:ext cx="2189366" cy="683716"/>
          </a:xfrm>
          <a:prstGeom prst="rect">
            <a:avLst/>
          </a:prstGeom>
        </p:spPr>
      </p:pic>
      <p:sp>
        <p:nvSpPr>
          <p:cNvPr id="16" name="Segnaposto piè di pagina 9"/>
          <p:cNvSpPr txBox="1">
            <a:spLocks/>
          </p:cNvSpPr>
          <p:nvPr/>
        </p:nvSpPr>
        <p:spPr>
          <a:xfrm>
            <a:off x="1908175" y="6381328"/>
            <a:ext cx="5551488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 dirty="0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431" y="419869"/>
            <a:ext cx="704081" cy="704081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sp>
        <p:nvSpPr>
          <p:cNvPr id="18" name="Segnaposto piè di pagina 9"/>
          <p:cNvSpPr txBox="1">
            <a:spLocks/>
          </p:cNvSpPr>
          <p:nvPr/>
        </p:nvSpPr>
        <p:spPr>
          <a:xfrm>
            <a:off x="1608049" y="5853369"/>
            <a:ext cx="6151739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sz="2600" dirty="0">
                <a:solidFill>
                  <a:schemeClr val="tx1"/>
                </a:solidFill>
                <a:latin typeface="Impact" panose="020B0806030902050204" pitchFamily="34" charset="0"/>
              </a:rPr>
              <a:t>Servizio Studi e Gestione Dati</a:t>
            </a:r>
          </a:p>
          <a:p>
            <a:pPr>
              <a:defRPr/>
            </a:pPr>
            <a:endParaRPr lang="it-IT" sz="2400" dirty="0">
              <a:latin typeface="Bahnschrift SemiBold" panose="020B0502040204020203" pitchFamily="34" charset="0"/>
            </a:endParaRPr>
          </a:p>
        </p:txBody>
      </p:sp>
      <p:graphicFrame>
        <p:nvGraphicFramePr>
          <p:cNvPr id="20" name="Grafico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0438681"/>
              </p:ext>
            </p:extLst>
          </p:nvPr>
        </p:nvGraphicFramePr>
        <p:xfrm>
          <a:off x="3805045" y="1396846"/>
          <a:ext cx="4829632" cy="4024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807665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ntegrale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Integrale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7C964FB16D83444BEC9932EED4E0B3E" ma:contentTypeVersion="3" ma:contentTypeDescription="Creare un nuovo documento." ma:contentTypeScope="" ma:versionID="cf9d8e05f9c35c856db51127cc6811fe">
  <xsd:schema xmlns:xsd="http://www.w3.org/2001/XMLSchema" xmlns:xs="http://www.w3.org/2001/XMLSchema" xmlns:p="http://schemas.microsoft.com/office/2006/metadata/properties" xmlns:ns2="21e66121-df8e-4474-beea-ddd1bf3f7766" targetNamespace="http://schemas.microsoft.com/office/2006/metadata/properties" ma:root="true" ma:fieldsID="63c456211e5e8bd344969b565c476a91" ns2:_="">
    <xsd:import namespace="21e66121-df8e-4474-beea-ddd1bf3f776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e66121-df8e-4474-beea-ddd1bf3f776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7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BD7088-71A6-437B-B630-CBFBB0152A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8A6358-CE61-421C-88ED-6CB7DC0E954E}">
  <ds:schemaRefs>
    <ds:schemaRef ds:uri="21e66121-df8e-4474-beea-ddd1bf3f7766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94D5E30-1D10-4CA4-A2D4-061F61C2D2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e66121-df8e-4474-beea-ddd1bf3f77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5262</TotalTime>
  <Words>603</Words>
  <Application>Microsoft Office PowerPoint</Application>
  <PresentationFormat>Presentazione su schermo (4:3)</PresentationFormat>
  <Paragraphs>121</Paragraphs>
  <Slides>10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21" baseType="lpstr">
      <vt:lpstr>Arial</vt:lpstr>
      <vt:lpstr>Bahnschrift SemiBold</vt:lpstr>
      <vt:lpstr>Calibri</vt:lpstr>
      <vt:lpstr>Centaur</vt:lpstr>
      <vt:lpstr>Copperplate Gothic Bold</vt:lpstr>
      <vt:lpstr>Impact</vt:lpstr>
      <vt:lpstr>Times New Roman</vt:lpstr>
      <vt:lpstr>Tw Cen MT</vt:lpstr>
      <vt:lpstr>Tw Cen MT Condensed</vt:lpstr>
      <vt:lpstr>Wingdings 3</vt:lpstr>
      <vt:lpstr>Integrale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Costantini (IVASS)</dc:creator>
  <cp:lastModifiedBy>Alessandro Costantini (IVASS)</cp:lastModifiedBy>
  <cp:revision>297</cp:revision>
  <dcterms:created xsi:type="dcterms:W3CDTF">2013-09-11T16:34:11Z</dcterms:created>
  <dcterms:modified xsi:type="dcterms:W3CDTF">2022-07-05T14:10:27Z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0x01010087C964FB16D83444BEC9932EED4E0B3E</vt:lpwstr>
  </property>
</Properties>
</file>