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9" r:id="rId2"/>
    <p:sldId id="273" r:id="rId3"/>
    <p:sldId id="260" r:id="rId4"/>
    <p:sldId id="275" r:id="rId5"/>
    <p:sldId id="262" r:id="rId6"/>
    <p:sldId id="264" r:id="rId7"/>
    <p:sldId id="265" r:id="rId8"/>
    <p:sldId id="269" r:id="rId9"/>
    <p:sldId id="270" r:id="rId10"/>
    <p:sldId id="276" r:id="rId1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brizio Enea (IVASS)" initials="FE(" lastIdx="1" clrIdx="0">
    <p:extLst>
      <p:ext uri="{19B8F6BF-5375-455C-9EA6-DF929625EA0E}">
        <p15:presenceInfo xmlns:p15="http://schemas.microsoft.com/office/powerpoint/2012/main" userId="S-1-5-21-402527280-1485993379-934288641-1591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A611C0-367C-4818-9459-99B2B7E9F0B5}" type="datetimeFigureOut">
              <a:rPr lang="it-IT" smtClean="0"/>
              <a:t>05/07/2022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9B11B-F563-49AC-AEC1-E52350DA47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119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0A0F2-16AB-4FA8-B3AE-5C3EB56E83DA}" type="slidenum">
              <a:rPr lang="it-IT" altLang="it-IT" sz="1300" smtClean="0">
                <a:latin typeface="Times New Roman" panose="02020603050405020304" pitchFamily="18" charset="0"/>
              </a:rPr>
              <a:pPr/>
              <a:t>1</a:t>
            </a:fld>
            <a:endParaRPr lang="it-IT" altLang="it-IT" sz="1300" smtClean="0">
              <a:latin typeface="Times New Roman" panose="02020603050405020304" pitchFamily="18" charset="0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86200" y="9423400"/>
            <a:ext cx="28940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fld id="{D3580E8E-F62C-4C44-8ECC-EEF7C2361B09}" type="slidenum">
              <a:rPr kumimoji="1" lang="it-IT" altLang="it-IT" sz="1300"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t>1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548188"/>
            <a:ext cx="498475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9222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4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0A0F2-16AB-4FA8-B3AE-5C3EB56E83DA}" type="slidenum">
              <a:rPr lang="it-IT" altLang="it-IT" sz="1300" smtClean="0">
                <a:latin typeface="Times New Roman" panose="02020603050405020304" pitchFamily="18" charset="0"/>
              </a:rPr>
              <a:pPr/>
              <a:t>10</a:t>
            </a:fld>
            <a:endParaRPr lang="it-IT" altLang="it-IT" sz="1300" smtClean="0">
              <a:latin typeface="Times New Roman" panose="02020603050405020304" pitchFamily="18" charset="0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86200" y="9423400"/>
            <a:ext cx="28940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fld id="{D3580E8E-F62C-4C44-8ECC-EEF7C2361B09}" type="slidenum">
              <a:rPr kumimoji="1" lang="it-IT" altLang="it-IT" sz="1300"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t>10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548188"/>
            <a:ext cx="498475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9222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230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0A0F2-16AB-4FA8-B3AE-5C3EB56E83DA}" type="slidenum">
              <a:rPr lang="it-IT" altLang="it-IT" sz="1300" smtClean="0">
                <a:latin typeface="Times New Roman" panose="02020603050405020304" pitchFamily="18" charset="0"/>
              </a:rPr>
              <a:pPr/>
              <a:t>2</a:t>
            </a:fld>
            <a:endParaRPr lang="it-IT" altLang="it-IT" sz="1300" smtClean="0">
              <a:latin typeface="Times New Roman" panose="02020603050405020304" pitchFamily="18" charset="0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86200" y="9423400"/>
            <a:ext cx="28940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fld id="{D3580E8E-F62C-4C44-8ECC-EEF7C2361B09}" type="slidenum">
              <a:rPr kumimoji="1" lang="it-IT" altLang="it-IT" sz="1300"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t>2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548188"/>
            <a:ext cx="498475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9222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032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0A0F2-16AB-4FA8-B3AE-5C3EB56E83DA}" type="slidenum">
              <a:rPr lang="it-IT" altLang="it-IT" sz="1300" smtClean="0">
                <a:latin typeface="Times New Roman" panose="02020603050405020304" pitchFamily="18" charset="0"/>
              </a:rPr>
              <a:pPr/>
              <a:t>3</a:t>
            </a:fld>
            <a:endParaRPr lang="it-IT" altLang="it-IT" sz="1300" smtClean="0">
              <a:latin typeface="Times New Roman" panose="02020603050405020304" pitchFamily="18" charset="0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86200" y="9423400"/>
            <a:ext cx="28940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fld id="{D3580E8E-F62C-4C44-8ECC-EEF7C2361B09}" type="slidenum">
              <a:rPr kumimoji="1" lang="it-IT" altLang="it-IT" sz="1300"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t>3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548188"/>
            <a:ext cx="498475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9222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28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0A0F2-16AB-4FA8-B3AE-5C3EB56E83DA}" type="slidenum">
              <a:rPr lang="it-IT" altLang="it-IT" sz="1300" smtClean="0">
                <a:latin typeface="Times New Roman" panose="02020603050405020304" pitchFamily="18" charset="0"/>
              </a:rPr>
              <a:pPr/>
              <a:t>4</a:t>
            </a:fld>
            <a:endParaRPr lang="it-IT" altLang="it-IT" sz="1300" smtClean="0">
              <a:latin typeface="Times New Roman" panose="02020603050405020304" pitchFamily="18" charset="0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86200" y="9423400"/>
            <a:ext cx="28940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fld id="{D3580E8E-F62C-4C44-8ECC-EEF7C2361B09}" type="slidenum">
              <a:rPr kumimoji="1" lang="it-IT" altLang="it-IT" sz="1300"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t>4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548188"/>
            <a:ext cx="498475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9222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45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0A0F2-16AB-4FA8-B3AE-5C3EB56E83DA}" type="slidenum">
              <a:rPr lang="it-IT" altLang="it-IT" sz="1300" smtClean="0">
                <a:latin typeface="Times New Roman" panose="02020603050405020304" pitchFamily="18" charset="0"/>
              </a:rPr>
              <a:pPr/>
              <a:t>5</a:t>
            </a:fld>
            <a:endParaRPr lang="it-IT" altLang="it-IT" sz="1300" smtClean="0">
              <a:latin typeface="Times New Roman" panose="02020603050405020304" pitchFamily="18" charset="0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86200" y="9423400"/>
            <a:ext cx="28940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fld id="{D3580E8E-F62C-4C44-8ECC-EEF7C2361B09}" type="slidenum">
              <a:rPr kumimoji="1" lang="it-IT" altLang="it-IT" sz="1300"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t>5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548188"/>
            <a:ext cx="498475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9222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435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0A0F2-16AB-4FA8-B3AE-5C3EB56E83DA}" type="slidenum">
              <a:rPr lang="it-IT" altLang="it-IT" sz="1300" smtClean="0">
                <a:latin typeface="Times New Roman" panose="02020603050405020304" pitchFamily="18" charset="0"/>
              </a:rPr>
              <a:pPr/>
              <a:t>6</a:t>
            </a:fld>
            <a:endParaRPr lang="it-IT" altLang="it-IT" sz="1300" smtClean="0">
              <a:latin typeface="Times New Roman" panose="02020603050405020304" pitchFamily="18" charset="0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86200" y="9423400"/>
            <a:ext cx="28940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fld id="{D3580E8E-F62C-4C44-8ECC-EEF7C2361B09}" type="slidenum">
              <a:rPr kumimoji="1" lang="it-IT" altLang="it-IT" sz="1300"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t>6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548188"/>
            <a:ext cx="498475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9222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58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0A0F2-16AB-4FA8-B3AE-5C3EB56E83DA}" type="slidenum">
              <a:rPr lang="it-IT" altLang="it-IT" sz="1300" smtClean="0">
                <a:latin typeface="Times New Roman" panose="02020603050405020304" pitchFamily="18" charset="0"/>
              </a:rPr>
              <a:pPr/>
              <a:t>7</a:t>
            </a:fld>
            <a:endParaRPr lang="it-IT" altLang="it-IT" sz="1300" smtClean="0">
              <a:latin typeface="Times New Roman" panose="02020603050405020304" pitchFamily="18" charset="0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86200" y="9423400"/>
            <a:ext cx="28940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fld id="{D3580E8E-F62C-4C44-8ECC-EEF7C2361B09}" type="slidenum">
              <a:rPr kumimoji="1" lang="it-IT" altLang="it-IT" sz="1300"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t>7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548188"/>
            <a:ext cx="498475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9222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551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0A0F2-16AB-4FA8-B3AE-5C3EB56E83DA}" type="slidenum">
              <a:rPr lang="it-IT" altLang="it-IT" sz="1300" smtClean="0">
                <a:latin typeface="Times New Roman" panose="02020603050405020304" pitchFamily="18" charset="0"/>
              </a:rPr>
              <a:pPr/>
              <a:t>8</a:t>
            </a:fld>
            <a:endParaRPr lang="it-IT" altLang="it-IT" sz="1300" smtClean="0">
              <a:latin typeface="Times New Roman" panose="02020603050405020304" pitchFamily="18" charset="0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86200" y="9423400"/>
            <a:ext cx="28940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fld id="{D3580E8E-F62C-4C44-8ECC-EEF7C2361B09}" type="slidenum">
              <a:rPr kumimoji="1" lang="it-IT" altLang="it-IT" sz="1300"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t>8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548188"/>
            <a:ext cx="498475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9222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4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20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C0A0F2-16AB-4FA8-B3AE-5C3EB56E83DA}" type="slidenum">
              <a:rPr lang="it-IT" altLang="it-IT" sz="1300" smtClean="0">
                <a:latin typeface="Times New Roman" panose="02020603050405020304" pitchFamily="18" charset="0"/>
              </a:rPr>
              <a:pPr/>
              <a:t>9</a:t>
            </a:fld>
            <a:endParaRPr lang="it-IT" altLang="it-IT" sz="1300" smtClean="0">
              <a:latin typeface="Times New Roman" panose="02020603050405020304" pitchFamily="18" charset="0"/>
            </a:endParaRPr>
          </a:p>
        </p:txBody>
      </p:sp>
      <p:sp>
        <p:nvSpPr>
          <p:cNvPr id="9219" name="Rectangle 7"/>
          <p:cNvSpPr txBox="1">
            <a:spLocks noGrp="1" noChangeArrowheads="1"/>
          </p:cNvSpPr>
          <p:nvPr/>
        </p:nvSpPr>
        <p:spPr bwMode="auto">
          <a:xfrm>
            <a:off x="3886200" y="9423400"/>
            <a:ext cx="2894013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 anchor="b"/>
          <a:lstStyle>
            <a:lvl1pPr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61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615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None/>
            </a:pPr>
            <a:fld id="{D3580E8E-F62C-4C44-8ECC-EEF7C2361B09}" type="slidenum">
              <a:rPr kumimoji="1" lang="it-IT" altLang="it-IT" sz="1300">
                <a:latin typeface="Times New Roman" panose="02020603050405020304" pitchFamily="18" charset="0"/>
              </a:rPr>
              <a:pPr algn="r">
                <a:lnSpc>
                  <a:spcPct val="90000"/>
                </a:lnSpc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None/>
              </a:pPr>
              <a:t>9</a:t>
            </a:fld>
            <a:endParaRPr kumimoji="1" lang="it-IT" altLang="it-IT" sz="1300">
              <a:latin typeface="Times New Roman" panose="02020603050405020304" pitchFamily="18" charset="0"/>
            </a:endParaRPr>
          </a:p>
        </p:txBody>
      </p:sp>
      <p:sp>
        <p:nvSpPr>
          <p:cNvPr id="92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548188"/>
            <a:ext cx="4984750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4" tIns="45854" rIns="91704" bIns="45854"/>
          <a:lstStyle/>
          <a:p>
            <a:pPr eaLnBrk="1" hangingPunct="1"/>
            <a:endParaRPr lang="en-US" altLang="it-IT" smtClean="0">
              <a:latin typeface="Times New Roman" panose="02020603050405020304" pitchFamily="18" charset="0"/>
            </a:endParaRPr>
          </a:p>
        </p:txBody>
      </p:sp>
      <p:sp>
        <p:nvSpPr>
          <p:cNvPr id="9222" name="Segnaposto piè di pagina 1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9163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it-IT" altLang="it-IT" sz="130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48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1434-7050-4023-8460-BA8029C007E1}" type="datetimeFigureOut">
              <a:rPr lang="it-IT" smtClean="0"/>
              <a:t>05/07/2022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3619-0A74-4FC8-B6FF-D996DCB6B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9176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1434-7050-4023-8460-BA8029C007E1}" type="datetimeFigureOut">
              <a:rPr lang="it-IT" smtClean="0"/>
              <a:t>05/07/2022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3619-0A74-4FC8-B6FF-D996DCB6B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1938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1434-7050-4023-8460-BA8029C007E1}" type="datetimeFigureOut">
              <a:rPr lang="it-IT" smtClean="0"/>
              <a:t>05/07/2022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3619-0A74-4FC8-B6FF-D996DCB6B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288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1434-7050-4023-8460-BA8029C007E1}" type="datetimeFigureOut">
              <a:rPr lang="it-IT" smtClean="0"/>
              <a:t>05/07/2022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3619-0A74-4FC8-B6FF-D996DCB6B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7104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1434-7050-4023-8460-BA8029C007E1}" type="datetimeFigureOut">
              <a:rPr lang="it-IT" smtClean="0"/>
              <a:t>05/07/2022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3619-0A74-4FC8-B6FF-D996DCB6B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900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1434-7050-4023-8460-BA8029C007E1}" type="datetimeFigureOut">
              <a:rPr lang="it-IT" smtClean="0"/>
              <a:t>05/07/2022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3619-0A74-4FC8-B6FF-D996DCB6B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4424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1434-7050-4023-8460-BA8029C007E1}" type="datetimeFigureOut">
              <a:rPr lang="it-IT" smtClean="0"/>
              <a:t>05/07/2022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3619-0A74-4FC8-B6FF-D996DCB6B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499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1434-7050-4023-8460-BA8029C007E1}" type="datetimeFigureOut">
              <a:rPr lang="it-IT" smtClean="0"/>
              <a:t>05/07/2022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3619-0A74-4FC8-B6FF-D996DCB6B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0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1434-7050-4023-8460-BA8029C007E1}" type="datetimeFigureOut">
              <a:rPr lang="it-IT" smtClean="0"/>
              <a:t>05/07/2022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3619-0A74-4FC8-B6FF-D996DCB6B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127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1434-7050-4023-8460-BA8029C007E1}" type="datetimeFigureOut">
              <a:rPr lang="it-IT" smtClean="0"/>
              <a:t>05/07/2022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3619-0A74-4FC8-B6FF-D996DCB6B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2072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1434-7050-4023-8460-BA8029C007E1}" type="datetimeFigureOut">
              <a:rPr lang="it-IT" smtClean="0"/>
              <a:t>05/07/2022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B3619-0A74-4FC8-B6FF-D996DCB6B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065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21434-7050-4023-8460-BA8029C007E1}" type="datetimeFigureOut">
              <a:rPr lang="it-IT" smtClean="0"/>
              <a:t>05/07/2022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B3619-0A74-4FC8-B6FF-D996DCB6B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394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cid:image001.png@01D2549A.E704484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png@01D2549A.E704484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cid:image001.png@01D2549A.E704484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cid:image001.png@01D2549A.E704484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cid:image001.png@01D2549A.E7044840" TargetMode="Externa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cid:image001.png@01D2549A.E704484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cid:image001.png@01D2549A.E704484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cid:image001.png@01D2549A.E704484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cid:image001.png@01D2549A.E704484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1.png@01D2549A.E704484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14" descr="ivass-marchio rid-2016-blu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" y="330994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1" name="Connettore 1 10"/>
          <p:cNvCxnSpPr/>
          <p:nvPr/>
        </p:nvCxnSpPr>
        <p:spPr bwMode="auto">
          <a:xfrm>
            <a:off x="286327" y="428625"/>
            <a:ext cx="11628582" cy="1111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 flipV="1">
            <a:off x="314036" y="1071563"/>
            <a:ext cx="11674764" cy="417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98" name="CasellaDiTesto 5"/>
          <p:cNvSpPr txBox="1">
            <a:spLocks noChangeArrowheads="1"/>
          </p:cNvSpPr>
          <p:nvPr/>
        </p:nvSpPr>
        <p:spPr bwMode="auto">
          <a:xfrm>
            <a:off x="5632450" y="42211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199" name="CasellaDiTesto 2"/>
          <p:cNvSpPr txBox="1">
            <a:spLocks noChangeArrowheads="1"/>
          </p:cNvSpPr>
          <p:nvPr/>
        </p:nvSpPr>
        <p:spPr bwMode="auto">
          <a:xfrm>
            <a:off x="3287713" y="33337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2503489" y="1577976"/>
            <a:ext cx="32210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it-IT" altLang="it-IT" sz="2600" i="1"/>
          </a:p>
        </p:txBody>
      </p:sp>
      <p:sp>
        <p:nvSpPr>
          <p:cNvPr id="8203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630C1301-35C1-49A0-A2CF-61B58B8A4C1E}" type="slidenum">
              <a:rPr lang="it-IT" altLang="it-IT" sz="1400"/>
              <a:pPr>
                <a:buFont typeface="Wingdings" panose="05000000000000000000" pitchFamily="2" charset="2"/>
                <a:buNone/>
              </a:pPr>
              <a:t>1</a:t>
            </a:fld>
            <a:endParaRPr lang="it-IT" altLang="it-IT" sz="1400"/>
          </a:p>
        </p:txBody>
      </p:sp>
      <p:sp>
        <p:nvSpPr>
          <p:cNvPr id="3" name="Rettangolo 2"/>
          <p:cNvSpPr/>
          <p:nvPr/>
        </p:nvSpPr>
        <p:spPr>
          <a:xfrm>
            <a:off x="1351936" y="2007018"/>
            <a:ext cx="9488128" cy="103539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INCONTRO IVASS </a:t>
            </a:r>
            <a:r>
              <a:rPr lang="it-IT" sz="2400" b="1" dirty="0"/>
              <a:t>- ASSOCIAZIONI DEI CONSUMATORI</a:t>
            </a:r>
            <a:endParaRPr lang="it-IT" sz="2400" dirty="0"/>
          </a:p>
          <a:p>
            <a:pPr algn="ctr"/>
            <a:r>
              <a:rPr lang="it-IT" sz="2400" dirty="0"/>
              <a:t>(Roma, 6 luglio 2022)</a:t>
            </a:r>
          </a:p>
        </p:txBody>
      </p:sp>
      <p:sp>
        <p:nvSpPr>
          <p:cNvPr id="4" name="Rettangolo 3"/>
          <p:cNvSpPr/>
          <p:nvPr/>
        </p:nvSpPr>
        <p:spPr>
          <a:xfrm>
            <a:off x="3037609" y="3702050"/>
            <a:ext cx="6116782" cy="168989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/>
              <a:t>Il </a:t>
            </a:r>
            <a:r>
              <a:rPr lang="it-IT" sz="2000" b="1" dirty="0" smtClean="0"/>
              <a:t>Nuovo Preventivatore </a:t>
            </a:r>
            <a:r>
              <a:rPr lang="it-IT" sz="2000" b="1" dirty="0" err="1"/>
              <a:t>r.c.</a:t>
            </a:r>
            <a:r>
              <a:rPr lang="it-IT" sz="2000" b="1" dirty="0"/>
              <a:t> auto </a:t>
            </a:r>
            <a:endParaRPr lang="it-IT" sz="2000" b="1" dirty="0" smtClean="0"/>
          </a:p>
          <a:p>
            <a:pPr algn="ctr"/>
            <a:r>
              <a:rPr lang="it-IT" sz="2000" b="1" dirty="0"/>
              <a:t>Regolamento </a:t>
            </a:r>
            <a:r>
              <a:rPr lang="it-IT" sz="2000" b="1" dirty="0" smtClean="0"/>
              <a:t>IVASS n. 51 del 21 giugno 2022</a:t>
            </a:r>
            <a:endParaRPr lang="it-IT" sz="2000" b="1" dirty="0"/>
          </a:p>
        </p:txBody>
      </p:sp>
      <p:sp>
        <p:nvSpPr>
          <p:cNvPr id="38" name="CasellaDiTesto 37"/>
          <p:cNvSpPr txBox="1"/>
          <p:nvPr/>
        </p:nvSpPr>
        <p:spPr>
          <a:xfrm>
            <a:off x="298917" y="1219567"/>
            <a:ext cx="2503055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39" name="Immagine 19">
            <a:extLst>
              <a:ext uri="{FF2B5EF4-FFF2-40B4-BE49-F238E27FC236}">
                <a16:creationId xmlns:a16="http://schemas.microsoft.com/office/drawing/2014/main" id="{DC247EB4-9BD2-4976-B436-7C320843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7" y="1329949"/>
            <a:ext cx="206216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3411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14" descr="ivass-marchio rid-2016-blu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" y="330994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1" name="Connettore 1 10"/>
          <p:cNvCxnSpPr/>
          <p:nvPr/>
        </p:nvCxnSpPr>
        <p:spPr bwMode="auto">
          <a:xfrm>
            <a:off x="286327" y="428625"/>
            <a:ext cx="11628582" cy="1111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 flipV="1">
            <a:off x="314036" y="1071563"/>
            <a:ext cx="11674764" cy="417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98" name="CasellaDiTesto 5"/>
          <p:cNvSpPr txBox="1">
            <a:spLocks noChangeArrowheads="1"/>
          </p:cNvSpPr>
          <p:nvPr/>
        </p:nvSpPr>
        <p:spPr bwMode="auto">
          <a:xfrm>
            <a:off x="5632450" y="42211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199" name="CasellaDiTesto 2"/>
          <p:cNvSpPr txBox="1">
            <a:spLocks noChangeArrowheads="1"/>
          </p:cNvSpPr>
          <p:nvPr/>
        </p:nvSpPr>
        <p:spPr bwMode="auto">
          <a:xfrm>
            <a:off x="4728586" y="559853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3031051" y="2124179"/>
            <a:ext cx="32210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it-IT" altLang="it-IT" sz="2600" i="1"/>
          </a:p>
        </p:txBody>
      </p:sp>
      <p:sp>
        <p:nvSpPr>
          <p:cNvPr id="8203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630C1301-35C1-49A0-A2CF-61B58B8A4C1E}" type="slidenum">
              <a:rPr lang="it-IT" altLang="it-IT" sz="1400"/>
              <a:pPr>
                <a:buFont typeface="Wingdings" panose="05000000000000000000" pitchFamily="2" charset="2"/>
                <a:buNone/>
              </a:pPr>
              <a:t>10</a:t>
            </a:fld>
            <a:endParaRPr lang="it-IT" altLang="it-IT" sz="1400"/>
          </a:p>
        </p:txBody>
      </p:sp>
      <p:sp>
        <p:nvSpPr>
          <p:cNvPr id="2" name="Rettangolo 1"/>
          <p:cNvSpPr/>
          <p:nvPr/>
        </p:nvSpPr>
        <p:spPr>
          <a:xfrm>
            <a:off x="1010299" y="1832035"/>
            <a:ext cx="106552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 </a:t>
            </a:r>
          </a:p>
          <a:p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Art. 7 (Preventivo per le garanzie offerte dall’impresa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: contratto base e clausole aggiuntive;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Art. 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9 (Adempimenti a carico dell’impresa per il rilascio e la conservazione dei preventivi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: tempi di risposta e accesso alla documentazione precontrattuale; 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Art. 11 (Obblighi a carico degli intermediari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: modalità di adempimento e documentazione da predisporre;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Art. 12 (Modello elettronico e caratteristiche del preventivo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: modalità di esposizione singole voci di costo, regole espositive (elenchi e ordine), provvigioni, imposte, contributo SSN, sconti d’impresa;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Art. 13 (Termini e modalità di trasmissione delle risposte alle richieste di preventivo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: controlli di validità e tempistiche;</a:t>
            </a:r>
          </a:p>
          <a:p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Art. 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15 (Trattamento dei dati personali)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: trattamento limitato alle finalità delle disposizioni normative, previsione di tutela dei dati degli utenti;</a:t>
            </a:r>
            <a:endParaRPr lang="it-IT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Art</a:t>
            </a:r>
            <a:r>
              <a:rPr lang="it-IT" b="1" dirty="0">
                <a:solidFill>
                  <a:schemeClr val="accent5">
                    <a:lumMod val="50000"/>
                  </a:schemeClr>
                </a:solidFill>
              </a:rPr>
              <a:t>. 18 (Stipula del contratto</a:t>
            </a:r>
            <a:r>
              <a:rPr lang="it-IT" b="1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  <a:r>
              <a:rPr lang="it-IT" dirty="0" smtClean="0">
                <a:solidFill>
                  <a:schemeClr val="accent5">
                    <a:lumMod val="50000"/>
                  </a:schemeClr>
                </a:solidFill>
              </a:rPr>
              <a:t>: processo di eventuale finalizzazione dei preventivi tramite rete distributiva, via internet, mediante contatto telefonico; </a:t>
            </a:r>
            <a:r>
              <a:rPr lang="it-IT" sz="800" dirty="0">
                <a:solidFill>
                  <a:srgbClr val="203864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       </a:t>
            </a:r>
            <a:endParaRPr lang="it-IT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3" name="Titolo 1">
            <a:extLst>
              <a:ext uri="{FF2B5EF4-FFF2-40B4-BE49-F238E27FC236}">
                <a16:creationId xmlns:a16="http://schemas.microsoft.com/office/drawing/2014/main" id="{79770998-EF47-4CDA-BD6C-1BA6054E1518}"/>
              </a:ext>
            </a:extLst>
          </p:cNvPr>
          <p:cNvSpPr txBox="1">
            <a:spLocks/>
          </p:cNvSpPr>
          <p:nvPr/>
        </p:nvSpPr>
        <p:spPr bwMode="auto">
          <a:xfrm>
            <a:off x="1270579" y="1198831"/>
            <a:ext cx="889736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rgbClr val="2338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Norme d’interesse per i consumatori </a:t>
            </a:r>
            <a:endParaRPr lang="it-IT" altLang="it-IT" sz="2400" b="1" dirty="0">
              <a:solidFill>
                <a:srgbClr val="2338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9744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14" descr="ivass-marchio rid-2016-blu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" y="330994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1" name="Connettore 1 10"/>
          <p:cNvCxnSpPr/>
          <p:nvPr/>
        </p:nvCxnSpPr>
        <p:spPr bwMode="auto">
          <a:xfrm>
            <a:off x="286327" y="428625"/>
            <a:ext cx="11628582" cy="1111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 flipV="1">
            <a:off x="314036" y="1071563"/>
            <a:ext cx="11674764" cy="417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98" name="CasellaDiTesto 5"/>
          <p:cNvSpPr txBox="1">
            <a:spLocks noChangeArrowheads="1"/>
          </p:cNvSpPr>
          <p:nvPr/>
        </p:nvSpPr>
        <p:spPr bwMode="auto">
          <a:xfrm>
            <a:off x="5632450" y="42211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199" name="CasellaDiTesto 2"/>
          <p:cNvSpPr txBox="1">
            <a:spLocks noChangeArrowheads="1"/>
          </p:cNvSpPr>
          <p:nvPr/>
        </p:nvSpPr>
        <p:spPr bwMode="auto">
          <a:xfrm>
            <a:off x="3287713" y="33337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2082273" y="4595648"/>
            <a:ext cx="32210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it-IT" altLang="it-IT" sz="2600" i="1"/>
          </a:p>
        </p:txBody>
      </p:sp>
      <p:sp>
        <p:nvSpPr>
          <p:cNvPr id="8203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630C1301-35C1-49A0-A2CF-61B58B8A4C1E}" type="slidenum">
              <a:rPr lang="it-IT" altLang="it-IT" sz="1400"/>
              <a:pPr>
                <a:buFont typeface="Wingdings" panose="05000000000000000000" pitchFamily="2" charset="2"/>
                <a:buNone/>
              </a:pPr>
              <a:t>2</a:t>
            </a:fld>
            <a:endParaRPr lang="it-IT" altLang="it-IT" sz="1400"/>
          </a:p>
        </p:txBody>
      </p:sp>
      <p:sp>
        <p:nvSpPr>
          <p:cNvPr id="71" name="Rettangolo 70"/>
          <p:cNvSpPr/>
          <p:nvPr/>
        </p:nvSpPr>
        <p:spPr>
          <a:xfrm>
            <a:off x="314035" y="2189840"/>
            <a:ext cx="5988442" cy="8554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u="sng" dirty="0" smtClean="0">
                <a:solidFill>
                  <a:schemeClr val="accent1">
                    <a:lumMod val="50000"/>
                  </a:schemeClr>
                </a:solidFill>
              </a:rPr>
              <a:t>Regolamento IVASS n. 51</a:t>
            </a:r>
          </a:p>
          <a:p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Attuativo delle disposizioni di cui all’art. 132-bis del Codice delle Assicurazioni</a:t>
            </a:r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14036" y="1357499"/>
            <a:ext cx="2503055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39" name="Immagine 19">
            <a:extLst>
              <a:ext uri="{FF2B5EF4-FFF2-40B4-BE49-F238E27FC236}">
                <a16:creationId xmlns:a16="http://schemas.microsoft.com/office/drawing/2014/main" id="{DC247EB4-9BD2-4976-B436-7C320843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6" y="1467881"/>
            <a:ext cx="206216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14035" y="3156155"/>
            <a:ext cx="7404288" cy="33822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gli </a:t>
            </a:r>
            <a:r>
              <a:rPr lang="it-IT" dirty="0">
                <a:solidFill>
                  <a:schemeClr val="tx1"/>
                </a:solidFill>
              </a:rPr>
              <a:t>intermediari, prima della sottoscrizione di un contratto </a:t>
            </a:r>
            <a:r>
              <a:rPr lang="it-IT" dirty="0" err="1" smtClean="0">
                <a:solidFill>
                  <a:schemeClr val="tx1"/>
                </a:solidFill>
              </a:rPr>
              <a:t>r.c.</a:t>
            </a:r>
            <a:r>
              <a:rPr lang="it-IT" dirty="0" smtClean="0">
                <a:solidFill>
                  <a:schemeClr val="tx1"/>
                </a:solidFill>
              </a:rPr>
              <a:t> auto, </a:t>
            </a:r>
            <a:r>
              <a:rPr lang="it-IT" dirty="0">
                <a:solidFill>
                  <a:schemeClr val="tx1"/>
                </a:solidFill>
              </a:rPr>
              <a:t>sono tenuti a informare il consumatore </a:t>
            </a:r>
            <a:r>
              <a:rPr lang="it-IT" dirty="0" smtClean="0">
                <a:solidFill>
                  <a:schemeClr val="tx1"/>
                </a:solidFill>
              </a:rPr>
              <a:t>sui </a:t>
            </a:r>
            <a:r>
              <a:rPr lang="it-IT" dirty="0">
                <a:solidFill>
                  <a:schemeClr val="tx1"/>
                </a:solidFill>
              </a:rPr>
              <a:t>premi offerti relativamente al contratto </a:t>
            </a:r>
            <a:r>
              <a:rPr lang="it-IT" dirty="0" smtClean="0">
                <a:solidFill>
                  <a:schemeClr val="tx1"/>
                </a:solidFill>
              </a:rPr>
              <a:t>base da </a:t>
            </a:r>
            <a:r>
              <a:rPr lang="it-IT" dirty="0">
                <a:solidFill>
                  <a:schemeClr val="tx1"/>
                </a:solidFill>
              </a:rPr>
              <a:t>tutte le imprese di assicurazione di cui sono </a:t>
            </a:r>
            <a:r>
              <a:rPr lang="it-IT" dirty="0" smtClean="0">
                <a:solidFill>
                  <a:schemeClr val="tx1"/>
                </a:solidFill>
              </a:rPr>
              <a:t>mandatari;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mediante collegamento telematico al </a:t>
            </a:r>
            <a:r>
              <a:rPr lang="it-IT" dirty="0" err="1" smtClean="0">
                <a:solidFill>
                  <a:schemeClr val="tx1"/>
                </a:solidFill>
              </a:rPr>
              <a:t>preventivatore</a:t>
            </a:r>
            <a:r>
              <a:rPr lang="it-IT" dirty="0">
                <a:solidFill>
                  <a:schemeClr val="tx1"/>
                </a:solidFill>
              </a:rPr>
              <a:t>;</a:t>
            </a:r>
            <a:endParaRPr lang="it-IT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l’IVASS </a:t>
            </a:r>
            <a:r>
              <a:rPr lang="it-IT" dirty="0">
                <a:solidFill>
                  <a:schemeClr val="tx1"/>
                </a:solidFill>
              </a:rPr>
              <a:t>adotta disposizioni attuative </a:t>
            </a:r>
            <a:r>
              <a:rPr lang="it-IT" dirty="0" smtClean="0">
                <a:solidFill>
                  <a:schemeClr val="tx1"/>
                </a:solidFill>
              </a:rPr>
              <a:t>per garantire ai </a:t>
            </a:r>
            <a:r>
              <a:rPr lang="it-IT" dirty="0">
                <a:solidFill>
                  <a:schemeClr val="tx1"/>
                </a:solidFill>
              </a:rPr>
              <a:t>consumatori e agli intermediari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>
                <a:solidFill>
                  <a:schemeClr val="tx1"/>
                </a:solidFill>
              </a:rPr>
              <a:t>l’accesso e la risposta per via </a:t>
            </a:r>
            <a:r>
              <a:rPr lang="it-IT" dirty="0" smtClean="0">
                <a:solidFill>
                  <a:schemeClr val="tx1"/>
                </a:solidFill>
              </a:rPr>
              <a:t>telematica ai </a:t>
            </a:r>
            <a:r>
              <a:rPr lang="it-IT" dirty="0">
                <a:solidFill>
                  <a:schemeClr val="tx1"/>
                </a:solidFill>
              </a:rPr>
              <a:t>premi applicati per il contratto </a:t>
            </a:r>
            <a:r>
              <a:rPr lang="it-IT" dirty="0" smtClean="0">
                <a:solidFill>
                  <a:schemeClr val="tx1"/>
                </a:solidFill>
              </a:rPr>
              <a:t>base dalle </a:t>
            </a:r>
            <a:r>
              <a:rPr lang="it-IT" dirty="0">
                <a:solidFill>
                  <a:schemeClr val="tx1"/>
                </a:solidFill>
              </a:rPr>
              <a:t>imprese di </a:t>
            </a:r>
            <a:r>
              <a:rPr lang="it-IT" dirty="0" smtClean="0">
                <a:solidFill>
                  <a:schemeClr val="tx1"/>
                </a:solidFill>
              </a:rPr>
              <a:t>assicurazione;</a:t>
            </a:r>
            <a:endParaRPr lang="it-IT" u="sng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i</a:t>
            </a:r>
            <a:r>
              <a:rPr lang="it-IT" dirty="0" smtClean="0">
                <a:solidFill>
                  <a:schemeClr val="tx1"/>
                </a:solidFill>
              </a:rPr>
              <a:t>l </a:t>
            </a:r>
            <a:r>
              <a:rPr lang="it-IT" dirty="0">
                <a:solidFill>
                  <a:schemeClr val="tx1"/>
                </a:solidFill>
              </a:rPr>
              <a:t>contratto stipulato senza la dichiarazione del cliente di aver </a:t>
            </a:r>
            <a:r>
              <a:rPr lang="it-IT" dirty="0" smtClean="0">
                <a:solidFill>
                  <a:schemeClr val="tx1"/>
                </a:solidFill>
              </a:rPr>
              <a:t>ricevuto le </a:t>
            </a:r>
            <a:r>
              <a:rPr lang="it-IT" dirty="0">
                <a:solidFill>
                  <a:schemeClr val="tx1"/>
                </a:solidFill>
              </a:rPr>
              <a:t>informazioni di cui al comma 1 è affetto da nullità rilevabile solo a favore del cliente</a:t>
            </a:r>
            <a:endParaRPr lang="it-IT" u="sng" dirty="0" smtClean="0">
              <a:solidFill>
                <a:schemeClr val="tx1"/>
              </a:solidFill>
            </a:endParaRPr>
          </a:p>
        </p:txBody>
      </p:sp>
      <p:sp>
        <p:nvSpPr>
          <p:cNvPr id="32" name="Rettangolo 31"/>
          <p:cNvSpPr/>
          <p:nvPr/>
        </p:nvSpPr>
        <p:spPr>
          <a:xfrm>
            <a:off x="8035636" y="1570182"/>
            <a:ext cx="3398982" cy="47861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u="sng" dirty="0" smtClean="0">
                <a:solidFill>
                  <a:srgbClr val="FFC000"/>
                </a:solidFill>
              </a:rPr>
              <a:t>Normativa di riferimento:</a:t>
            </a:r>
          </a:p>
          <a:p>
            <a:pPr algn="ctr"/>
            <a:endParaRPr lang="it-IT" sz="2000" b="1" dirty="0" smtClean="0"/>
          </a:p>
          <a:p>
            <a:pPr algn="ctr"/>
            <a:r>
              <a:rPr lang="it-IT" dirty="0" smtClean="0"/>
              <a:t>Legge n. 221/2012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Legge Concorrenza n. 124/2017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DM n. 54/2020</a:t>
            </a:r>
          </a:p>
          <a:p>
            <a:pPr algn="ctr"/>
            <a:endParaRPr lang="it-IT" dirty="0" smtClean="0"/>
          </a:p>
          <a:p>
            <a:pPr algn="ctr"/>
            <a:r>
              <a:rPr lang="it-IT" dirty="0" smtClean="0"/>
              <a:t>DM 4 </a:t>
            </a:r>
            <a:r>
              <a:rPr lang="it-IT" dirty="0" err="1" smtClean="0"/>
              <a:t>gen</a:t>
            </a:r>
            <a:r>
              <a:rPr lang="it-IT" dirty="0" smtClean="0"/>
              <a:t> 2021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93979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Connettore 2 46"/>
          <p:cNvCxnSpPr>
            <a:stCxn id="71" idx="3"/>
            <a:endCxn id="32" idx="1"/>
          </p:cNvCxnSpPr>
          <p:nvPr/>
        </p:nvCxnSpPr>
        <p:spPr>
          <a:xfrm flipV="1">
            <a:off x="2717583" y="2549004"/>
            <a:ext cx="1559449" cy="1"/>
          </a:xfrm>
          <a:prstGeom prst="straightConnector1">
            <a:avLst/>
          </a:prstGeom>
          <a:ln w="57150">
            <a:headEnd w="lg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194" name="Immagine 14" descr="ivass-marchio rid-2016-blu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" y="330994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1" name="Connettore 1 10"/>
          <p:cNvCxnSpPr/>
          <p:nvPr/>
        </p:nvCxnSpPr>
        <p:spPr bwMode="auto">
          <a:xfrm>
            <a:off x="286327" y="428625"/>
            <a:ext cx="11628582" cy="1111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 flipV="1">
            <a:off x="314036" y="1071563"/>
            <a:ext cx="11674764" cy="417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98" name="CasellaDiTesto 5"/>
          <p:cNvSpPr txBox="1">
            <a:spLocks noChangeArrowheads="1"/>
          </p:cNvSpPr>
          <p:nvPr/>
        </p:nvSpPr>
        <p:spPr bwMode="auto">
          <a:xfrm>
            <a:off x="5632450" y="42211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199" name="CasellaDiTesto 2"/>
          <p:cNvSpPr txBox="1">
            <a:spLocks noChangeArrowheads="1"/>
          </p:cNvSpPr>
          <p:nvPr/>
        </p:nvSpPr>
        <p:spPr bwMode="auto">
          <a:xfrm>
            <a:off x="3287713" y="33337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203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630C1301-35C1-49A0-A2CF-61B58B8A4C1E}" type="slidenum">
              <a:rPr lang="it-IT" altLang="it-IT" sz="1400"/>
              <a:pPr>
                <a:buFont typeface="Wingdings" panose="05000000000000000000" pitchFamily="2" charset="2"/>
                <a:buNone/>
              </a:pPr>
              <a:t>3</a:t>
            </a:fld>
            <a:endParaRPr lang="it-IT" altLang="it-IT" sz="1400"/>
          </a:p>
        </p:txBody>
      </p:sp>
      <p:cxnSp>
        <p:nvCxnSpPr>
          <p:cNvPr id="18" name="Connettore 2 17"/>
          <p:cNvCxnSpPr/>
          <p:nvPr/>
        </p:nvCxnSpPr>
        <p:spPr>
          <a:xfrm flipV="1">
            <a:off x="2724128" y="4817119"/>
            <a:ext cx="1583477" cy="249424"/>
          </a:xfrm>
          <a:prstGeom prst="straightConnector1">
            <a:avLst/>
          </a:prstGeom>
          <a:ln w="57150">
            <a:headEnd w="lg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2" name="Connettore 2 71"/>
          <p:cNvCxnSpPr/>
          <p:nvPr/>
        </p:nvCxnSpPr>
        <p:spPr>
          <a:xfrm flipV="1">
            <a:off x="2724128" y="1851339"/>
            <a:ext cx="1552904" cy="463554"/>
          </a:xfrm>
          <a:prstGeom prst="straightConnector1">
            <a:avLst/>
          </a:prstGeom>
          <a:ln w="57150">
            <a:headEnd w="lg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" name="Rettangolo 70"/>
          <p:cNvSpPr/>
          <p:nvPr/>
        </p:nvSpPr>
        <p:spPr>
          <a:xfrm>
            <a:off x="500421" y="2121279"/>
            <a:ext cx="2217162" cy="8554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Ambito oggettivo di applicazione</a:t>
            </a:r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314036" y="1357499"/>
            <a:ext cx="2503055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39" name="Immagine 19">
            <a:extLst>
              <a:ext uri="{FF2B5EF4-FFF2-40B4-BE49-F238E27FC236}">
                <a16:creationId xmlns:a16="http://schemas.microsoft.com/office/drawing/2014/main" id="{DC247EB4-9BD2-4976-B436-7C320843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46" y="1467881"/>
            <a:ext cx="206216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ttangolo 31"/>
          <p:cNvSpPr/>
          <p:nvPr/>
        </p:nvSpPr>
        <p:spPr>
          <a:xfrm>
            <a:off x="4277032" y="1563063"/>
            <a:ext cx="7541342" cy="197188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u="sng" dirty="0" smtClean="0">
                <a:solidFill>
                  <a:srgbClr val="FFC000"/>
                </a:solidFill>
              </a:rPr>
              <a:t>Ogni tipologia di contratto </a:t>
            </a:r>
            <a:r>
              <a:rPr lang="it-IT" sz="2000" b="1" u="sng" dirty="0" err="1" smtClean="0">
                <a:solidFill>
                  <a:srgbClr val="FFC000"/>
                </a:solidFill>
              </a:rPr>
              <a:t>r.c.</a:t>
            </a:r>
            <a:r>
              <a:rPr lang="it-IT" sz="2000" b="1" u="sng" dirty="0" smtClean="0">
                <a:solidFill>
                  <a:srgbClr val="FFC000"/>
                </a:solidFill>
              </a:rPr>
              <a:t> auto</a:t>
            </a:r>
            <a:r>
              <a:rPr lang="it-IT" sz="2000" b="1" dirty="0" smtClean="0">
                <a:solidFill>
                  <a:srgbClr val="FFC000"/>
                </a:solidFill>
              </a:rPr>
              <a:t> </a:t>
            </a:r>
            <a:r>
              <a:rPr lang="it-IT" sz="2000" b="1" dirty="0" smtClean="0">
                <a:solidFill>
                  <a:schemeClr val="bg1"/>
                </a:solidFill>
              </a:rPr>
              <a:t>(</a:t>
            </a:r>
            <a:r>
              <a:rPr lang="it-IT" sz="2000" dirty="0" smtClean="0">
                <a:solidFill>
                  <a:schemeClr val="bg1"/>
                </a:solidFill>
              </a:rPr>
              <a:t>prime assicurazioni o «rinnovi»)</a:t>
            </a:r>
          </a:p>
          <a:p>
            <a:endParaRPr lang="it-IT" sz="2000" dirty="0" smtClean="0">
              <a:solidFill>
                <a:schemeClr val="bg1"/>
              </a:solidFill>
            </a:endParaRPr>
          </a:p>
          <a:p>
            <a:r>
              <a:rPr lang="it-IT" sz="2000" b="1" u="sng" dirty="0">
                <a:solidFill>
                  <a:srgbClr val="FFC000"/>
                </a:solidFill>
              </a:rPr>
              <a:t>Per i </a:t>
            </a:r>
            <a:r>
              <a:rPr lang="it-IT" sz="2000" b="1" u="sng" dirty="0" smtClean="0">
                <a:solidFill>
                  <a:srgbClr val="FFC000"/>
                </a:solidFill>
              </a:rPr>
              <a:t>consumatori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dirty="0" smtClean="0">
                <a:solidFill>
                  <a:schemeClr val="bg1"/>
                </a:solidFill>
              </a:rPr>
              <a:t>(uso privato)</a:t>
            </a:r>
            <a:endParaRPr lang="it-IT" sz="2000" b="1" u="sng" dirty="0" smtClean="0">
              <a:solidFill>
                <a:srgbClr val="FFC000"/>
              </a:solidFill>
            </a:endParaRPr>
          </a:p>
          <a:p>
            <a:endParaRPr lang="it-IT" sz="2000" b="1" u="sng" dirty="0">
              <a:solidFill>
                <a:srgbClr val="FFC000"/>
              </a:solidFill>
            </a:endParaRPr>
          </a:p>
          <a:p>
            <a:r>
              <a:rPr lang="it-IT" sz="2000" b="1" u="sng" dirty="0" smtClean="0">
                <a:solidFill>
                  <a:srgbClr val="FFC000"/>
                </a:solidFill>
              </a:rPr>
              <a:t>Autovetture, motocicli e ciclomotori</a:t>
            </a:r>
            <a:endParaRPr lang="it-IT" sz="2000" b="1" u="sng" dirty="0">
              <a:solidFill>
                <a:srgbClr val="FFC000"/>
              </a:solidFill>
            </a:endParaRPr>
          </a:p>
          <a:p>
            <a:endParaRPr lang="it-IT" dirty="0"/>
          </a:p>
        </p:txBody>
      </p:sp>
      <p:sp>
        <p:nvSpPr>
          <p:cNvPr id="19" name="Rettangolo 18"/>
          <p:cNvSpPr/>
          <p:nvPr/>
        </p:nvSpPr>
        <p:spPr>
          <a:xfrm>
            <a:off x="506966" y="4839062"/>
            <a:ext cx="2217162" cy="8554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Ambito 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soggettivo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</a:rPr>
              <a:t>di applicazione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277032" y="4264785"/>
            <a:ext cx="7541342" cy="232998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u="sng" dirty="0" smtClean="0">
                <a:solidFill>
                  <a:srgbClr val="FFC000"/>
                </a:solidFill>
              </a:rPr>
              <a:t>Imprese operanti in Italia:</a:t>
            </a:r>
            <a:r>
              <a:rPr lang="it-IT" sz="2000" dirty="0" smtClean="0">
                <a:solidFill>
                  <a:schemeClr val="bg1"/>
                </a:solidFill>
              </a:rPr>
              <a:t> obbligo per tutte di integrarsi a </a:t>
            </a:r>
            <a:r>
              <a:rPr lang="it-IT" sz="2000" dirty="0" err="1" smtClean="0">
                <a:solidFill>
                  <a:schemeClr val="bg1"/>
                </a:solidFill>
              </a:rPr>
              <a:t>Preventivass</a:t>
            </a:r>
            <a:r>
              <a:rPr lang="it-IT" sz="2000" dirty="0" smtClean="0">
                <a:solidFill>
                  <a:schemeClr val="bg1"/>
                </a:solidFill>
              </a:rPr>
              <a:t> e fornire preventivi su richiesta dei consumatori </a:t>
            </a:r>
            <a:endParaRPr lang="it-IT" sz="2000" b="1" u="sng" dirty="0" smtClean="0">
              <a:solidFill>
                <a:srgbClr val="FFC000"/>
              </a:solidFill>
            </a:endParaRPr>
          </a:p>
          <a:p>
            <a:endParaRPr lang="it-IT" dirty="0" smtClean="0"/>
          </a:p>
          <a:p>
            <a:r>
              <a:rPr lang="it-IT" sz="2000" b="1" u="sng" dirty="0" smtClean="0">
                <a:solidFill>
                  <a:srgbClr val="FFC000"/>
                </a:solidFill>
              </a:rPr>
              <a:t>Intermediari</a:t>
            </a:r>
            <a:r>
              <a:rPr lang="it-IT" sz="2000" b="1" dirty="0" smtClean="0">
                <a:solidFill>
                  <a:srgbClr val="FFC000"/>
                </a:solidFill>
              </a:rPr>
              <a:t>: </a:t>
            </a:r>
            <a:r>
              <a:rPr lang="it-IT" sz="2000" dirty="0" smtClean="0"/>
              <a:t>obbligo di esibire preventivi da contratto base di tutte le imprese con cui intercorre un rapporto di mandato (Iscritti nelle sez. A, D  e F del R.U.I.)</a:t>
            </a:r>
            <a:endParaRPr lang="it-IT" sz="2000" dirty="0"/>
          </a:p>
        </p:txBody>
      </p:sp>
      <p:cxnSp>
        <p:nvCxnSpPr>
          <p:cNvPr id="28" name="Connettore 2 27"/>
          <p:cNvCxnSpPr/>
          <p:nvPr/>
        </p:nvCxnSpPr>
        <p:spPr>
          <a:xfrm>
            <a:off x="2724128" y="5523345"/>
            <a:ext cx="1552904" cy="101600"/>
          </a:xfrm>
          <a:prstGeom prst="straightConnector1">
            <a:avLst/>
          </a:prstGeom>
          <a:ln w="57150">
            <a:headEnd w="lg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>
            <a:off x="2717583" y="2802947"/>
            <a:ext cx="1590022" cy="263767"/>
          </a:xfrm>
          <a:prstGeom prst="straightConnector1">
            <a:avLst/>
          </a:prstGeom>
          <a:ln w="57150">
            <a:headEnd w="lg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5154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Connettore 2 46"/>
          <p:cNvCxnSpPr/>
          <p:nvPr/>
        </p:nvCxnSpPr>
        <p:spPr>
          <a:xfrm>
            <a:off x="6797594" y="3936491"/>
            <a:ext cx="2012963" cy="823408"/>
          </a:xfrm>
          <a:prstGeom prst="straightConnector1">
            <a:avLst/>
          </a:prstGeom>
          <a:ln w="57150">
            <a:headEnd w="lg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194" name="Immagine 14" descr="ivass-marchio rid-2016-blu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" y="330994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1" name="Connettore 1 10"/>
          <p:cNvCxnSpPr/>
          <p:nvPr/>
        </p:nvCxnSpPr>
        <p:spPr bwMode="auto">
          <a:xfrm>
            <a:off x="286327" y="428625"/>
            <a:ext cx="11628582" cy="1111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 flipV="1">
            <a:off x="314036" y="1071563"/>
            <a:ext cx="11674764" cy="417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98" name="CasellaDiTesto 5"/>
          <p:cNvSpPr txBox="1">
            <a:spLocks noChangeArrowheads="1"/>
          </p:cNvSpPr>
          <p:nvPr/>
        </p:nvSpPr>
        <p:spPr bwMode="auto">
          <a:xfrm>
            <a:off x="5632450" y="42211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199" name="CasellaDiTesto 2"/>
          <p:cNvSpPr txBox="1">
            <a:spLocks noChangeArrowheads="1"/>
          </p:cNvSpPr>
          <p:nvPr/>
        </p:nvSpPr>
        <p:spPr bwMode="auto">
          <a:xfrm>
            <a:off x="3287713" y="33337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2503489" y="1577976"/>
            <a:ext cx="32210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it-IT" altLang="it-IT" sz="2600" i="1"/>
          </a:p>
        </p:txBody>
      </p:sp>
      <p:sp>
        <p:nvSpPr>
          <p:cNvPr id="8201" name="CasellaDiTesto 3"/>
          <p:cNvSpPr txBox="1">
            <a:spLocks noChangeArrowheads="1"/>
          </p:cNvSpPr>
          <p:nvPr/>
        </p:nvSpPr>
        <p:spPr bwMode="auto">
          <a:xfrm>
            <a:off x="465439" y="3619062"/>
            <a:ext cx="2273300" cy="34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it-IT" altLang="it-IT" sz="1800" b="1" dirty="0" smtClean="0">
                <a:latin typeface="+mj-lt"/>
              </a:rPr>
              <a:t>utenti</a:t>
            </a:r>
            <a:endParaRPr lang="it-IT" altLang="it-IT" sz="1800" b="1" dirty="0">
              <a:latin typeface="+mj-lt"/>
            </a:endParaRPr>
          </a:p>
        </p:txBody>
      </p:sp>
      <p:sp>
        <p:nvSpPr>
          <p:cNvPr id="8202" name="Rettangolo 1"/>
          <p:cNvSpPr>
            <a:spLocks noChangeArrowheads="1"/>
          </p:cNvSpPr>
          <p:nvPr/>
        </p:nvSpPr>
        <p:spPr bwMode="auto">
          <a:xfrm>
            <a:off x="9750076" y="1231469"/>
            <a:ext cx="2743201" cy="223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buClr>
                <a:srgbClr val="FF0000"/>
              </a:buClr>
              <a:buNone/>
            </a:pPr>
            <a:r>
              <a:rPr lang="it-IT" altLang="it-IT" sz="2000" b="1" dirty="0" smtClean="0">
                <a:solidFill>
                  <a:schemeClr val="accent1">
                    <a:lumMod val="50000"/>
                  </a:schemeClr>
                </a:solidFill>
              </a:rPr>
              <a:t>DB</a:t>
            </a:r>
            <a:endParaRPr lang="it-IT" altLang="it-IT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it-IT" altLang="it-IT" sz="1800" b="1" dirty="0" smtClean="0">
                <a:solidFill>
                  <a:schemeClr val="accent1">
                    <a:lumMod val="50000"/>
                  </a:schemeClr>
                </a:solidFill>
              </a:rPr>
              <a:t>Veicoli</a:t>
            </a:r>
          </a:p>
          <a:p>
            <a:pPr marL="0" indent="0" algn="ctr">
              <a:buNone/>
            </a:pPr>
            <a:r>
              <a:rPr lang="it-IT" altLang="it-IT" sz="1800" b="1" dirty="0" smtClean="0">
                <a:solidFill>
                  <a:schemeClr val="accent1">
                    <a:lumMod val="50000"/>
                  </a:schemeClr>
                </a:solidFill>
              </a:rPr>
              <a:t>Allestimenti</a:t>
            </a:r>
          </a:p>
          <a:p>
            <a:pPr marL="0" indent="0" algn="ctr">
              <a:buNone/>
            </a:pPr>
            <a:r>
              <a:rPr lang="it-IT" altLang="it-IT" sz="1800" b="1" dirty="0" smtClean="0">
                <a:solidFill>
                  <a:schemeClr val="accent1">
                    <a:lumMod val="50000"/>
                  </a:schemeClr>
                </a:solidFill>
              </a:rPr>
              <a:t>Coperture</a:t>
            </a:r>
          </a:p>
          <a:p>
            <a:pPr marL="0" indent="0" algn="ctr">
              <a:buNone/>
            </a:pPr>
            <a:r>
              <a:rPr lang="it-IT" altLang="it-IT" sz="1800" b="1" dirty="0" smtClean="0">
                <a:solidFill>
                  <a:schemeClr val="accent1">
                    <a:lumMod val="50000"/>
                  </a:schemeClr>
                </a:solidFill>
              </a:rPr>
              <a:t>Sinistrosità</a:t>
            </a:r>
          </a:p>
          <a:p>
            <a:pPr marL="0" indent="0" algn="ctr">
              <a:buNone/>
            </a:pPr>
            <a:r>
              <a:rPr lang="it-IT" altLang="it-IT" sz="1800" b="1" dirty="0" smtClean="0">
                <a:solidFill>
                  <a:schemeClr val="accent1">
                    <a:lumMod val="50000"/>
                  </a:schemeClr>
                </a:solidFill>
              </a:rPr>
              <a:t>Indirizzi</a:t>
            </a:r>
          </a:p>
          <a:p>
            <a:pPr marL="0" indent="0">
              <a:buNone/>
            </a:pPr>
            <a:endParaRPr lang="it-IT" altLang="it-IT" sz="2000" dirty="0"/>
          </a:p>
        </p:txBody>
      </p:sp>
      <p:sp>
        <p:nvSpPr>
          <p:cNvPr id="8203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630C1301-35C1-49A0-A2CF-61B58B8A4C1E}" type="slidenum">
              <a:rPr lang="it-IT" altLang="it-IT" sz="1400"/>
              <a:pPr>
                <a:buFont typeface="Wingdings" panose="05000000000000000000" pitchFamily="2" charset="2"/>
                <a:buNone/>
              </a:pPr>
              <a:t>4</a:t>
            </a:fld>
            <a:endParaRPr lang="it-IT" altLang="it-IT" sz="1400"/>
          </a:p>
        </p:txBody>
      </p:sp>
      <p:sp>
        <p:nvSpPr>
          <p:cNvPr id="2" name="Rettangolo 1"/>
          <p:cNvSpPr/>
          <p:nvPr/>
        </p:nvSpPr>
        <p:spPr>
          <a:xfrm>
            <a:off x="291863" y="1203558"/>
            <a:ext cx="3152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Architettura</a:t>
            </a:r>
            <a:r>
              <a:rPr lang="it-IT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2400" dirty="0">
                <a:solidFill>
                  <a:schemeClr val="accent5">
                    <a:lumMod val="50000"/>
                  </a:schemeClr>
                </a:solidFill>
              </a:rPr>
              <a:t>del sistema</a:t>
            </a:r>
          </a:p>
        </p:txBody>
      </p:sp>
      <p:pic>
        <p:nvPicPr>
          <p:cNvPr id="22" name="Picture 12" descr="d:\dati\profili\IV53435\UserTemp\IeTemp\Content.IE5\JM39D28R\utente-singolo-architet-01r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6" y="2723356"/>
            <a:ext cx="566358" cy="86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d:\dati\profili\IV53435\UserTemp\IeTemp\Content.IE5\2TCE08XL\mobile-1976104_640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03" y="1691666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d:\dati\profili\IV53435\UserTemp\IeTemp\Content.IE5\4FXCCVHM\browser-773215_960_72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173" y="1842628"/>
            <a:ext cx="811259" cy="81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d:\dati\profili\IV53435\UserTemp\IeTemp\Content.IE5\OS9U1RV9\cloud[1]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2296101"/>
            <a:ext cx="3682976" cy="244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sellaDiTesto 26"/>
          <p:cNvSpPr txBox="1"/>
          <p:nvPr/>
        </p:nvSpPr>
        <p:spPr>
          <a:xfrm>
            <a:off x="3826584" y="3691965"/>
            <a:ext cx="2503055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29" name="Immagine 19">
            <a:extLst>
              <a:ext uri="{FF2B5EF4-FFF2-40B4-BE49-F238E27FC236}">
                <a16:creationId xmlns:a16="http://schemas.microsoft.com/office/drawing/2014/main" id="{DC247EB4-9BD2-4976-B436-7C320843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748" y="3790377"/>
            <a:ext cx="206216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d:\dati\profili\IV53435\UserTemp\IeTemp\Content.IE5\JM39D28R\database-149760_960_720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300" y="1268412"/>
            <a:ext cx="686641" cy="8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d:\dati\profili\IV53435\UserTemp\IeTemp\Content.IE5\JM39D28R\database-149760_960_720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9807" y="1268413"/>
            <a:ext cx="686641" cy="8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d:\dati\profili\IV53435\UserTemp\IeTemp\Content.IE5\JM39D28R\database-149760_960_720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190" y="1661268"/>
            <a:ext cx="686641" cy="8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d:\dati\profili\IV53435\UserTemp\IeTemp\Content.IE5\JM39D28R\database-149760_960_720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630" y="1635558"/>
            <a:ext cx="686641" cy="82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onnettore 2 17"/>
          <p:cNvCxnSpPr>
            <a:endCxn id="37" idx="1"/>
          </p:cNvCxnSpPr>
          <p:nvPr/>
        </p:nvCxnSpPr>
        <p:spPr>
          <a:xfrm flipV="1">
            <a:off x="6060281" y="2050308"/>
            <a:ext cx="2791349" cy="895024"/>
          </a:xfrm>
          <a:prstGeom prst="straightConnector1">
            <a:avLst/>
          </a:prstGeom>
          <a:ln w="57150">
            <a:headEnd w="lg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 flipV="1">
            <a:off x="1209087" y="2627770"/>
            <a:ext cx="526555" cy="504712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headEnd w="lg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>
            <a:off x="2652532" y="2128331"/>
            <a:ext cx="1316462" cy="700857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headEnd w="lg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Connettore 2 58"/>
          <p:cNvCxnSpPr/>
          <p:nvPr/>
        </p:nvCxnSpPr>
        <p:spPr>
          <a:xfrm flipH="1">
            <a:off x="6644349" y="2597300"/>
            <a:ext cx="2529167" cy="831700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headEnd w="lg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 flipH="1" flipV="1">
            <a:off x="6329639" y="4556280"/>
            <a:ext cx="1601090" cy="726214"/>
          </a:xfrm>
          <a:prstGeom prst="straightConnector1">
            <a:avLst/>
          </a:prstGeom>
          <a:ln w="57150">
            <a:solidFill>
              <a:schemeClr val="accent6">
                <a:lumMod val="60000"/>
                <a:lumOff val="40000"/>
              </a:schemeClr>
            </a:solidFill>
            <a:headEnd w="lg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8" name="Picture 8" descr="D:\Dati\Profili\IV53435\Desktop\assicurazion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478" y="4897772"/>
            <a:ext cx="3680405" cy="182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Connettore 2 71"/>
          <p:cNvCxnSpPr/>
          <p:nvPr/>
        </p:nvCxnSpPr>
        <p:spPr>
          <a:xfrm flipH="1" flipV="1">
            <a:off x="2339752" y="2677116"/>
            <a:ext cx="1406507" cy="721387"/>
          </a:xfrm>
          <a:prstGeom prst="straightConnector1">
            <a:avLst/>
          </a:prstGeom>
          <a:ln w="57150">
            <a:headEnd w="lg" len="med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" name="Rettangolo 70"/>
          <p:cNvSpPr/>
          <p:nvPr/>
        </p:nvSpPr>
        <p:spPr>
          <a:xfrm>
            <a:off x="9194950" y="4110360"/>
            <a:ext cx="2140088" cy="5914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Imprese assicurative</a:t>
            </a:r>
            <a:endParaRPr lang="it-IT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3386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14" descr="ivass-marchio rid-2016-blu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" y="330994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1" name="Connettore 1 10"/>
          <p:cNvCxnSpPr/>
          <p:nvPr/>
        </p:nvCxnSpPr>
        <p:spPr bwMode="auto">
          <a:xfrm>
            <a:off x="286327" y="428625"/>
            <a:ext cx="11628582" cy="1111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 flipV="1">
            <a:off x="314036" y="1071563"/>
            <a:ext cx="11674764" cy="417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98" name="CasellaDiTesto 5"/>
          <p:cNvSpPr txBox="1">
            <a:spLocks noChangeArrowheads="1"/>
          </p:cNvSpPr>
          <p:nvPr/>
        </p:nvSpPr>
        <p:spPr bwMode="auto">
          <a:xfrm>
            <a:off x="5632450" y="42211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199" name="CasellaDiTesto 2"/>
          <p:cNvSpPr txBox="1">
            <a:spLocks noChangeArrowheads="1"/>
          </p:cNvSpPr>
          <p:nvPr/>
        </p:nvSpPr>
        <p:spPr bwMode="auto">
          <a:xfrm>
            <a:off x="4728586" y="559853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3031051" y="2124179"/>
            <a:ext cx="32210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it-IT" altLang="it-IT" sz="2600" i="1"/>
          </a:p>
        </p:txBody>
      </p:sp>
      <p:sp>
        <p:nvSpPr>
          <p:cNvPr id="8203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630C1301-35C1-49A0-A2CF-61B58B8A4C1E}" type="slidenum">
              <a:rPr lang="it-IT" altLang="it-IT" sz="1400"/>
              <a:pPr>
                <a:buFont typeface="Wingdings" panose="05000000000000000000" pitchFamily="2" charset="2"/>
                <a:buNone/>
              </a:pPr>
              <a:t>5</a:t>
            </a:fld>
            <a:endParaRPr lang="it-IT" altLang="it-IT" sz="1400"/>
          </a:p>
        </p:txBody>
      </p:sp>
      <p:sp>
        <p:nvSpPr>
          <p:cNvPr id="38" name="CasellaDiTesto 37"/>
          <p:cNvSpPr txBox="1"/>
          <p:nvPr/>
        </p:nvSpPr>
        <p:spPr>
          <a:xfrm>
            <a:off x="6469424" y="1198831"/>
            <a:ext cx="2503055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39" name="Immagine 19">
            <a:extLst>
              <a:ext uri="{FF2B5EF4-FFF2-40B4-BE49-F238E27FC236}">
                <a16:creationId xmlns:a16="http://schemas.microsoft.com/office/drawing/2014/main" id="{DC247EB4-9BD2-4976-B436-7C320843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43" y="1284206"/>
            <a:ext cx="206216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olo 1">
            <a:extLst>
              <a:ext uri="{FF2B5EF4-FFF2-40B4-BE49-F238E27FC236}">
                <a16:creationId xmlns:a16="http://schemas.microsoft.com/office/drawing/2014/main" id="{79770998-EF47-4CDA-BD6C-1BA6054E1518}"/>
              </a:ext>
            </a:extLst>
          </p:cNvPr>
          <p:cNvSpPr txBox="1">
            <a:spLocks/>
          </p:cNvSpPr>
          <p:nvPr/>
        </p:nvSpPr>
        <p:spPr bwMode="auto">
          <a:xfrm>
            <a:off x="2256271" y="1011238"/>
            <a:ext cx="4275209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900" b="1" dirty="0">
                <a:solidFill>
                  <a:srgbClr val="2338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Modalità di </a:t>
            </a:r>
            <a:r>
              <a:rPr lang="it-IT" altLang="it-IT" sz="2900" b="1" dirty="0" smtClean="0">
                <a:solidFill>
                  <a:srgbClr val="2338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utilizzo di </a:t>
            </a:r>
            <a:endParaRPr lang="it-IT" altLang="it-IT" sz="2900" b="1" dirty="0">
              <a:solidFill>
                <a:srgbClr val="2338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A64CC3C8-B63B-45E4-BF5D-6C0912AB8A2B}"/>
              </a:ext>
            </a:extLst>
          </p:cNvPr>
          <p:cNvSpPr/>
          <p:nvPr/>
        </p:nvSpPr>
        <p:spPr>
          <a:xfrm>
            <a:off x="4506104" y="4318474"/>
            <a:ext cx="792163" cy="504825"/>
          </a:xfrm>
          <a:prstGeom prst="downArrow">
            <a:avLst>
              <a:gd name="adj1" fmla="val 76456"/>
              <a:gd name="adj2" fmla="val 7078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24" name="Segnaposto contenuto 2">
            <a:extLst>
              <a:ext uri="{FF2B5EF4-FFF2-40B4-BE49-F238E27FC236}">
                <a16:creationId xmlns:a16="http://schemas.microsoft.com/office/drawing/2014/main" id="{63102F09-7546-4194-AC5A-02A990182755}"/>
              </a:ext>
            </a:extLst>
          </p:cNvPr>
          <p:cNvSpPr txBox="1">
            <a:spLocks/>
          </p:cNvSpPr>
          <p:nvPr/>
        </p:nvSpPr>
        <p:spPr>
          <a:xfrm>
            <a:off x="1938339" y="1911350"/>
            <a:ext cx="8229600" cy="8397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altLang="it-IT" sz="1600" dirty="0" smtClean="0">
                <a:solidFill>
                  <a:srgbClr val="23384D"/>
                </a:solidFill>
                <a:latin typeface="Segoe UI"/>
                <a:cs typeface="Segoe UI"/>
              </a:rPr>
              <a:t>Gli utenti (consumatori e intermediari) possono utilizzare </a:t>
            </a:r>
            <a:r>
              <a:rPr lang="it-IT" altLang="it-IT" sz="1600" b="1" dirty="0" smtClean="0">
                <a:solidFill>
                  <a:srgbClr val="23384D"/>
                </a:solidFill>
                <a:latin typeface="Segoe UI"/>
                <a:cs typeface="Segoe UI"/>
              </a:rPr>
              <a:t>due</a:t>
            </a:r>
            <a:r>
              <a:rPr lang="it-IT" altLang="it-IT" sz="1600" dirty="0" smtClean="0">
                <a:solidFill>
                  <a:srgbClr val="23384D"/>
                </a:solidFill>
                <a:latin typeface="Segoe UI"/>
                <a:cs typeface="Segoe UI"/>
              </a:rPr>
              <a:t> strumenti per effettuare il </a:t>
            </a:r>
            <a:r>
              <a:rPr lang="it-IT" sz="1600" u="sng" dirty="0" smtClean="0">
                <a:solidFill>
                  <a:srgbClr val="2338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collegamento telematico al </a:t>
            </a:r>
            <a:r>
              <a:rPr lang="it-IT" sz="1600" u="sng" dirty="0" err="1" smtClean="0">
                <a:solidFill>
                  <a:srgbClr val="2338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preventivatore</a:t>
            </a:r>
            <a:r>
              <a:rPr lang="it-IT" sz="1600" dirty="0" smtClean="0">
                <a:solidFill>
                  <a:srgbClr val="2338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it-IT" altLang="it-IT" sz="1600" dirty="0" smtClean="0">
                <a:solidFill>
                  <a:srgbClr val="23384D"/>
                </a:solidFill>
                <a:latin typeface="Segoe UI"/>
                <a:cs typeface="Segoe UI"/>
              </a:rPr>
              <a:t>ottenere un preventivo da contratto base.</a:t>
            </a:r>
            <a:endParaRPr lang="it-IT" altLang="it-IT" sz="1600" dirty="0">
              <a:solidFill>
                <a:srgbClr val="23384D"/>
              </a:solidFill>
              <a:latin typeface="Segoe UI"/>
              <a:cs typeface="Segoe UI"/>
            </a:endParaRP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C38087B2-52AE-4900-A666-2514F129B149}"/>
              </a:ext>
            </a:extLst>
          </p:cNvPr>
          <p:cNvSpPr/>
          <p:nvPr/>
        </p:nvSpPr>
        <p:spPr>
          <a:xfrm>
            <a:off x="3640916" y="3165949"/>
            <a:ext cx="2449512" cy="1152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/>
              <a:t>1:</a:t>
            </a:r>
          </a:p>
          <a:p>
            <a:pPr algn="ctr">
              <a:defRPr/>
            </a:pPr>
            <a:r>
              <a:rPr lang="it-IT" dirty="0"/>
              <a:t>Preventivazione tramite </a:t>
            </a:r>
            <a:r>
              <a:rPr lang="it-IT" sz="2000" b="1" dirty="0"/>
              <a:t>preventivass.it</a:t>
            </a:r>
          </a:p>
        </p:txBody>
      </p:sp>
      <p:sp>
        <p:nvSpPr>
          <p:cNvPr id="26" name="Rettangolo 25">
            <a:extLst>
              <a:ext uri="{FF2B5EF4-FFF2-40B4-BE49-F238E27FC236}">
                <a16:creationId xmlns:a16="http://schemas.microsoft.com/office/drawing/2014/main" id="{8C190168-0B31-4CAF-B607-7F53EE2A2C61}"/>
              </a:ext>
            </a:extLst>
          </p:cNvPr>
          <p:cNvSpPr/>
          <p:nvPr/>
        </p:nvSpPr>
        <p:spPr>
          <a:xfrm>
            <a:off x="6157104" y="3165949"/>
            <a:ext cx="244792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/>
              <a:t>2:</a:t>
            </a:r>
          </a:p>
          <a:p>
            <a:pPr algn="ctr">
              <a:defRPr/>
            </a:pPr>
            <a:r>
              <a:rPr lang="it-IT" dirty="0"/>
              <a:t>Preventivazione tramite </a:t>
            </a:r>
            <a:r>
              <a:rPr lang="it-IT" sz="2000" b="1" dirty="0"/>
              <a:t>portale brandizzato</a:t>
            </a:r>
          </a:p>
        </p:txBody>
      </p:sp>
      <p:sp>
        <p:nvSpPr>
          <p:cNvPr id="27" name="Segnaposto contenuto 2">
            <a:extLst>
              <a:ext uri="{FF2B5EF4-FFF2-40B4-BE49-F238E27FC236}">
                <a16:creationId xmlns:a16="http://schemas.microsoft.com/office/drawing/2014/main" id="{8F8B003B-8E7D-44DE-BEFA-8969B585ABC3}"/>
              </a:ext>
            </a:extLst>
          </p:cNvPr>
          <p:cNvSpPr txBox="1">
            <a:spLocks/>
          </p:cNvSpPr>
          <p:nvPr/>
        </p:nvSpPr>
        <p:spPr bwMode="auto">
          <a:xfrm>
            <a:off x="3818716" y="4842349"/>
            <a:ext cx="2166937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it-IT" altLang="it-IT" sz="1600" b="1" u="sng" dirty="0">
                <a:solidFill>
                  <a:srgbClr val="C00000"/>
                </a:solidFill>
              </a:rPr>
              <a:t>l’applicazione web pubblica</a:t>
            </a:r>
            <a:endParaRPr lang="it-IT" altLang="it-IT" sz="1600" dirty="0">
              <a:solidFill>
                <a:srgbClr val="2338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it-IT" altLang="it-IT" sz="1600" dirty="0">
              <a:solidFill>
                <a:srgbClr val="2338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it-IT" altLang="it-IT" sz="1600" dirty="0">
                <a:solidFill>
                  <a:srgbClr val="2338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direttamente dalla sezione pubblica di Preventivass</a:t>
            </a:r>
          </a:p>
        </p:txBody>
      </p:sp>
      <p:sp>
        <p:nvSpPr>
          <p:cNvPr id="28" name="Segnaposto contenuto 2">
            <a:extLst>
              <a:ext uri="{FF2B5EF4-FFF2-40B4-BE49-F238E27FC236}">
                <a16:creationId xmlns:a16="http://schemas.microsoft.com/office/drawing/2014/main" id="{8970602E-3515-47F4-B3F1-7EA0132DA5FC}"/>
              </a:ext>
            </a:extLst>
          </p:cNvPr>
          <p:cNvSpPr txBox="1">
            <a:spLocks/>
          </p:cNvSpPr>
          <p:nvPr/>
        </p:nvSpPr>
        <p:spPr bwMode="auto">
          <a:xfrm>
            <a:off x="6296803" y="4842348"/>
            <a:ext cx="21685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it-IT" altLang="it-IT" sz="1600" b="1" u="sng" dirty="0">
                <a:solidFill>
                  <a:srgbClr val="C00000"/>
                </a:solidFill>
              </a:rPr>
              <a:t>il canale brandizzato </a:t>
            </a:r>
          </a:p>
          <a:p>
            <a:pPr algn="ctr" eaLnBrk="1" hangingPunct="1">
              <a:buNone/>
            </a:pPr>
            <a:endParaRPr lang="it-IT" altLang="it-IT" sz="1600" dirty="0">
              <a:solidFill>
                <a:srgbClr val="2338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>
              <a:buNone/>
            </a:pPr>
            <a:endParaRPr lang="it-IT" altLang="it-IT" sz="1600" dirty="0">
              <a:solidFill>
                <a:srgbClr val="2338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>
              <a:buNone/>
            </a:pPr>
            <a:r>
              <a:rPr lang="it-IT" altLang="it-IT" sz="1600" dirty="0">
                <a:solidFill>
                  <a:srgbClr val="2338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 sito web di ogni impresa</a:t>
            </a:r>
          </a:p>
        </p:txBody>
      </p:sp>
      <p:sp>
        <p:nvSpPr>
          <p:cNvPr id="29" name="Freccia in giù 28">
            <a:extLst>
              <a:ext uri="{FF2B5EF4-FFF2-40B4-BE49-F238E27FC236}">
                <a16:creationId xmlns:a16="http://schemas.microsoft.com/office/drawing/2014/main" id="{E0B87E91-2041-4D9D-86AE-7D7CAE2493F0}"/>
              </a:ext>
            </a:extLst>
          </p:cNvPr>
          <p:cNvSpPr/>
          <p:nvPr/>
        </p:nvSpPr>
        <p:spPr>
          <a:xfrm>
            <a:off x="7015971" y="4317360"/>
            <a:ext cx="792163" cy="504825"/>
          </a:xfrm>
          <a:prstGeom prst="downArrow">
            <a:avLst>
              <a:gd name="adj1" fmla="val 76456"/>
              <a:gd name="adj2" fmla="val 70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9185313" y="4001859"/>
            <a:ext cx="2607444" cy="209288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it-IT" sz="1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Art. 5, co. 3 del Regolamento</a:t>
            </a:r>
            <a:r>
              <a:rPr lang="it-IT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: 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</a:rPr>
              <a:t>sul </a:t>
            </a:r>
            <a:r>
              <a:rPr lang="it-IT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proprio sito internet ogni impresa dovrà: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pubblicare informativa 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</a:rPr>
              <a:t>su contenuto e modalità di consultazione di PREVENTIVASS </a:t>
            </a:r>
            <a:endParaRPr lang="it-IT" sz="10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it-IT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garantire l’accesso 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</a:rPr>
              <a:t>a PREVENTIVASS </a:t>
            </a:r>
            <a:r>
              <a:rPr lang="it-IT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</a:rPr>
              <a:t>mediante collegamento attivabile dalla stessa pagina web. </a:t>
            </a:r>
            <a:endParaRPr lang="it-IT" sz="10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it-IT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L’informativa 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</a:rPr>
              <a:t>e il collegamento a PREVENTIVASS </a:t>
            </a:r>
            <a:r>
              <a:rPr lang="it-IT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andranno 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</a:rPr>
              <a:t>posizionati </a:t>
            </a:r>
            <a:r>
              <a:rPr lang="it-IT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it-IT" sz="1000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nella </a:t>
            </a:r>
            <a:r>
              <a:rPr lang="it-IT" sz="1000" u="sng" dirty="0">
                <a:latin typeface="Arial" panose="020B0604020202020204" pitchFamily="34" charset="0"/>
                <a:ea typeface="Calibri" panose="020F0502020204030204" pitchFamily="34" charset="0"/>
              </a:rPr>
              <a:t>pagina principale </a:t>
            </a:r>
            <a:r>
              <a:rPr lang="it-IT" sz="1000" dirty="0">
                <a:latin typeface="Arial" panose="020B0604020202020204" pitchFamily="34" charset="0"/>
                <a:ea typeface="Calibri" panose="020F0502020204030204" pitchFamily="34" charset="0"/>
              </a:rPr>
              <a:t>del sito internet ed evidenziati con modalità espositive che ne consentano l’immediata </a:t>
            </a:r>
            <a:r>
              <a:rPr lang="it-IT" sz="1000" dirty="0" smtClean="0">
                <a:latin typeface="Arial" panose="020B0604020202020204" pitchFamily="34" charset="0"/>
                <a:ea typeface="Calibri" panose="020F0502020204030204" pitchFamily="34" charset="0"/>
              </a:rPr>
              <a:t>individuazione</a:t>
            </a:r>
            <a:endParaRPr lang="it-IT" sz="1000" dirty="0"/>
          </a:p>
        </p:txBody>
      </p:sp>
      <p:cxnSp>
        <p:nvCxnSpPr>
          <p:cNvPr id="6" name="Connettore 4 5"/>
          <p:cNvCxnSpPr>
            <a:endCxn id="4" idx="0"/>
          </p:cNvCxnSpPr>
          <p:nvPr/>
        </p:nvCxnSpPr>
        <p:spPr>
          <a:xfrm>
            <a:off x="8605029" y="3493294"/>
            <a:ext cx="1884006" cy="50856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458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14" descr="ivass-marchio rid-2016-blu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" y="330994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1" name="Connettore 1 10"/>
          <p:cNvCxnSpPr/>
          <p:nvPr/>
        </p:nvCxnSpPr>
        <p:spPr bwMode="auto">
          <a:xfrm>
            <a:off x="286327" y="428625"/>
            <a:ext cx="11628582" cy="1111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 flipV="1">
            <a:off x="314036" y="1071563"/>
            <a:ext cx="11674764" cy="417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98" name="CasellaDiTesto 5"/>
          <p:cNvSpPr txBox="1">
            <a:spLocks noChangeArrowheads="1"/>
          </p:cNvSpPr>
          <p:nvPr/>
        </p:nvSpPr>
        <p:spPr bwMode="auto">
          <a:xfrm>
            <a:off x="5632450" y="42211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199" name="CasellaDiTesto 2"/>
          <p:cNvSpPr txBox="1">
            <a:spLocks noChangeArrowheads="1"/>
          </p:cNvSpPr>
          <p:nvPr/>
        </p:nvSpPr>
        <p:spPr bwMode="auto">
          <a:xfrm>
            <a:off x="4728586" y="559853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3031051" y="2124179"/>
            <a:ext cx="32210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it-IT" altLang="it-IT" sz="2600" i="1"/>
          </a:p>
        </p:txBody>
      </p:sp>
      <p:sp>
        <p:nvSpPr>
          <p:cNvPr id="8203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630C1301-35C1-49A0-A2CF-61B58B8A4C1E}" type="slidenum">
              <a:rPr lang="it-IT" altLang="it-IT" sz="1400"/>
              <a:pPr>
                <a:buFont typeface="Wingdings" panose="05000000000000000000" pitchFamily="2" charset="2"/>
                <a:buNone/>
              </a:pPr>
              <a:t>6</a:t>
            </a:fld>
            <a:endParaRPr lang="it-IT" altLang="it-IT" sz="140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3EB7FDCE-421F-46E0-90D9-B5174E2D7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25" y="2775449"/>
            <a:ext cx="4911391" cy="637198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9BF952E9-F02F-496B-BAE1-8BC60D5FC1AB}"/>
              </a:ext>
            </a:extLst>
          </p:cNvPr>
          <p:cNvSpPr/>
          <p:nvPr/>
        </p:nvSpPr>
        <p:spPr>
          <a:xfrm>
            <a:off x="1364384" y="1305317"/>
            <a:ext cx="2447925" cy="1152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/>
              <a:t>1:</a:t>
            </a:r>
          </a:p>
          <a:p>
            <a:pPr algn="ctr">
              <a:defRPr/>
            </a:pPr>
            <a:r>
              <a:rPr lang="it-IT" dirty="0"/>
              <a:t>Preventivazione tramite </a:t>
            </a:r>
            <a:r>
              <a:rPr lang="it-IT" sz="2000" b="1" dirty="0"/>
              <a:t>preventivass.it</a:t>
            </a:r>
          </a:p>
        </p:txBody>
      </p:sp>
      <p:sp>
        <p:nvSpPr>
          <p:cNvPr id="30" name="Segnaposto contenuto 2">
            <a:extLst>
              <a:ext uri="{FF2B5EF4-FFF2-40B4-BE49-F238E27FC236}">
                <a16:creationId xmlns:a16="http://schemas.microsoft.com/office/drawing/2014/main" id="{631AE575-66A9-49B5-9B3C-E5671AD7063E}"/>
              </a:ext>
            </a:extLst>
          </p:cNvPr>
          <p:cNvSpPr txBox="1">
            <a:spLocks/>
          </p:cNvSpPr>
          <p:nvPr/>
        </p:nvSpPr>
        <p:spPr bwMode="auto">
          <a:xfrm>
            <a:off x="4391356" y="1305318"/>
            <a:ext cx="5995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it-IT" altLang="it-IT" sz="1600" dirty="0">
              <a:solidFill>
                <a:srgbClr val="2338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it-IT" altLang="it-IT" sz="1800" b="1" dirty="0" smtClean="0">
                <a:solidFill>
                  <a:srgbClr val="2338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direttamente </a:t>
            </a:r>
            <a:r>
              <a:rPr lang="it-IT" altLang="it-IT" sz="1800" b="1" dirty="0">
                <a:solidFill>
                  <a:srgbClr val="2338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dalla sezione pubblica di Preventivass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BD619D7C-8AE0-4D80-B4D7-60455A9ABF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9925" y="2772552"/>
            <a:ext cx="3994499" cy="580170"/>
          </a:xfrm>
          <a:prstGeom prst="rect">
            <a:avLst/>
          </a:prstGeom>
        </p:spPr>
      </p:pic>
      <p:pic>
        <p:nvPicPr>
          <p:cNvPr id="32" name="Immagine 8">
            <a:extLst>
              <a:ext uri="{FF2B5EF4-FFF2-40B4-BE49-F238E27FC236}">
                <a16:creationId xmlns:a16="http://schemas.microsoft.com/office/drawing/2014/main" id="{246966D8-2B35-4246-BBAB-5EB289096B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3361435"/>
            <a:ext cx="8695991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055221CC-4547-4CB4-B4C4-04E0078865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7247" y="3043828"/>
            <a:ext cx="2347625" cy="35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976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14" descr="ivass-marchio rid-2016-blu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" y="330994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1" name="Connettore 1 10"/>
          <p:cNvCxnSpPr/>
          <p:nvPr/>
        </p:nvCxnSpPr>
        <p:spPr bwMode="auto">
          <a:xfrm>
            <a:off x="286327" y="428625"/>
            <a:ext cx="11628582" cy="1111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 flipV="1">
            <a:off x="314036" y="1071563"/>
            <a:ext cx="11674764" cy="417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98" name="CasellaDiTesto 5"/>
          <p:cNvSpPr txBox="1">
            <a:spLocks noChangeArrowheads="1"/>
          </p:cNvSpPr>
          <p:nvPr/>
        </p:nvSpPr>
        <p:spPr bwMode="auto">
          <a:xfrm>
            <a:off x="5632450" y="42211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199" name="CasellaDiTesto 2"/>
          <p:cNvSpPr txBox="1">
            <a:spLocks noChangeArrowheads="1"/>
          </p:cNvSpPr>
          <p:nvPr/>
        </p:nvSpPr>
        <p:spPr bwMode="auto">
          <a:xfrm>
            <a:off x="4728586" y="559853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3031051" y="2124179"/>
            <a:ext cx="32210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it-IT" altLang="it-IT" sz="2600" i="1"/>
          </a:p>
        </p:txBody>
      </p:sp>
      <p:sp>
        <p:nvSpPr>
          <p:cNvPr id="8203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630C1301-35C1-49A0-A2CF-61B58B8A4C1E}" type="slidenum">
              <a:rPr lang="it-IT" altLang="it-IT" sz="1400"/>
              <a:pPr>
                <a:buFont typeface="Wingdings" panose="05000000000000000000" pitchFamily="2" charset="2"/>
                <a:buNone/>
              </a:pPr>
              <a:t>7</a:t>
            </a:fld>
            <a:endParaRPr lang="it-IT" altLang="it-IT" sz="140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3EB7FDCE-421F-46E0-90D9-B5174E2D75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363" y="2737402"/>
            <a:ext cx="4983553" cy="637198"/>
          </a:xfrm>
          <a:prstGeom prst="rect">
            <a:avLst/>
          </a:prstGeom>
        </p:spPr>
      </p:pic>
      <p:pic>
        <p:nvPicPr>
          <p:cNvPr id="32" name="Immagine 8">
            <a:extLst>
              <a:ext uri="{FF2B5EF4-FFF2-40B4-BE49-F238E27FC236}">
                <a16:creationId xmlns:a16="http://schemas.microsoft.com/office/drawing/2014/main" id="{246966D8-2B35-4246-BBAB-5EB289096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925" y="3361435"/>
            <a:ext cx="8695991" cy="3429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A563CE03-F804-4761-9F3A-023D1941C7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2626" y="2742705"/>
            <a:ext cx="3725217" cy="627941"/>
          </a:xfrm>
          <a:prstGeom prst="rect">
            <a:avLst/>
          </a:prstGeom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D5CD00ED-1809-4C75-8AD9-234A42A9428C}"/>
              </a:ext>
            </a:extLst>
          </p:cNvPr>
          <p:cNvCxnSpPr>
            <a:cxnSpLocks/>
            <a:stCxn id="19" idx="1"/>
          </p:cNvCxnSpPr>
          <p:nvPr/>
        </p:nvCxnSpPr>
        <p:spPr>
          <a:xfrm flipH="1">
            <a:off x="4892434" y="2880361"/>
            <a:ext cx="411904" cy="12481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10FA6DC-9F3C-466A-AC16-CD00E5ED4119}"/>
              </a:ext>
            </a:extLst>
          </p:cNvPr>
          <p:cNvSpPr txBox="1"/>
          <p:nvPr/>
        </p:nvSpPr>
        <p:spPr>
          <a:xfrm>
            <a:off x="5304338" y="2695695"/>
            <a:ext cx="3682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URL personalizzato con ID compagnia</a:t>
            </a: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FE720ECF-E4D4-447A-8661-9DD196FF5EBA}"/>
              </a:ext>
            </a:extLst>
          </p:cNvPr>
          <p:cNvSpPr/>
          <p:nvPr/>
        </p:nvSpPr>
        <p:spPr>
          <a:xfrm>
            <a:off x="1367309" y="1328220"/>
            <a:ext cx="244792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/>
              <a:t>2:</a:t>
            </a:r>
          </a:p>
          <a:p>
            <a:pPr algn="ctr">
              <a:defRPr/>
            </a:pPr>
            <a:r>
              <a:rPr lang="it-IT" dirty="0"/>
              <a:t>Preventivazione tramite </a:t>
            </a:r>
            <a:r>
              <a:rPr lang="it-IT" sz="2000" b="1" dirty="0"/>
              <a:t>portale brandizzato</a:t>
            </a:r>
          </a:p>
        </p:txBody>
      </p:sp>
      <p:sp>
        <p:nvSpPr>
          <p:cNvPr id="22" name="Segnaposto contenuto 2">
            <a:extLst>
              <a:ext uri="{FF2B5EF4-FFF2-40B4-BE49-F238E27FC236}">
                <a16:creationId xmlns:a16="http://schemas.microsoft.com/office/drawing/2014/main" id="{177945C2-B40A-4054-9097-19B11629166D}"/>
              </a:ext>
            </a:extLst>
          </p:cNvPr>
          <p:cNvSpPr txBox="1">
            <a:spLocks/>
          </p:cNvSpPr>
          <p:nvPr/>
        </p:nvSpPr>
        <p:spPr bwMode="auto">
          <a:xfrm>
            <a:off x="4147553" y="1349073"/>
            <a:ext cx="5995987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it-IT" altLang="it-IT" sz="1600" dirty="0">
              <a:solidFill>
                <a:srgbClr val="2338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it-IT" altLang="it-IT" sz="1800" b="1" dirty="0" smtClean="0">
                <a:solidFill>
                  <a:srgbClr val="2338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dai </a:t>
            </a:r>
            <a:r>
              <a:rPr lang="it-IT" altLang="it-IT" sz="1800" b="1" dirty="0">
                <a:solidFill>
                  <a:srgbClr val="2338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siti web delle singole </a:t>
            </a:r>
            <a:r>
              <a:rPr lang="it-IT" altLang="it-IT" sz="1800" b="1" dirty="0" smtClean="0">
                <a:solidFill>
                  <a:srgbClr val="2338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imprese</a:t>
            </a:r>
            <a:endParaRPr lang="it-IT" altLang="it-IT" sz="1800" dirty="0">
              <a:solidFill>
                <a:srgbClr val="2338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034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14" descr="ivass-marchio rid-2016-blu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" y="330994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1" name="Connettore 1 10"/>
          <p:cNvCxnSpPr/>
          <p:nvPr/>
        </p:nvCxnSpPr>
        <p:spPr bwMode="auto">
          <a:xfrm>
            <a:off x="286327" y="428625"/>
            <a:ext cx="11628582" cy="1111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 flipV="1">
            <a:off x="314036" y="1071563"/>
            <a:ext cx="11674764" cy="417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98" name="CasellaDiTesto 5"/>
          <p:cNvSpPr txBox="1">
            <a:spLocks noChangeArrowheads="1"/>
          </p:cNvSpPr>
          <p:nvPr/>
        </p:nvSpPr>
        <p:spPr bwMode="auto">
          <a:xfrm>
            <a:off x="5632450" y="42211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199" name="CasellaDiTesto 2"/>
          <p:cNvSpPr txBox="1">
            <a:spLocks noChangeArrowheads="1"/>
          </p:cNvSpPr>
          <p:nvPr/>
        </p:nvSpPr>
        <p:spPr bwMode="auto">
          <a:xfrm>
            <a:off x="4728586" y="559853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3031051" y="2124179"/>
            <a:ext cx="32210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it-IT" altLang="it-IT" sz="2600" i="1"/>
          </a:p>
        </p:txBody>
      </p:sp>
      <p:sp>
        <p:nvSpPr>
          <p:cNvPr id="8203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630C1301-35C1-49A0-A2CF-61B58B8A4C1E}" type="slidenum">
              <a:rPr lang="it-IT" altLang="it-IT" sz="1400"/>
              <a:pPr>
                <a:buFont typeface="Wingdings" panose="05000000000000000000" pitchFamily="2" charset="2"/>
                <a:buNone/>
              </a:pPr>
              <a:t>8</a:t>
            </a:fld>
            <a:endParaRPr lang="it-IT" altLang="it-IT" sz="1400"/>
          </a:p>
        </p:txBody>
      </p:sp>
      <p:sp>
        <p:nvSpPr>
          <p:cNvPr id="38" name="CasellaDiTesto 37"/>
          <p:cNvSpPr txBox="1"/>
          <p:nvPr/>
        </p:nvSpPr>
        <p:spPr>
          <a:xfrm>
            <a:off x="6469424" y="1198831"/>
            <a:ext cx="2503055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39" name="Immagine 19">
            <a:extLst>
              <a:ext uri="{FF2B5EF4-FFF2-40B4-BE49-F238E27FC236}">
                <a16:creationId xmlns:a16="http://schemas.microsoft.com/office/drawing/2014/main" id="{DC247EB4-9BD2-4976-B436-7C3208435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743" y="1284206"/>
            <a:ext cx="2062162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itolo 1">
            <a:extLst>
              <a:ext uri="{FF2B5EF4-FFF2-40B4-BE49-F238E27FC236}">
                <a16:creationId xmlns:a16="http://schemas.microsoft.com/office/drawing/2014/main" id="{79770998-EF47-4CDA-BD6C-1BA6054E1518}"/>
              </a:ext>
            </a:extLst>
          </p:cNvPr>
          <p:cNvSpPr txBox="1">
            <a:spLocks/>
          </p:cNvSpPr>
          <p:nvPr/>
        </p:nvSpPr>
        <p:spPr bwMode="auto">
          <a:xfrm>
            <a:off x="2331534" y="1019525"/>
            <a:ext cx="4275209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900" b="1" dirty="0">
                <a:solidFill>
                  <a:srgbClr val="2338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Modalità di </a:t>
            </a:r>
            <a:r>
              <a:rPr lang="it-IT" altLang="it-IT" sz="2900" b="1" dirty="0" smtClean="0">
                <a:solidFill>
                  <a:srgbClr val="2338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utilizzo di </a:t>
            </a:r>
            <a:endParaRPr lang="it-IT" altLang="it-IT" sz="2900" b="1" dirty="0">
              <a:solidFill>
                <a:srgbClr val="2338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A64CC3C8-B63B-45E4-BF5D-6C0912AB8A2B}"/>
              </a:ext>
            </a:extLst>
          </p:cNvPr>
          <p:cNvSpPr/>
          <p:nvPr/>
        </p:nvSpPr>
        <p:spPr>
          <a:xfrm rot="16200000">
            <a:off x="3827817" y="2587332"/>
            <a:ext cx="792163" cy="504825"/>
          </a:xfrm>
          <a:prstGeom prst="downArrow">
            <a:avLst>
              <a:gd name="adj1" fmla="val 76456"/>
              <a:gd name="adj2" fmla="val 7078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23" name="Segnaposto contenuto 2">
            <a:extLst>
              <a:ext uri="{FF2B5EF4-FFF2-40B4-BE49-F238E27FC236}">
                <a16:creationId xmlns:a16="http://schemas.microsoft.com/office/drawing/2014/main" id="{63102F09-7546-4194-AC5A-02A990182755}"/>
              </a:ext>
            </a:extLst>
          </p:cNvPr>
          <p:cNvSpPr txBox="1">
            <a:spLocks/>
          </p:cNvSpPr>
          <p:nvPr/>
        </p:nvSpPr>
        <p:spPr>
          <a:xfrm>
            <a:off x="4492356" y="2124179"/>
            <a:ext cx="2966755" cy="16870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altLang="it-IT" sz="1600" b="1" dirty="0" smtClean="0">
              <a:solidFill>
                <a:srgbClr val="23384D"/>
              </a:solidFill>
              <a:latin typeface="Segoe UI"/>
              <a:cs typeface="Segoe UI"/>
            </a:endParaRPr>
          </a:p>
          <a:p>
            <a:r>
              <a:rPr lang="it-IT" altLang="it-IT" sz="1600" b="1" dirty="0" smtClean="0">
                <a:solidFill>
                  <a:srgbClr val="23384D"/>
                </a:solidFill>
                <a:latin typeface="Segoe UI"/>
                <a:cs typeface="Segoe UI"/>
              </a:rPr>
              <a:t>Nessuna autenticazione necessaria</a:t>
            </a:r>
            <a:endParaRPr lang="it-IT" altLang="it-IT" sz="1600" b="1" dirty="0">
              <a:solidFill>
                <a:srgbClr val="23384D"/>
              </a:solidFill>
              <a:latin typeface="Segoe UI"/>
              <a:cs typeface="Segoe UI"/>
            </a:endParaRP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C38087B2-52AE-4900-A666-2514F129B149}"/>
              </a:ext>
            </a:extLst>
          </p:cNvPr>
          <p:cNvSpPr/>
          <p:nvPr/>
        </p:nvSpPr>
        <p:spPr>
          <a:xfrm>
            <a:off x="1521974" y="2235044"/>
            <a:ext cx="2449512" cy="115252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/>
              <a:t>1:</a:t>
            </a:r>
          </a:p>
          <a:p>
            <a:pPr algn="ctr">
              <a:defRPr/>
            </a:pPr>
            <a:r>
              <a:rPr lang="it-IT" dirty="0"/>
              <a:t>Preventivazione tramite </a:t>
            </a:r>
            <a:r>
              <a:rPr lang="it-IT" sz="2000" b="1" dirty="0"/>
              <a:t>preventivass.it</a:t>
            </a: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8C190168-0B31-4CAF-B607-7F53EE2A2C61}"/>
              </a:ext>
            </a:extLst>
          </p:cNvPr>
          <p:cNvSpPr/>
          <p:nvPr/>
        </p:nvSpPr>
        <p:spPr>
          <a:xfrm>
            <a:off x="7979981" y="2224838"/>
            <a:ext cx="2447925" cy="1152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400" b="1" dirty="0"/>
              <a:t>2:</a:t>
            </a:r>
          </a:p>
          <a:p>
            <a:pPr algn="ctr">
              <a:defRPr/>
            </a:pPr>
            <a:r>
              <a:rPr lang="it-IT" dirty="0"/>
              <a:t>Preventivazione tramite </a:t>
            </a:r>
            <a:r>
              <a:rPr lang="it-IT" sz="2000" b="1" dirty="0"/>
              <a:t>portale brandizzato</a:t>
            </a:r>
          </a:p>
        </p:txBody>
      </p:sp>
      <p:sp>
        <p:nvSpPr>
          <p:cNvPr id="32" name="Freccia in giù 31">
            <a:extLst>
              <a:ext uri="{FF2B5EF4-FFF2-40B4-BE49-F238E27FC236}">
                <a16:creationId xmlns:a16="http://schemas.microsoft.com/office/drawing/2014/main" id="{E0B87E91-2041-4D9D-86AE-7D7CAE2493F0}"/>
              </a:ext>
            </a:extLst>
          </p:cNvPr>
          <p:cNvSpPr/>
          <p:nvPr/>
        </p:nvSpPr>
        <p:spPr>
          <a:xfrm rot="5400000">
            <a:off x="7331487" y="2587333"/>
            <a:ext cx="792163" cy="504825"/>
          </a:xfrm>
          <a:prstGeom prst="downArrow">
            <a:avLst>
              <a:gd name="adj1" fmla="val 76456"/>
              <a:gd name="adj2" fmla="val 70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33" name="Segnaposto contenuto 2">
            <a:extLst>
              <a:ext uri="{FF2B5EF4-FFF2-40B4-BE49-F238E27FC236}">
                <a16:creationId xmlns:a16="http://schemas.microsoft.com/office/drawing/2014/main" id="{8F8B003B-8E7D-44DE-BEFA-8969B585ABC3}"/>
              </a:ext>
            </a:extLst>
          </p:cNvPr>
          <p:cNvSpPr txBox="1">
            <a:spLocks/>
          </p:cNvSpPr>
          <p:nvPr/>
        </p:nvSpPr>
        <p:spPr bwMode="auto">
          <a:xfrm>
            <a:off x="1804549" y="4025938"/>
            <a:ext cx="2166937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it-IT" altLang="it-IT" sz="1600" b="1" u="sng" dirty="0">
                <a:solidFill>
                  <a:srgbClr val="C00000"/>
                </a:solidFill>
              </a:rPr>
              <a:t>l’applicazione web pubblica</a:t>
            </a:r>
            <a:endParaRPr lang="it-IT" altLang="it-IT" sz="1600" dirty="0">
              <a:solidFill>
                <a:srgbClr val="2338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it-IT" altLang="it-IT" sz="1600" dirty="0">
              <a:solidFill>
                <a:srgbClr val="2338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4" name="Segnaposto contenuto 2">
            <a:extLst>
              <a:ext uri="{FF2B5EF4-FFF2-40B4-BE49-F238E27FC236}">
                <a16:creationId xmlns:a16="http://schemas.microsoft.com/office/drawing/2014/main" id="{8970602E-3515-47F4-B3F1-7EA0132DA5FC}"/>
              </a:ext>
            </a:extLst>
          </p:cNvPr>
          <p:cNvSpPr txBox="1">
            <a:spLocks/>
          </p:cNvSpPr>
          <p:nvPr/>
        </p:nvSpPr>
        <p:spPr bwMode="auto">
          <a:xfrm>
            <a:off x="7979981" y="4161556"/>
            <a:ext cx="21685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None/>
            </a:pPr>
            <a:r>
              <a:rPr lang="it-IT" altLang="it-IT" sz="1600" b="1" u="sng" dirty="0">
                <a:solidFill>
                  <a:srgbClr val="C00000"/>
                </a:solidFill>
              </a:rPr>
              <a:t>il canale brandizzato </a:t>
            </a:r>
          </a:p>
          <a:p>
            <a:pPr algn="ctr" eaLnBrk="1" hangingPunct="1">
              <a:buNone/>
            </a:pPr>
            <a:endParaRPr lang="it-IT" altLang="it-IT" sz="1600" dirty="0">
              <a:solidFill>
                <a:srgbClr val="2338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>
              <a:buNone/>
            </a:pPr>
            <a:endParaRPr lang="it-IT" altLang="it-IT" sz="1600" dirty="0">
              <a:solidFill>
                <a:srgbClr val="23384D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 eaLnBrk="1" hangingPunct="1">
              <a:buNone/>
            </a:pPr>
            <a:r>
              <a:rPr lang="it-IT" altLang="it-IT" sz="1600" dirty="0">
                <a:solidFill>
                  <a:srgbClr val="23384D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 sito web di ogni impresa</a:t>
            </a:r>
          </a:p>
        </p:txBody>
      </p:sp>
      <p:graphicFrame>
        <p:nvGraphicFramePr>
          <p:cNvPr id="35" name="Tabella 34"/>
          <p:cNvGraphicFramePr>
            <a:graphicFrameLocks noGrp="1"/>
          </p:cNvGraphicFramePr>
          <p:nvPr>
            <p:extLst/>
          </p:nvPr>
        </p:nvGraphicFramePr>
        <p:xfrm>
          <a:off x="1521974" y="4664827"/>
          <a:ext cx="4176464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1613529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con una </a:t>
                      </a:r>
                      <a:r>
                        <a:rPr lang="it-IT" sz="1800" u="sng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singola</a:t>
                      </a:r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richiesta si ottengono i </a:t>
                      </a:r>
                      <a:r>
                        <a:rPr lang="it-IT" sz="1800" u="sng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preventivi di tutte le imprese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operanti in Italia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altLang="it-IT" sz="1800" dirty="0">
                          <a:solidFill>
                            <a:schemeClr val="bg1"/>
                          </a:solidFill>
                        </a:rPr>
                        <a:t>Apposita </a:t>
                      </a:r>
                      <a:r>
                        <a:rPr lang="it-IT" altLang="it-IT" sz="1800" dirty="0" smtClean="0">
                          <a:solidFill>
                            <a:schemeClr val="bg1"/>
                          </a:solidFill>
                        </a:rPr>
                        <a:t>funzionalità consente </a:t>
                      </a:r>
                      <a:r>
                        <a:rPr lang="it-IT" altLang="it-IT" sz="1800" dirty="0">
                          <a:solidFill>
                            <a:schemeClr val="bg1"/>
                          </a:solidFill>
                        </a:rPr>
                        <a:t>di </a:t>
                      </a:r>
                      <a:r>
                        <a:rPr lang="it-IT" sz="1800" b="1" i="0" u="sng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selezionare le imprese</a:t>
                      </a:r>
                      <a:r>
                        <a:rPr lang="it-IT" sz="1800" b="1" i="0" u="none" strike="noStrike" noProof="0" dirty="0">
                          <a:solidFill>
                            <a:schemeClr val="bg1"/>
                          </a:solidFill>
                          <a:latin typeface="+mn-lt"/>
                        </a:rPr>
                        <a:t> di cui visualizzare i preventivi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8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523853"/>
                  </a:ext>
                </a:extLst>
              </a:tr>
            </a:tbl>
          </a:graphicData>
        </a:graphic>
      </p:graphicFrame>
      <p:graphicFrame>
        <p:nvGraphicFramePr>
          <p:cNvPr id="36" name="Tabella 35"/>
          <p:cNvGraphicFramePr>
            <a:graphicFrameLocks noGrp="1"/>
          </p:cNvGraphicFramePr>
          <p:nvPr>
            <p:extLst/>
          </p:nvPr>
        </p:nvGraphicFramePr>
        <p:xfrm>
          <a:off x="6251442" y="5044052"/>
          <a:ext cx="4176464" cy="1168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>
                  <a:extLst>
                    <a:ext uri="{9D8B030D-6E8A-4147-A177-3AD203B41FA5}">
                      <a16:colId xmlns:a16="http://schemas.microsoft.com/office/drawing/2014/main" val="3701499686"/>
                    </a:ext>
                  </a:extLst>
                </a:gridCol>
              </a:tblGrid>
              <a:tr h="1168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con una </a:t>
                      </a:r>
                      <a:r>
                        <a:rPr lang="it-IT" u="sng" dirty="0"/>
                        <a:t>singola</a:t>
                      </a:r>
                      <a:r>
                        <a:rPr lang="it-IT" dirty="0"/>
                        <a:t> richiesta si ottiene il </a:t>
                      </a:r>
                      <a:r>
                        <a:rPr lang="it-IT" u="sng" dirty="0"/>
                        <a:t>preventivo della sola impresa</a:t>
                      </a:r>
                      <a:r>
                        <a:rPr lang="it-IT" u="none" dirty="0"/>
                        <a:t> dal cui sito web è stato effettuato l’accesso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953649"/>
                  </a:ext>
                </a:extLst>
              </a:tr>
            </a:tbl>
          </a:graphicData>
        </a:graphic>
      </p:graphicFrame>
      <p:sp>
        <p:nvSpPr>
          <p:cNvPr id="37" name="Freccia in giù 36">
            <a:extLst>
              <a:ext uri="{FF2B5EF4-FFF2-40B4-BE49-F238E27FC236}">
                <a16:creationId xmlns:a16="http://schemas.microsoft.com/office/drawing/2014/main" id="{A64CC3C8-B63B-45E4-BF5D-6C0912AB8A2B}"/>
              </a:ext>
            </a:extLst>
          </p:cNvPr>
          <p:cNvSpPr/>
          <p:nvPr/>
        </p:nvSpPr>
        <p:spPr>
          <a:xfrm>
            <a:off x="2597053" y="3377363"/>
            <a:ext cx="304232" cy="582523"/>
          </a:xfrm>
          <a:prstGeom prst="downArrow">
            <a:avLst>
              <a:gd name="adj1" fmla="val 76456"/>
              <a:gd name="adj2" fmla="val 7078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40" name="Freccia in giù 39">
            <a:extLst>
              <a:ext uri="{FF2B5EF4-FFF2-40B4-BE49-F238E27FC236}">
                <a16:creationId xmlns:a16="http://schemas.microsoft.com/office/drawing/2014/main" id="{E0B87E91-2041-4D9D-86AE-7D7CAE2493F0}"/>
              </a:ext>
            </a:extLst>
          </p:cNvPr>
          <p:cNvSpPr/>
          <p:nvPr/>
        </p:nvSpPr>
        <p:spPr>
          <a:xfrm>
            <a:off x="9050182" y="3387569"/>
            <a:ext cx="307522" cy="572317"/>
          </a:xfrm>
          <a:prstGeom prst="downArrow">
            <a:avLst>
              <a:gd name="adj1" fmla="val 76456"/>
              <a:gd name="adj2" fmla="val 70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40635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mmagine 14" descr="ivass-marchio rid-2016-blu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6" y="330994"/>
            <a:ext cx="28432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52626" y="428625"/>
            <a:ext cx="8215313" cy="6429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449263">
              <a:buSzPct val="111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it-IT" b="1" i="1" dirty="0">
              <a:solidFill>
                <a:srgbClr val="FFFFC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1" name="Connettore 1 10"/>
          <p:cNvCxnSpPr/>
          <p:nvPr/>
        </p:nvCxnSpPr>
        <p:spPr bwMode="auto">
          <a:xfrm>
            <a:off x="286327" y="428625"/>
            <a:ext cx="11628582" cy="1111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Connettore 1 11"/>
          <p:cNvCxnSpPr/>
          <p:nvPr/>
        </p:nvCxnSpPr>
        <p:spPr bwMode="auto">
          <a:xfrm flipV="1">
            <a:off x="314036" y="1071563"/>
            <a:ext cx="11674764" cy="4170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198" name="CasellaDiTesto 5"/>
          <p:cNvSpPr txBox="1">
            <a:spLocks noChangeArrowheads="1"/>
          </p:cNvSpPr>
          <p:nvPr/>
        </p:nvSpPr>
        <p:spPr bwMode="auto">
          <a:xfrm>
            <a:off x="5632450" y="4221164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199" name="CasellaDiTesto 2"/>
          <p:cNvSpPr txBox="1">
            <a:spLocks noChangeArrowheads="1"/>
          </p:cNvSpPr>
          <p:nvPr/>
        </p:nvSpPr>
        <p:spPr bwMode="auto">
          <a:xfrm>
            <a:off x="4728586" y="5598535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it-IT" altLang="it-IT" sz="2000"/>
          </a:p>
        </p:txBody>
      </p:sp>
      <p:sp>
        <p:nvSpPr>
          <p:cNvPr id="8200" name="Rectangle 4"/>
          <p:cNvSpPr>
            <a:spLocks noChangeArrowheads="1"/>
          </p:cNvSpPr>
          <p:nvPr/>
        </p:nvSpPr>
        <p:spPr bwMode="auto">
          <a:xfrm>
            <a:off x="3031051" y="2124179"/>
            <a:ext cx="3221037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it-IT" altLang="it-IT" sz="2600" i="1"/>
          </a:p>
        </p:txBody>
      </p:sp>
      <p:sp>
        <p:nvSpPr>
          <p:cNvPr id="8203" name="Segnaposto numero diapositiva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CCFF"/>
              </a:buClr>
              <a:buSzPct val="6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fld id="{630C1301-35C1-49A0-A2CF-61B58B8A4C1E}" type="slidenum">
              <a:rPr lang="it-IT" altLang="it-IT" sz="1400"/>
              <a:pPr>
                <a:buFont typeface="Wingdings" panose="05000000000000000000" pitchFamily="2" charset="2"/>
                <a:buNone/>
              </a:pPr>
              <a:t>9</a:t>
            </a:fld>
            <a:endParaRPr lang="it-IT" altLang="it-IT" sz="1400"/>
          </a:p>
        </p:txBody>
      </p:sp>
      <p:sp>
        <p:nvSpPr>
          <p:cNvPr id="2" name="Rettangolo 1"/>
          <p:cNvSpPr/>
          <p:nvPr/>
        </p:nvSpPr>
        <p:spPr>
          <a:xfrm>
            <a:off x="1010299" y="1832035"/>
            <a:ext cx="10655228" cy="4139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 </a:t>
            </a:r>
          </a:p>
          <a:p>
            <a:pPr lvl="0"/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Il comma 5 dell’articolo 5 (Preventivo gratuito personalizzato presso i punti vendita) del Regolamento ISVAP n.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  <a:t>23/2008 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è 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  <a:t>stato modificato</a:t>
            </a:r>
            <a:r>
              <a:rPr lang="it-IT" sz="16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endParaRPr lang="it-IT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/>
            <a:endParaRPr lang="it-IT" sz="1600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just"/>
            <a:r>
              <a:rPr lang="it-IT" sz="1600" i="1" dirty="0" smtClean="0">
                <a:solidFill>
                  <a:schemeClr val="accent5">
                    <a:lumMod val="50000"/>
                  </a:schemeClr>
                </a:solidFill>
              </a:rPr>
              <a:t>Il </a:t>
            </a:r>
            <a:r>
              <a:rPr lang="it-IT" sz="1600" i="1" dirty="0">
                <a:solidFill>
                  <a:schemeClr val="accent5">
                    <a:lumMod val="50000"/>
                  </a:schemeClr>
                </a:solidFill>
              </a:rPr>
              <a:t>preventivo personalizzato ha validità di sessanta giorni decorrenti dalla data di emissione dello stesso da parte dell’impresa.</a:t>
            </a:r>
            <a:endParaRPr lang="it-IT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it-IT" sz="1600" b="1" i="1" u="sng" dirty="0">
                <a:solidFill>
                  <a:schemeClr val="accent5">
                    <a:lumMod val="50000"/>
                  </a:schemeClr>
                </a:solidFill>
              </a:rPr>
              <a:t>L’impresa applica la tariffa vigente alla data di decorrenza della copertura assicurativa per la quale viene richiesto il preventivo</a:t>
            </a:r>
            <a:r>
              <a:rPr lang="it-IT" sz="1600" i="1" dirty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it-IT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it-IT" sz="1600" i="1" dirty="0">
                <a:solidFill>
                  <a:schemeClr val="accent5">
                    <a:lumMod val="50000"/>
                  </a:schemeClr>
                </a:solidFill>
              </a:rPr>
              <a:t>L’impresa rilascia il preventivo anche quando la data di decorrenza della copertura assicurativa è successiva al periodo di validità di sessanta giorni. In tal caso, il preventivo rilasciato ha esclusivamente natura di quotazione del rischio con finalità informativa e non obbliga l’impresa alla conclusione del contratto alle condizioni ivi previste.</a:t>
            </a:r>
            <a:endParaRPr lang="it-IT" sz="1600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it-IT" sz="1600" i="1" dirty="0">
                <a:solidFill>
                  <a:schemeClr val="accent5">
                    <a:lumMod val="50000"/>
                  </a:schemeClr>
                </a:solidFill>
              </a:rPr>
              <a:t>L’impresa non rilascia il preventivo quando la data di decorrenza della copertura assicurativa eccede il termine massimo di un anno dalla richiesta di preventivo</a:t>
            </a:r>
            <a:r>
              <a:rPr lang="it-IT" sz="16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endParaRPr lang="it-IT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it-IT" sz="11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endParaRPr lang="it-IT" sz="11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/>
            <a:r>
              <a:rPr lang="it-IT" sz="1100" b="1" dirty="0" smtClean="0">
                <a:solidFill>
                  <a:schemeClr val="accent5">
                    <a:lumMod val="50000"/>
                  </a:schemeClr>
                </a:solidFill>
              </a:rPr>
              <a:t>La </a:t>
            </a:r>
            <a:r>
              <a:rPr lang="it-IT" sz="1100" b="1" dirty="0">
                <a:solidFill>
                  <a:schemeClr val="accent5">
                    <a:lumMod val="50000"/>
                  </a:schemeClr>
                </a:solidFill>
              </a:rPr>
              <a:t>versione precedente del comma 5 disponeva: “</a:t>
            </a:r>
            <a:r>
              <a:rPr lang="it-IT" sz="1100" b="1" i="1" dirty="0">
                <a:solidFill>
                  <a:schemeClr val="accent5">
                    <a:lumMod val="50000"/>
                  </a:schemeClr>
                </a:solidFill>
              </a:rPr>
              <a:t>Il preventivo personalizzato ha validità non inferiore a sessanta giorni e comunque non superiore alla durata della tariffa in corso. Qualora la residua validità della tariffa, sulla cui base è calcolato il preventivo, sia inferiore a sessanta giorni e l’utente richieda la quotazione per una copertura con data di effetto ricompresa nella durata della nuova tariffa, l’impresa rilascia il preventivo sulla base della nuova tariffa</a:t>
            </a:r>
            <a:r>
              <a:rPr lang="it-IT" sz="1100" b="1" dirty="0">
                <a:solidFill>
                  <a:schemeClr val="accent5">
                    <a:lumMod val="50000"/>
                  </a:schemeClr>
                </a:solidFill>
              </a:rPr>
              <a:t>”.</a:t>
            </a:r>
            <a:r>
              <a:rPr lang="it-IT" sz="1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it-IT" sz="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        </a:t>
            </a:r>
            <a:endParaRPr lang="it-IT" sz="2000" dirty="0">
              <a:solidFill>
                <a:schemeClr val="accent5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3" name="Titolo 1">
            <a:extLst>
              <a:ext uri="{FF2B5EF4-FFF2-40B4-BE49-F238E27FC236}">
                <a16:creationId xmlns:a16="http://schemas.microsoft.com/office/drawing/2014/main" id="{79770998-EF47-4CDA-BD6C-1BA6054E1518}"/>
              </a:ext>
            </a:extLst>
          </p:cNvPr>
          <p:cNvSpPr txBox="1">
            <a:spLocks/>
          </p:cNvSpPr>
          <p:nvPr/>
        </p:nvSpPr>
        <p:spPr bwMode="auto">
          <a:xfrm>
            <a:off x="1270579" y="1198831"/>
            <a:ext cx="8897360" cy="83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smtClean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Modifica</a:t>
            </a:r>
            <a:r>
              <a:rPr lang="it-IT" altLang="it-IT" sz="2900" b="1" dirty="0" smtClean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it-IT" altLang="it-IT" sz="2400" b="1" dirty="0" smtClean="0">
                <a:solidFill>
                  <a:schemeClr val="accent5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al Reg. ISVAP n. 23 del 9 maggio 2008 </a:t>
            </a:r>
            <a:endParaRPr lang="it-IT" altLang="it-IT" sz="2400" b="1" dirty="0">
              <a:solidFill>
                <a:schemeClr val="accent5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1119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948</Words>
  <Application>Microsoft Office PowerPoint</Application>
  <PresentationFormat>Widescreen</PresentationFormat>
  <Paragraphs>131</Paragraphs>
  <Slides>10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Segoe UI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Banca d'Italia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Fabrizio Enea (IVASS)</dc:creator>
  <cp:lastModifiedBy>Fabrizio Enea (IVASS)</cp:lastModifiedBy>
  <cp:revision>45</cp:revision>
  <dcterms:created xsi:type="dcterms:W3CDTF">2022-01-28T12:35:27Z</dcterms:created>
  <dcterms:modified xsi:type="dcterms:W3CDTF">2022-07-05T14:09:24Z</dcterms:modified>
</cp:coreProperties>
</file>