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75" r:id="rId3"/>
    <p:sldId id="305" r:id="rId4"/>
    <p:sldId id="266" r:id="rId5"/>
    <p:sldId id="268" r:id="rId6"/>
    <p:sldId id="302" r:id="rId7"/>
    <p:sldId id="304" r:id="rId8"/>
    <p:sldId id="303" r:id="rId9"/>
    <p:sldId id="282" r:id="rId10"/>
    <p:sldId id="283" r:id="rId11"/>
    <p:sldId id="284" r:id="rId12"/>
    <p:sldId id="286" r:id="rId13"/>
    <p:sldId id="308" r:id="rId14"/>
    <p:sldId id="309" r:id="rId15"/>
    <p:sldId id="271" r:id="rId16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209E1-3A10-401F-ABBB-E66881C293C7}" type="datetimeFigureOut">
              <a:rPr lang="it-IT" smtClean="0"/>
              <a:t>04/07/2022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2D68B-D205-4637-A4F0-CC6EB1E125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643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4D585E-D1D1-453D-838B-15511340B859}" type="slidenum">
              <a:rPr lang="it-IT" altLang="it-IT" sz="1300" smtClean="0">
                <a:latin typeface="Times New Roman" panose="02020603050405020304" pitchFamily="18" charset="0"/>
              </a:rPr>
              <a:pPr/>
              <a:t>2</a:t>
            </a:fld>
            <a:endParaRPr lang="it-IT" altLang="it-IT" sz="1300" smtClean="0">
              <a:latin typeface="Times New Roman" panose="02020603050405020304" pitchFamily="18" charset="0"/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52017" y="10229952"/>
            <a:ext cx="2868556" cy="58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 anchor="b"/>
          <a:lstStyle>
            <a:lvl1pPr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fld id="{5CA4E593-1ED4-4649-9690-C9492B7F3993}" type="slidenum">
              <a:rPr kumimoji="1" lang="it-IT" altLang="it-IT" sz="1300">
                <a:latin typeface="Times New Roman" panose="02020603050405020304" pitchFamily="18" charset="0"/>
              </a:rPr>
              <a:pPr algn="r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None/>
              </a:pPr>
              <a:t>2</a:t>
            </a:fld>
            <a:endParaRPr kumimoji="1" lang="it-IT" altLang="it-IT" sz="1300">
              <a:latin typeface="Times New Roman" panose="02020603050405020304" pitchFamily="18" charset="0"/>
            </a:endParaRPr>
          </a:p>
        </p:txBody>
      </p:sp>
      <p:sp>
        <p:nvSpPr>
          <p:cNvPr id="10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489" y="4937469"/>
            <a:ext cx="4940903" cy="48512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/>
          <a:lstStyle/>
          <a:p>
            <a:pPr eaLnBrk="1" hangingPunct="1"/>
            <a:endParaRPr lang="en-US" altLang="it-IT" smtClean="0">
              <a:latin typeface="Times New Roman" panose="02020603050405020304" pitchFamily="18" charset="0"/>
            </a:endParaRPr>
          </a:p>
        </p:txBody>
      </p:sp>
      <p:sp>
        <p:nvSpPr>
          <p:cNvPr id="10246" name="Segnaposto piè di pa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13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072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91EC7C-E101-41B0-857E-928D7AF24695}" type="slidenum">
              <a:rPr lang="it-IT" altLang="it-IT" sz="1300" smtClean="0">
                <a:latin typeface="Times New Roman" panose="02020603050405020304" pitchFamily="18" charset="0"/>
              </a:rPr>
              <a:pPr/>
              <a:t>12</a:t>
            </a:fld>
            <a:endParaRPr lang="it-IT" altLang="it-IT" sz="1300" smtClean="0">
              <a:latin typeface="Times New Roman" panose="02020603050405020304" pitchFamily="18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52017" y="10229952"/>
            <a:ext cx="2868556" cy="58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 anchor="b"/>
          <a:lstStyle>
            <a:lvl1pPr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fld id="{06CEC6B3-2C1A-4284-A67B-BFD161C214B6}" type="slidenum">
              <a:rPr kumimoji="1" lang="it-IT" altLang="it-IT" sz="1300">
                <a:latin typeface="Times New Roman" panose="02020603050405020304" pitchFamily="18" charset="0"/>
              </a:rPr>
              <a:pPr algn="r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None/>
              </a:pPr>
              <a:t>12</a:t>
            </a:fld>
            <a:endParaRPr kumimoji="1" lang="it-IT" altLang="it-IT" sz="1300">
              <a:latin typeface="Times New Roman" panose="02020603050405020304" pitchFamily="18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489" y="4937469"/>
            <a:ext cx="4940903" cy="48512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/>
          <a:lstStyle/>
          <a:p>
            <a:pPr eaLnBrk="1" hangingPunct="1"/>
            <a:endParaRPr lang="en-US" altLang="it-IT" smtClean="0">
              <a:latin typeface="Times New Roman" panose="02020603050405020304" pitchFamily="18" charset="0"/>
            </a:endParaRPr>
          </a:p>
        </p:txBody>
      </p:sp>
      <p:sp>
        <p:nvSpPr>
          <p:cNvPr id="43014" name="Segnaposto piè di pa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13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233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91EC7C-E101-41B0-857E-928D7AF24695}" type="slidenum">
              <a:rPr lang="it-IT" altLang="it-IT" sz="1300" smtClean="0">
                <a:latin typeface="Times New Roman" panose="02020603050405020304" pitchFamily="18" charset="0"/>
              </a:rPr>
              <a:pPr/>
              <a:t>13</a:t>
            </a:fld>
            <a:endParaRPr lang="it-IT" altLang="it-IT" sz="1300" smtClean="0">
              <a:latin typeface="Times New Roman" panose="02020603050405020304" pitchFamily="18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52017" y="10229952"/>
            <a:ext cx="2868556" cy="58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 anchor="b"/>
          <a:lstStyle>
            <a:lvl1pPr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fld id="{06CEC6B3-2C1A-4284-A67B-BFD161C214B6}" type="slidenum">
              <a:rPr kumimoji="1" lang="it-IT" altLang="it-IT" sz="1300">
                <a:latin typeface="Times New Roman" panose="02020603050405020304" pitchFamily="18" charset="0"/>
              </a:rPr>
              <a:pPr algn="r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None/>
              </a:pPr>
              <a:t>13</a:t>
            </a:fld>
            <a:endParaRPr kumimoji="1" lang="it-IT" altLang="it-IT" sz="1300">
              <a:latin typeface="Times New Roman" panose="02020603050405020304" pitchFamily="18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489" y="4937469"/>
            <a:ext cx="4940903" cy="48512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/>
          <a:lstStyle/>
          <a:p>
            <a:pPr eaLnBrk="1" hangingPunct="1"/>
            <a:endParaRPr lang="en-US" altLang="it-IT" smtClean="0">
              <a:latin typeface="Times New Roman" panose="02020603050405020304" pitchFamily="18" charset="0"/>
            </a:endParaRPr>
          </a:p>
        </p:txBody>
      </p:sp>
      <p:sp>
        <p:nvSpPr>
          <p:cNvPr id="43014" name="Segnaposto piè di pa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13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55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91EC7C-E101-41B0-857E-928D7AF24695}" type="slidenum">
              <a:rPr lang="it-IT" altLang="it-IT" sz="1300" smtClean="0">
                <a:latin typeface="Times New Roman" panose="02020603050405020304" pitchFamily="18" charset="0"/>
              </a:rPr>
              <a:pPr/>
              <a:t>14</a:t>
            </a:fld>
            <a:endParaRPr lang="it-IT" altLang="it-IT" sz="1300" smtClean="0">
              <a:latin typeface="Times New Roman" panose="02020603050405020304" pitchFamily="18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52017" y="10229952"/>
            <a:ext cx="2868556" cy="58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 anchor="b"/>
          <a:lstStyle>
            <a:lvl1pPr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fld id="{06CEC6B3-2C1A-4284-A67B-BFD161C214B6}" type="slidenum">
              <a:rPr kumimoji="1" lang="it-IT" altLang="it-IT" sz="1300">
                <a:latin typeface="Times New Roman" panose="02020603050405020304" pitchFamily="18" charset="0"/>
              </a:rPr>
              <a:pPr algn="r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None/>
              </a:pPr>
              <a:t>14</a:t>
            </a:fld>
            <a:endParaRPr kumimoji="1" lang="it-IT" altLang="it-IT" sz="1300">
              <a:latin typeface="Times New Roman" panose="02020603050405020304" pitchFamily="18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489" y="4937469"/>
            <a:ext cx="4940903" cy="48512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/>
          <a:lstStyle/>
          <a:p>
            <a:pPr eaLnBrk="1" hangingPunct="1"/>
            <a:endParaRPr lang="en-US" altLang="it-IT" smtClean="0">
              <a:latin typeface="Times New Roman" panose="02020603050405020304" pitchFamily="18" charset="0"/>
            </a:endParaRPr>
          </a:p>
        </p:txBody>
      </p:sp>
      <p:sp>
        <p:nvSpPr>
          <p:cNvPr id="43014" name="Segnaposto piè di pa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13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342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4023532" y="10547053"/>
            <a:ext cx="2996012" cy="59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3" tIns="46008" rIns="92013" bIns="46008" anchor="b"/>
          <a:lstStyle>
            <a:lvl1pPr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1F497D"/>
              </a:buClr>
              <a:buSzPct val="75000"/>
            </a:pPr>
            <a:fld id="{0ECE4E15-E226-494B-8C93-3AB4EEB32618}" type="slidenum">
              <a:rPr kumimoji="1" lang="it-IT" altLang="it-IT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0000"/>
                </a:lnSpc>
                <a:spcBef>
                  <a:spcPct val="20000"/>
                </a:spcBef>
                <a:buClr>
                  <a:srgbClr val="1F497D"/>
                </a:buClr>
                <a:buSzPct val="75000"/>
              </a:pPr>
              <a:t>15</a:t>
            </a:fld>
            <a:endParaRPr kumimoji="1" lang="it-IT" altLang="it-IT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7" y="5090849"/>
            <a:ext cx="5161198" cy="50012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3" tIns="46008" rIns="92013" bIns="46008"/>
          <a:lstStyle/>
          <a:p>
            <a:pPr eaLnBrk="1" hangingPunct="1"/>
            <a:endParaRPr lang="en-US" altLang="it-IT" smtClean="0">
              <a:latin typeface="Times New Roman" panose="02020603050405020304" pitchFamily="18" charset="0"/>
            </a:endParaRPr>
          </a:p>
        </p:txBody>
      </p:sp>
      <p:sp>
        <p:nvSpPr>
          <p:cNvPr id="47109" name="Segnaposto piè di pa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n-NO" altLang="it-IT" sz="1300" smtClean="0">
                <a:latin typeface="Times New Roman" panose="02020603050405020304" pitchFamily="18" charset="0"/>
              </a:rPr>
              <a:t>R. Copia - IVASS (set. 2018)</a:t>
            </a:r>
            <a:endParaRPr lang="it-IT" altLang="it-IT" sz="13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878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796D89-A78B-408D-8409-1D87BCC4C360}" type="slidenum">
              <a:rPr lang="it-IT" altLang="it-IT" sz="1300">
                <a:latin typeface="Times New Roman" panose="02020603050405020304" pitchFamily="18" charset="0"/>
              </a:rPr>
              <a:pPr/>
              <a:t>3</a:t>
            </a:fld>
            <a:endParaRPr lang="it-IT" altLang="it-IT" sz="1300">
              <a:latin typeface="Times New Roman" panose="02020603050405020304" pitchFamily="18" charset="0"/>
            </a:endParaRPr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852017" y="10229952"/>
            <a:ext cx="2868556" cy="58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 anchor="b"/>
          <a:lstStyle>
            <a:lvl1pPr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61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61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61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61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6D9A99A-7656-4A1B-8979-1E4C5FA35F12}" type="slidenum">
              <a:rPr kumimoji="1" lang="it-IT" altLang="it-IT" sz="1300">
                <a:latin typeface="Times New Roman" panose="02020603050405020304" pitchFamily="18" charset="0"/>
              </a:rPr>
              <a:pPr algn="r"/>
              <a:t>3</a:t>
            </a:fld>
            <a:endParaRPr kumimoji="1" lang="it-IT" altLang="it-IT" sz="1300">
              <a:latin typeface="Times New Roman" panose="02020603050405020304" pitchFamily="18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489" y="4937469"/>
            <a:ext cx="4940903" cy="48512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/>
          <a:lstStyle/>
          <a:p>
            <a:pPr eaLnBrk="1" hangingPunct="1"/>
            <a:endParaRPr lang="en-US" altLang="it-IT" smtClean="0">
              <a:latin typeface="Times New Roman" panose="02020603050405020304" pitchFamily="18" charset="0"/>
            </a:endParaRPr>
          </a:p>
        </p:txBody>
      </p:sp>
      <p:sp>
        <p:nvSpPr>
          <p:cNvPr id="27654" name="Segnaposto piè di pa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13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368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AC30F2-D68D-4C0A-ACA1-B469E7F779B6}" type="slidenum">
              <a:rPr lang="it-IT" altLang="it-IT" sz="1300" smtClean="0">
                <a:latin typeface="Times New Roman" panose="02020603050405020304" pitchFamily="18" charset="0"/>
              </a:rPr>
              <a:pPr/>
              <a:t>4</a:t>
            </a:fld>
            <a:endParaRPr lang="it-IT" altLang="it-IT" sz="1300" smtClean="0">
              <a:latin typeface="Times New Roman" panose="02020603050405020304" pitchFamily="18" charset="0"/>
            </a:endParaRPr>
          </a:p>
        </p:txBody>
      </p:sp>
      <p:sp>
        <p:nvSpPr>
          <p:cNvPr id="14339" name="Rectangle 7"/>
          <p:cNvSpPr txBox="1">
            <a:spLocks noGrp="1" noChangeArrowheads="1"/>
          </p:cNvSpPr>
          <p:nvPr/>
        </p:nvSpPr>
        <p:spPr bwMode="auto">
          <a:xfrm>
            <a:off x="3852017" y="10229952"/>
            <a:ext cx="2868556" cy="58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 anchor="b"/>
          <a:lstStyle>
            <a:lvl1pPr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fld id="{8BFDF82A-F903-43ED-AA84-D77B92F6EC68}" type="slidenum">
              <a:rPr kumimoji="1" lang="it-IT" altLang="it-IT" sz="1300">
                <a:latin typeface="Times New Roman" panose="02020603050405020304" pitchFamily="18" charset="0"/>
              </a:rPr>
              <a:pPr algn="r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None/>
              </a:pPr>
              <a:t>4</a:t>
            </a:fld>
            <a:endParaRPr kumimoji="1" lang="it-IT" altLang="it-IT" sz="1300">
              <a:latin typeface="Times New Roman" panose="02020603050405020304" pitchFamily="18" charset="0"/>
            </a:endParaRPr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489" y="4937469"/>
            <a:ext cx="4940903" cy="48512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/>
          <a:lstStyle/>
          <a:p>
            <a:pPr eaLnBrk="1" hangingPunct="1"/>
            <a:endParaRPr lang="en-US" altLang="it-IT" smtClean="0">
              <a:latin typeface="Times New Roman" panose="02020603050405020304" pitchFamily="18" charset="0"/>
            </a:endParaRPr>
          </a:p>
        </p:txBody>
      </p:sp>
      <p:sp>
        <p:nvSpPr>
          <p:cNvPr id="14342" name="Segnaposto piè di pa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13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078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D973AA-DBFF-44BD-86A8-CE64EB88ED60}" type="slidenum">
              <a:rPr lang="it-IT" altLang="it-IT" sz="1300" smtClean="0">
                <a:latin typeface="Times New Roman" panose="02020603050405020304" pitchFamily="18" charset="0"/>
              </a:rPr>
              <a:pPr/>
              <a:t>5</a:t>
            </a:fld>
            <a:endParaRPr lang="it-IT" altLang="it-IT" sz="1300" smtClean="0">
              <a:latin typeface="Times New Roman" panose="02020603050405020304" pitchFamily="18" charset="0"/>
            </a:endParaRP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52017" y="10229952"/>
            <a:ext cx="2868556" cy="58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 anchor="b"/>
          <a:lstStyle>
            <a:lvl1pPr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fld id="{3610382F-4562-4660-82A7-786C85F6BDD8}" type="slidenum">
              <a:rPr kumimoji="1" lang="it-IT" altLang="it-IT" sz="1300">
                <a:latin typeface="Times New Roman" panose="02020603050405020304" pitchFamily="18" charset="0"/>
              </a:rPr>
              <a:pPr algn="r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None/>
              </a:pPr>
              <a:t>5</a:t>
            </a:fld>
            <a:endParaRPr kumimoji="1" lang="it-IT" altLang="it-IT" sz="1300">
              <a:latin typeface="Times New Roman" panose="02020603050405020304" pitchFamily="18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489" y="4937469"/>
            <a:ext cx="4940903" cy="48512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/>
          <a:lstStyle/>
          <a:p>
            <a:pPr eaLnBrk="1" hangingPunct="1"/>
            <a:endParaRPr lang="en-US" altLang="it-IT" smtClean="0">
              <a:latin typeface="Times New Roman" panose="02020603050405020304" pitchFamily="18" charset="0"/>
            </a:endParaRPr>
          </a:p>
        </p:txBody>
      </p:sp>
      <p:sp>
        <p:nvSpPr>
          <p:cNvPr id="20486" name="Segnaposto piè di pa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13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100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86635" y="10229952"/>
            <a:ext cx="2893733" cy="58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099" tIns="44551" rIns="89099" bIns="44551" anchor="b"/>
          <a:lstStyle/>
          <a:p>
            <a:pPr algn="r" defTabSz="889046" eaLnBrk="0" hangingPunct="0">
              <a:lnSpc>
                <a:spcPct val="90000"/>
              </a:lnSpc>
              <a:spcBef>
                <a:spcPct val="20000"/>
              </a:spcBef>
              <a:buClr>
                <a:srgbClr val="1F497D"/>
              </a:buClr>
              <a:buSzPct val="75000"/>
            </a:pPr>
            <a:fld id="{235CAE5D-8717-483A-8BAE-F3000CDD239D}" type="slidenum">
              <a:rPr kumimoji="1" lang="it-IT" sz="1200">
                <a:solidFill>
                  <a:prstClr val="black"/>
                </a:solidFill>
                <a:latin typeface="Times New Roman" pitchFamily="18" charset="0"/>
              </a:rPr>
              <a:pPr algn="r" defTabSz="889046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1F497D"/>
                </a:buClr>
                <a:buSzPct val="75000"/>
              </a:pPr>
              <a:t>6</a:t>
            </a:fld>
            <a:endParaRPr kumimoji="1" lang="it-IT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937469"/>
            <a:ext cx="4984963" cy="4851299"/>
          </a:xfrm>
          <a:noFill/>
          <a:ln/>
        </p:spPr>
        <p:txBody>
          <a:bodyPr lIns="89099" tIns="44551" rIns="89099" bIns="44551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R. Copia - IVASS (set. 2018)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805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5337E0-C26C-482E-81A0-736C326D7F4C}" type="slidenum">
              <a:rPr lang="it-IT" altLang="it-IT" sz="1300" smtClean="0">
                <a:latin typeface="Times New Roman" panose="02020603050405020304" pitchFamily="18" charset="0"/>
              </a:rPr>
              <a:pPr/>
              <a:t>8</a:t>
            </a:fld>
            <a:endParaRPr lang="it-IT" altLang="it-IT" sz="1300" smtClean="0">
              <a:latin typeface="Times New Roman" panose="02020603050405020304" pitchFamily="18" charset="0"/>
            </a:endParaRPr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852017" y="10229952"/>
            <a:ext cx="2868556" cy="58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 anchor="b"/>
          <a:lstStyle>
            <a:lvl1pPr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fld id="{339FFDA7-002A-43F9-B0E4-27B8A32D98B3}" type="slidenum">
              <a:rPr kumimoji="1" lang="it-IT" altLang="it-IT" sz="1300">
                <a:latin typeface="Times New Roman" panose="02020603050405020304" pitchFamily="18" charset="0"/>
              </a:rPr>
              <a:pPr algn="r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None/>
              </a:pPr>
              <a:t>8</a:t>
            </a:fld>
            <a:endParaRPr kumimoji="1" lang="it-IT" altLang="it-IT" sz="1300">
              <a:latin typeface="Times New Roman" panose="02020603050405020304" pitchFamily="18" charset="0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489" y="4937469"/>
            <a:ext cx="4940903" cy="48512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/>
          <a:lstStyle/>
          <a:p>
            <a:pPr eaLnBrk="1" hangingPunct="1"/>
            <a:endParaRPr lang="en-US" altLang="it-IT" smtClean="0">
              <a:latin typeface="Times New Roman" panose="02020603050405020304" pitchFamily="18" charset="0"/>
            </a:endParaRPr>
          </a:p>
        </p:txBody>
      </p:sp>
      <p:sp>
        <p:nvSpPr>
          <p:cNvPr id="28678" name="Segnaposto piè di pa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13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713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BB693D-B5A4-4E8D-A1AF-4917552DCF8E}" type="slidenum">
              <a:rPr lang="it-IT" altLang="it-IT" sz="1300" smtClean="0">
                <a:latin typeface="Times New Roman" panose="02020603050405020304" pitchFamily="18" charset="0"/>
              </a:rPr>
              <a:pPr/>
              <a:t>9</a:t>
            </a:fld>
            <a:endParaRPr lang="it-IT" altLang="it-IT" sz="1300" smtClean="0">
              <a:latin typeface="Times New Roman" panose="02020603050405020304" pitchFamily="18" charset="0"/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52017" y="10229952"/>
            <a:ext cx="2868556" cy="58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 anchor="b"/>
          <a:lstStyle>
            <a:lvl1pPr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fld id="{86E58277-1F84-4869-A95E-521371E4B0A4}" type="slidenum">
              <a:rPr kumimoji="1" lang="it-IT" altLang="it-IT" sz="1300">
                <a:latin typeface="Times New Roman" panose="02020603050405020304" pitchFamily="18" charset="0"/>
              </a:rPr>
              <a:pPr algn="r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None/>
              </a:pPr>
              <a:t>9</a:t>
            </a:fld>
            <a:endParaRPr kumimoji="1" lang="it-IT" altLang="it-IT" sz="1300">
              <a:latin typeface="Times New Roman" panose="02020603050405020304" pitchFamily="18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489" y="4937469"/>
            <a:ext cx="4940903" cy="48512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/>
          <a:lstStyle/>
          <a:p>
            <a:pPr eaLnBrk="1" hangingPunct="1"/>
            <a:endParaRPr lang="en-US" altLang="it-IT" smtClean="0">
              <a:latin typeface="Times New Roman" panose="02020603050405020304" pitchFamily="18" charset="0"/>
            </a:endParaRPr>
          </a:p>
        </p:txBody>
      </p:sp>
      <p:sp>
        <p:nvSpPr>
          <p:cNvPr id="34822" name="Segnaposto piè di pa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13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882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D1B788-AE2C-4195-A07B-B3BBF88179D2}" type="slidenum">
              <a:rPr lang="it-IT" altLang="it-IT" sz="1300" smtClean="0">
                <a:latin typeface="Times New Roman" panose="02020603050405020304" pitchFamily="18" charset="0"/>
              </a:rPr>
              <a:pPr/>
              <a:t>10</a:t>
            </a:fld>
            <a:endParaRPr lang="it-IT" altLang="it-IT" sz="1300" smtClean="0">
              <a:latin typeface="Times New Roman" panose="02020603050405020304" pitchFamily="18" charset="0"/>
            </a:endParaRPr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52017" y="10229952"/>
            <a:ext cx="2868556" cy="58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 anchor="b"/>
          <a:lstStyle>
            <a:lvl1pPr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fld id="{F861BC4A-1081-4C5E-A2A4-DF7B589B89C7}" type="slidenum">
              <a:rPr kumimoji="1" lang="it-IT" altLang="it-IT" sz="1300">
                <a:latin typeface="Times New Roman" panose="02020603050405020304" pitchFamily="18" charset="0"/>
              </a:rPr>
              <a:pPr algn="r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None/>
              </a:pPr>
              <a:t>10</a:t>
            </a:fld>
            <a:endParaRPr kumimoji="1" lang="it-IT" altLang="it-IT" sz="1300">
              <a:latin typeface="Times New Roman" panose="02020603050405020304" pitchFamily="18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489" y="4937469"/>
            <a:ext cx="4940903" cy="48512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/>
          <a:lstStyle/>
          <a:p>
            <a:pPr eaLnBrk="1" hangingPunct="1"/>
            <a:endParaRPr lang="en-US" altLang="it-IT" smtClean="0">
              <a:latin typeface="Times New Roman" panose="02020603050405020304" pitchFamily="18" charset="0"/>
            </a:endParaRPr>
          </a:p>
        </p:txBody>
      </p:sp>
      <p:sp>
        <p:nvSpPr>
          <p:cNvPr id="36870" name="Segnaposto piè di pa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13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84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B5886A-AF6B-4D41-A6A4-BE29DA3811AB}" type="slidenum">
              <a:rPr lang="it-IT" altLang="it-IT" sz="1300" smtClean="0">
                <a:latin typeface="Times New Roman" panose="02020603050405020304" pitchFamily="18" charset="0"/>
              </a:rPr>
              <a:pPr/>
              <a:t>11</a:t>
            </a:fld>
            <a:endParaRPr lang="it-IT" altLang="it-IT" sz="1300" smtClean="0">
              <a:latin typeface="Times New Roman" panose="02020603050405020304" pitchFamily="18" charset="0"/>
            </a:endParaRPr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852017" y="10229952"/>
            <a:ext cx="2868556" cy="58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 anchor="b"/>
          <a:lstStyle>
            <a:lvl1pPr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fld id="{5E9E826A-68D6-485F-9522-331B2940F732}" type="slidenum">
              <a:rPr kumimoji="1" lang="it-IT" altLang="it-IT" sz="1300">
                <a:latin typeface="Times New Roman" panose="02020603050405020304" pitchFamily="18" charset="0"/>
              </a:rPr>
              <a:pPr algn="r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None/>
              </a:pPr>
              <a:t>11</a:t>
            </a:fld>
            <a:endParaRPr kumimoji="1" lang="it-IT" altLang="it-IT" sz="1300">
              <a:latin typeface="Times New Roman" panose="02020603050405020304" pitchFamily="18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489" y="4937469"/>
            <a:ext cx="4940903" cy="48512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/>
          <a:lstStyle/>
          <a:p>
            <a:pPr eaLnBrk="1" hangingPunct="1"/>
            <a:endParaRPr lang="en-US" altLang="it-IT" smtClean="0">
              <a:latin typeface="Times New Roman" panose="02020603050405020304" pitchFamily="18" charset="0"/>
            </a:endParaRPr>
          </a:p>
        </p:txBody>
      </p:sp>
      <p:sp>
        <p:nvSpPr>
          <p:cNvPr id="38918" name="Segnaposto piè di pa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13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20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CB7C-8A76-4FA7-8367-99DFDB966C66}" type="datetimeFigureOut">
              <a:rPr lang="it-IT" smtClean="0"/>
              <a:t>04/07/2022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EE24-62BD-41AC-B4B9-878CBF7C37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91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CB7C-8A76-4FA7-8367-99DFDB966C66}" type="datetimeFigureOut">
              <a:rPr lang="it-IT" smtClean="0"/>
              <a:t>04/07/2022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EE24-62BD-41AC-B4B9-878CBF7C37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189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CB7C-8A76-4FA7-8367-99DFDB966C66}" type="datetimeFigureOut">
              <a:rPr lang="it-IT" smtClean="0"/>
              <a:t>04/07/2022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EE24-62BD-41AC-B4B9-878CBF7C37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43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CB7C-8A76-4FA7-8367-99DFDB966C66}" type="datetimeFigureOut">
              <a:rPr lang="it-IT" smtClean="0"/>
              <a:t>04/07/2022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EE24-62BD-41AC-B4B9-878CBF7C37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171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CB7C-8A76-4FA7-8367-99DFDB966C66}" type="datetimeFigureOut">
              <a:rPr lang="it-IT" smtClean="0"/>
              <a:t>04/07/2022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EE24-62BD-41AC-B4B9-878CBF7C37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34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CB7C-8A76-4FA7-8367-99DFDB966C66}" type="datetimeFigureOut">
              <a:rPr lang="it-IT" smtClean="0"/>
              <a:t>04/07/2022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EE24-62BD-41AC-B4B9-878CBF7C37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442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CB7C-8A76-4FA7-8367-99DFDB966C66}" type="datetimeFigureOut">
              <a:rPr lang="it-IT" smtClean="0"/>
              <a:t>04/07/2022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EE24-62BD-41AC-B4B9-878CBF7C37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336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CB7C-8A76-4FA7-8367-99DFDB966C66}" type="datetimeFigureOut">
              <a:rPr lang="it-IT" smtClean="0"/>
              <a:t>04/07/2022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EE24-62BD-41AC-B4B9-878CBF7C37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435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CB7C-8A76-4FA7-8367-99DFDB966C66}" type="datetimeFigureOut">
              <a:rPr lang="it-IT" smtClean="0"/>
              <a:t>04/07/2022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EE24-62BD-41AC-B4B9-878CBF7C37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33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CB7C-8A76-4FA7-8367-99DFDB966C66}" type="datetimeFigureOut">
              <a:rPr lang="it-IT" smtClean="0"/>
              <a:t>04/07/2022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EE24-62BD-41AC-B4B9-878CBF7C37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369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CB7C-8A76-4FA7-8367-99DFDB966C66}" type="datetimeFigureOut">
              <a:rPr lang="it-IT" smtClean="0"/>
              <a:t>04/07/2022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EE24-62BD-41AC-B4B9-878CBF7C37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94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FCB7C-8A76-4FA7-8367-99DFDB966C66}" type="datetimeFigureOut">
              <a:rPr lang="it-IT" smtClean="0"/>
              <a:t>04/07/2022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6EE24-62BD-41AC-B4B9-878CBF7C37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191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1.png@01D2549A.E704484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01.png@01D2549A.E7044840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1.png@01D2549A.E704484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izD8L-IKbY&amp;t=140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1.png@01D2549A.E7044840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1.png@01D2549A.E704484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1.png@01D2549A.E704484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1.png@01D2549A.E7044840" TargetMode="External"/><Relationship Id="rId5" Type="http://schemas.openxmlformats.org/officeDocument/2006/relationships/image" Target="../media/image2.png"/><Relationship Id="rId4" Type="http://schemas.openxmlformats.org/officeDocument/2006/relationships/image" Target="cid:image001.png@01D5988A.BF8F354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1.png@01D2549A.E7044840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cid:image001.png@01D2549A.E704484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01.png@01D2549A.E7044840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1.png@01D2549A.E7044840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cid:image001.png@01D2549A.E704484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2549A.E704484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cid:image001.png@01D2549A.E704484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1.png@01D2549A.E7044840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560" y="1500570"/>
            <a:ext cx="3472016" cy="196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Immagine 14" descr="ivass-marchio rid-2016-blu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64" y="260350"/>
            <a:ext cx="28432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933376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3" name="Connettore 1 9"/>
          <p:cNvCxnSpPr/>
          <p:nvPr/>
        </p:nvCxnSpPr>
        <p:spPr bwMode="auto">
          <a:xfrm flipV="1">
            <a:off x="648752" y="279133"/>
            <a:ext cx="10574305" cy="542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Connettore 1 18"/>
          <p:cNvCxnSpPr/>
          <p:nvPr/>
        </p:nvCxnSpPr>
        <p:spPr bwMode="auto">
          <a:xfrm flipV="1">
            <a:off x="648752" y="981777"/>
            <a:ext cx="10574305" cy="897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ttangolo 15"/>
          <p:cNvSpPr/>
          <p:nvPr/>
        </p:nvSpPr>
        <p:spPr>
          <a:xfrm>
            <a:off x="4181327" y="5067016"/>
            <a:ext cx="38404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it-IT" altLang="it-IT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cap="small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Roberto </a:t>
            </a:r>
            <a:r>
              <a:rPr lang="en-GB" sz="1400" b="1" i="1" cap="small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Copia – Francesca Campanella</a:t>
            </a:r>
            <a:endParaRPr lang="en-GB" sz="1400" b="1" i="1" cap="small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GB" sz="1400" b="1" i="1" cap="small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Servizio </a:t>
            </a:r>
            <a:r>
              <a:rPr lang="en-GB" sz="1400" b="1" i="1" cap="small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Vigilanza</a:t>
            </a:r>
            <a:r>
              <a:rPr lang="en-GB" sz="1400" b="1" i="1" cap="small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cap="small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Condotta</a:t>
            </a:r>
            <a:r>
              <a:rPr lang="en-GB" sz="1400" b="1" i="1" cap="small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1400" b="1" i="1" cap="small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Mercato</a:t>
            </a:r>
            <a:endParaRPr lang="en-GB" sz="1400" b="1" i="1" cap="small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endParaRPr lang="en-GB" sz="1400" b="1" i="1" cap="small" dirty="0">
              <a:cs typeface="Arial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820838" y="3892834"/>
            <a:ext cx="6901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algn="ctr" defTabSz="87312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it-IT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Il fenomeno del “</a:t>
            </a:r>
            <a:r>
              <a:rPr lang="it-IT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Ghost</a:t>
            </a:r>
            <a:r>
              <a:rPr lang="it-IT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Broking</a:t>
            </a:r>
            <a:r>
              <a:rPr lang="it-IT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 assicurativo</a:t>
            </a:r>
          </a:p>
          <a:p>
            <a:pPr marL="87313" algn="ctr" defTabSz="87312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it-IT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L’azione di contrasto dell’IVASS</a:t>
            </a:r>
          </a:p>
        </p:txBody>
      </p:sp>
    </p:spTree>
    <p:extLst>
      <p:ext uri="{BB962C8B-B14F-4D97-AF65-F5344CB8AC3E}">
        <p14:creationId xmlns:p14="http://schemas.microsoft.com/office/powerpoint/2010/main" val="6027273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52626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5846" name="CasellaDiTesto 5"/>
          <p:cNvSpPr txBox="1">
            <a:spLocks noChangeArrowheads="1"/>
          </p:cNvSpPr>
          <p:nvPr/>
        </p:nvSpPr>
        <p:spPr bwMode="auto">
          <a:xfrm>
            <a:off x="5632450" y="4221164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35847" name="CasellaDiTesto 2"/>
          <p:cNvSpPr txBox="1">
            <a:spLocks noChangeArrowheads="1"/>
          </p:cNvSpPr>
          <p:nvPr/>
        </p:nvSpPr>
        <p:spPr bwMode="auto">
          <a:xfrm>
            <a:off x="3287713" y="33337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35848" name="Rectangle 4"/>
          <p:cNvSpPr>
            <a:spLocks noChangeArrowheads="1"/>
          </p:cNvSpPr>
          <p:nvPr/>
        </p:nvSpPr>
        <p:spPr bwMode="auto">
          <a:xfrm>
            <a:off x="2503489" y="1577976"/>
            <a:ext cx="322103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endParaRPr lang="it-IT" altLang="it-IT" sz="2600" i="1"/>
          </a:p>
        </p:txBody>
      </p:sp>
      <p:sp>
        <p:nvSpPr>
          <p:cNvPr id="35849" name="CasellaDiTesto 3"/>
          <p:cNvSpPr txBox="1">
            <a:spLocks noChangeArrowheads="1"/>
          </p:cNvSpPr>
          <p:nvPr/>
        </p:nvSpPr>
        <p:spPr bwMode="auto">
          <a:xfrm>
            <a:off x="2855913" y="4356100"/>
            <a:ext cx="2273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35850" name="Rettangolo 1"/>
          <p:cNvSpPr>
            <a:spLocks noChangeArrowheads="1"/>
          </p:cNvSpPr>
          <p:nvPr/>
        </p:nvSpPr>
        <p:spPr bwMode="auto">
          <a:xfrm>
            <a:off x="1736725" y="1268413"/>
            <a:ext cx="8535988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it-IT" altLang="it-IT" sz="1600"/>
          </a:p>
          <a:p>
            <a:pPr>
              <a:buFont typeface="Wingdings" panose="05000000000000000000" pitchFamily="2" charset="2"/>
              <a:buChar char="q"/>
            </a:pPr>
            <a:endParaRPr lang="it-IT" altLang="it-IT" sz="2000"/>
          </a:p>
        </p:txBody>
      </p:sp>
      <p:sp>
        <p:nvSpPr>
          <p:cNvPr id="35851" name="CasellaDiTesto 1"/>
          <p:cNvSpPr txBox="1">
            <a:spLocks noChangeArrowheads="1"/>
          </p:cNvSpPr>
          <p:nvPr/>
        </p:nvSpPr>
        <p:spPr bwMode="auto">
          <a:xfrm>
            <a:off x="7247732" y="325437"/>
            <a:ext cx="3836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it-IT" altLang="it-IT" sz="2000" i="1" dirty="0">
                <a:solidFill>
                  <a:srgbClr val="FF0000"/>
                </a:solidFill>
              </a:rPr>
              <a:t>Come interviene IVASS quando </a:t>
            </a:r>
          </a:p>
          <a:p>
            <a:pPr>
              <a:buFont typeface="Wingdings" panose="05000000000000000000" pitchFamily="2" charset="2"/>
              <a:buNone/>
            </a:pPr>
            <a:r>
              <a:rPr lang="it-IT" altLang="it-IT" sz="2000" i="1" dirty="0">
                <a:solidFill>
                  <a:srgbClr val="FF0000"/>
                </a:solidFill>
              </a:rPr>
              <a:t>accerta che il sito è falso?</a:t>
            </a:r>
          </a:p>
        </p:txBody>
      </p:sp>
      <p:sp>
        <p:nvSpPr>
          <p:cNvPr id="35852" name="Segnaposto numero diapositiva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fld id="{FA82E2BD-818E-4AB1-9F56-A7C72A69EE25}" type="slidenum">
              <a:rPr lang="it-IT" altLang="it-IT" sz="1400"/>
              <a:pPr algn="ctr">
                <a:buFont typeface="Wingdings" panose="05000000000000000000" pitchFamily="2" charset="2"/>
                <a:buNone/>
              </a:pPr>
              <a:t>10</a:t>
            </a:fld>
            <a:endParaRPr lang="it-IT" altLang="it-IT" sz="1400"/>
          </a:p>
        </p:txBody>
      </p:sp>
      <p:sp>
        <p:nvSpPr>
          <p:cNvPr id="29709" name="CasellaDiTesto 3"/>
          <p:cNvSpPr txBox="1">
            <a:spLocks noChangeArrowheads="1"/>
          </p:cNvSpPr>
          <p:nvPr/>
        </p:nvSpPr>
        <p:spPr bwMode="auto">
          <a:xfrm>
            <a:off x="1414915" y="2349501"/>
            <a:ext cx="7135362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it-IT" altLang="it-IT" sz="2000" dirty="0">
                <a:solidFill>
                  <a:schemeClr val="tx2"/>
                </a:solidFill>
              </a:rPr>
              <a:t>Registro Italiano dei Domini – NIC (Network Information Center)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it-IT" altLang="it-IT" sz="2000" dirty="0" err="1">
                <a:solidFill>
                  <a:schemeClr val="tx2"/>
                </a:solidFill>
              </a:rPr>
              <a:t>Registration</a:t>
            </a:r>
            <a:r>
              <a:rPr lang="it-IT" altLang="it-IT" sz="2000" dirty="0">
                <a:solidFill>
                  <a:schemeClr val="tx2"/>
                </a:solidFill>
              </a:rPr>
              <a:t> Service Provider e/o Provider dei servizi di hosting del sito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it-IT" altLang="it-IT" sz="2000" dirty="0">
                <a:solidFill>
                  <a:schemeClr val="tx2"/>
                </a:solidFill>
              </a:rPr>
              <a:t>Motori di ricerca sul web (ad es. Google)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it-IT" altLang="it-IT" sz="2000" dirty="0">
                <a:solidFill>
                  <a:schemeClr val="tx2"/>
                </a:solidFill>
              </a:rPr>
              <a:t>Istituti emittenti delle carte di credito ricaricabili utilizzate dal falso intermediario per incamerare i proventi delle attività illecite</a:t>
            </a:r>
          </a:p>
        </p:txBody>
      </p:sp>
      <p:sp>
        <p:nvSpPr>
          <p:cNvPr id="35854" name="Rettangolo 4"/>
          <p:cNvSpPr>
            <a:spLocks noChangeArrowheads="1"/>
          </p:cNvSpPr>
          <p:nvPr/>
        </p:nvSpPr>
        <p:spPr bwMode="auto">
          <a:xfrm>
            <a:off x="1414916" y="1422401"/>
            <a:ext cx="87323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None/>
            </a:pPr>
            <a:r>
              <a:rPr lang="it-IT" altLang="it-IT" sz="2000" b="1" dirty="0" smtClean="0">
                <a:solidFill>
                  <a:srgbClr val="FF0000"/>
                </a:solidFill>
              </a:rPr>
              <a:t>Previo nulla osta dell’Autorità Giudiziaria, </a:t>
            </a:r>
            <a:r>
              <a:rPr lang="it-IT" altLang="it-IT" sz="2000" b="1" dirty="0">
                <a:solidFill>
                  <a:srgbClr val="FF0000"/>
                </a:solidFill>
              </a:rPr>
              <a:t>IVASS segnala l’irregolarità del sito e richiede un  intervento a:</a:t>
            </a:r>
          </a:p>
        </p:txBody>
      </p:sp>
      <p:pic>
        <p:nvPicPr>
          <p:cNvPr id="29711" name="Picture 2" descr="Risultati immagini per iniziat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1" y="2924176"/>
            <a:ext cx="15843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7247732" y="6277302"/>
            <a:ext cx="4721308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algn="r" defTabSz="87312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it-IT" sz="1400" i="1" dirty="0" err="1">
                <a:solidFill>
                  <a:schemeClr val="accent5">
                    <a:lumMod val="75000"/>
                  </a:schemeClr>
                </a:solidFill>
              </a:rPr>
              <a:t>Ghost</a:t>
            </a: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1400" i="1" dirty="0" err="1">
                <a:solidFill>
                  <a:schemeClr val="accent5">
                    <a:lumMod val="75000"/>
                  </a:schemeClr>
                </a:solidFill>
              </a:rPr>
              <a:t>Broking</a:t>
            </a: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” assicurativo. L’azione di contrasto </a:t>
            </a:r>
            <a:r>
              <a:rPr lang="it-IT" sz="1400" i="1" dirty="0" smtClean="0">
                <a:solidFill>
                  <a:schemeClr val="accent5">
                    <a:lumMod val="75000"/>
                  </a:schemeClr>
                </a:solidFill>
              </a:rPr>
              <a:t>dell’IVASS</a:t>
            </a:r>
            <a:endParaRPr lang="it-IT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Immagine 14" descr="ivass-marchio rid-2016-blu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64" y="260350"/>
            <a:ext cx="28432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933376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20" name="Connettore 1 9"/>
          <p:cNvCxnSpPr/>
          <p:nvPr/>
        </p:nvCxnSpPr>
        <p:spPr bwMode="auto">
          <a:xfrm flipV="1">
            <a:off x="648752" y="279133"/>
            <a:ext cx="10574305" cy="542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ttore 1 18"/>
          <p:cNvCxnSpPr/>
          <p:nvPr/>
        </p:nvCxnSpPr>
        <p:spPr bwMode="auto">
          <a:xfrm flipV="1">
            <a:off x="648752" y="981777"/>
            <a:ext cx="10574305" cy="897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0794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52626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7894" name="CasellaDiTesto 5"/>
          <p:cNvSpPr txBox="1">
            <a:spLocks noChangeArrowheads="1"/>
          </p:cNvSpPr>
          <p:nvPr/>
        </p:nvSpPr>
        <p:spPr bwMode="auto">
          <a:xfrm>
            <a:off x="5632450" y="4221164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37895" name="CasellaDiTesto 2"/>
          <p:cNvSpPr txBox="1">
            <a:spLocks noChangeArrowheads="1"/>
          </p:cNvSpPr>
          <p:nvPr/>
        </p:nvSpPr>
        <p:spPr bwMode="auto">
          <a:xfrm>
            <a:off x="3287713" y="33337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37896" name="Rectangle 4"/>
          <p:cNvSpPr>
            <a:spLocks noChangeArrowheads="1"/>
          </p:cNvSpPr>
          <p:nvPr/>
        </p:nvSpPr>
        <p:spPr bwMode="auto">
          <a:xfrm>
            <a:off x="2503489" y="1577976"/>
            <a:ext cx="322103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endParaRPr lang="it-IT" altLang="it-IT" sz="2600" i="1"/>
          </a:p>
        </p:txBody>
      </p:sp>
      <p:sp>
        <p:nvSpPr>
          <p:cNvPr id="37897" name="CasellaDiTesto 3"/>
          <p:cNvSpPr txBox="1">
            <a:spLocks noChangeArrowheads="1"/>
          </p:cNvSpPr>
          <p:nvPr/>
        </p:nvSpPr>
        <p:spPr bwMode="auto">
          <a:xfrm>
            <a:off x="2855913" y="4356100"/>
            <a:ext cx="2273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5130" name="Rettangolo 1"/>
          <p:cNvSpPr>
            <a:spLocks noChangeArrowheads="1"/>
          </p:cNvSpPr>
          <p:nvPr/>
        </p:nvSpPr>
        <p:spPr bwMode="auto">
          <a:xfrm>
            <a:off x="750771" y="1268414"/>
            <a:ext cx="10472286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00CCFF"/>
              </a:buClr>
              <a:buSzPct val="65000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lnSpc>
                <a:spcPct val="120000"/>
              </a:lnSpc>
              <a:spcAft>
                <a:spcPts val="600"/>
              </a:spcAft>
              <a:buClr>
                <a:srgbClr val="00B050"/>
              </a:buClr>
              <a:buSzPct val="200000"/>
              <a:buNone/>
              <a:defRPr/>
            </a:pPr>
            <a:r>
              <a:rPr lang="it-IT" sz="1800" dirty="0">
                <a:solidFill>
                  <a:srgbClr val="002060"/>
                </a:solidFill>
              </a:rPr>
              <a:t>La complessità del fenomeno richiede azioni coordinate su più fronti.</a:t>
            </a:r>
          </a:p>
          <a:p>
            <a:pPr marL="0" indent="0" algn="just">
              <a:lnSpc>
                <a:spcPct val="120000"/>
              </a:lnSpc>
              <a:spcAft>
                <a:spcPts val="600"/>
              </a:spcAft>
              <a:buClr>
                <a:srgbClr val="00B050"/>
              </a:buClr>
              <a:buSzPct val="200000"/>
              <a:buNone/>
              <a:defRPr/>
            </a:pPr>
            <a:r>
              <a:rPr lang="it-IT" sz="1800" dirty="0">
                <a:solidFill>
                  <a:srgbClr val="002060"/>
                </a:solidFill>
              </a:rPr>
              <a:t>Oltre alla vigilanza, IVASS svolge una funzione di </a:t>
            </a:r>
            <a:r>
              <a:rPr lang="it-IT" sz="1800" b="1" dirty="0">
                <a:solidFill>
                  <a:srgbClr val="002060"/>
                </a:solidFill>
              </a:rPr>
              <a:t>indirizzo normativo</a:t>
            </a:r>
            <a:r>
              <a:rPr lang="it-IT" sz="1800" dirty="0">
                <a:solidFill>
                  <a:srgbClr val="002060"/>
                </a:solidFill>
              </a:rPr>
              <a:t>. </a:t>
            </a:r>
          </a:p>
          <a:p>
            <a:pPr marL="0" indent="0" algn="just">
              <a:lnSpc>
                <a:spcPct val="120000"/>
              </a:lnSpc>
              <a:spcAft>
                <a:spcPts val="600"/>
              </a:spcAft>
              <a:buClr>
                <a:srgbClr val="00B050"/>
              </a:buClr>
              <a:buSzPct val="200000"/>
              <a:buNone/>
              <a:defRPr/>
            </a:pPr>
            <a:r>
              <a:rPr lang="it-IT" sz="1800" dirty="0">
                <a:solidFill>
                  <a:srgbClr val="002060"/>
                </a:solidFill>
              </a:rPr>
              <a:t>Il Codice delle Assicurazioni (</a:t>
            </a:r>
            <a:r>
              <a:rPr lang="it-IT" sz="1800" dirty="0" err="1">
                <a:solidFill>
                  <a:srgbClr val="002060"/>
                </a:solidFill>
              </a:rPr>
              <a:t>D.Lgs</a:t>
            </a:r>
            <a:r>
              <a:rPr lang="it-IT" sz="1800" dirty="0">
                <a:solidFill>
                  <a:srgbClr val="002060"/>
                </a:solidFill>
              </a:rPr>
              <a:t> 209/2005) e il Regolamento IVASS 40/18 sulla distribuzione contengono alcune misure che agevolano un utilizzo sicuro dei siti internet e dei profili di social network degli intermediari:</a:t>
            </a:r>
          </a:p>
        </p:txBody>
      </p:sp>
      <p:sp>
        <p:nvSpPr>
          <p:cNvPr id="37899" name="Segnaposto numero diapositiva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fld id="{1400F7D5-293A-4951-9C6E-8DB786A98FC2}" type="slidenum">
              <a:rPr lang="it-IT" altLang="it-IT" sz="1400"/>
              <a:pPr algn="ctr">
                <a:buFont typeface="Wingdings" panose="05000000000000000000" pitchFamily="2" charset="2"/>
                <a:buNone/>
              </a:pPr>
              <a:t>11</a:t>
            </a:fld>
            <a:endParaRPr lang="it-IT" altLang="it-IT" sz="1400"/>
          </a:p>
        </p:txBody>
      </p:sp>
      <p:sp>
        <p:nvSpPr>
          <p:cNvPr id="31757" name="CasellaDiTesto 3"/>
          <p:cNvSpPr txBox="1">
            <a:spLocks noChangeArrowheads="1"/>
          </p:cNvSpPr>
          <p:nvPr/>
        </p:nvSpPr>
        <p:spPr bwMode="auto">
          <a:xfrm>
            <a:off x="943276" y="3517901"/>
            <a:ext cx="10212403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it-IT" altLang="it-IT" sz="2000" i="1" dirty="0">
                <a:solidFill>
                  <a:srgbClr val="FF0000"/>
                </a:solidFill>
              </a:rPr>
              <a:t>Chiunque registra un sito internet per esercitare attività di intermediazione assicurativa deve essere iscritto nel </a:t>
            </a:r>
            <a:r>
              <a:rPr lang="it-IT" altLang="it-IT" sz="2000" i="1" dirty="0" smtClean="0">
                <a:solidFill>
                  <a:srgbClr val="FF0000"/>
                </a:solidFill>
              </a:rPr>
              <a:t>Registri Unico degli Intermediari (RUI).</a:t>
            </a:r>
            <a:endParaRPr lang="it-IT" altLang="it-IT" sz="2000" i="1" dirty="0">
              <a:solidFill>
                <a:srgbClr val="FF0000"/>
              </a:solidFill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it-IT" altLang="it-IT" sz="2000" i="1" dirty="0">
                <a:solidFill>
                  <a:srgbClr val="FF0000"/>
                </a:solidFill>
              </a:rPr>
              <a:t>È prevista la possibilità che le compagnie mettano a disposizione spazi del proprio sito internet per promuovere via web l’attività degli intermediari con cui collabora (c.d. domini di 2° livello</a:t>
            </a:r>
            <a:r>
              <a:rPr lang="it-IT" altLang="it-IT" sz="2000" i="1" dirty="0" smtClean="0">
                <a:solidFill>
                  <a:srgbClr val="FF0000"/>
                </a:solidFill>
              </a:rPr>
              <a:t>).</a:t>
            </a:r>
            <a:endParaRPr lang="it-IT" altLang="it-IT" sz="2000" i="1" dirty="0">
              <a:solidFill>
                <a:srgbClr val="FF0000"/>
              </a:solidFill>
            </a:endParaRPr>
          </a:p>
        </p:txBody>
      </p:sp>
      <p:sp>
        <p:nvSpPr>
          <p:cNvPr id="37902" name="CasellaDiTesto 1"/>
          <p:cNvSpPr txBox="1">
            <a:spLocks noChangeArrowheads="1"/>
          </p:cNvSpPr>
          <p:nvPr/>
        </p:nvSpPr>
        <p:spPr bwMode="auto">
          <a:xfrm>
            <a:off x="5935904" y="454728"/>
            <a:ext cx="494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it-IT" altLang="it-IT" sz="2000" i="1" dirty="0">
                <a:solidFill>
                  <a:srgbClr val="FF0000"/>
                </a:solidFill>
              </a:rPr>
              <a:t>Fare «RETE» per contrastare il fenomeno</a:t>
            </a:r>
          </a:p>
        </p:txBody>
      </p:sp>
      <p:pic>
        <p:nvPicPr>
          <p:cNvPr id="14" name="Immagine 14" descr="ivass-marchio rid-2016-blu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64" y="260350"/>
            <a:ext cx="28432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933376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6" name="Connettore 1 9"/>
          <p:cNvCxnSpPr/>
          <p:nvPr/>
        </p:nvCxnSpPr>
        <p:spPr bwMode="auto">
          <a:xfrm flipV="1">
            <a:off x="648752" y="279133"/>
            <a:ext cx="10574305" cy="542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ttore 1 18"/>
          <p:cNvCxnSpPr/>
          <p:nvPr/>
        </p:nvCxnSpPr>
        <p:spPr bwMode="auto">
          <a:xfrm flipV="1">
            <a:off x="648752" y="981777"/>
            <a:ext cx="10574305" cy="897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CasellaDiTesto 17"/>
          <p:cNvSpPr txBox="1"/>
          <p:nvPr/>
        </p:nvSpPr>
        <p:spPr>
          <a:xfrm>
            <a:off x="7247732" y="6277302"/>
            <a:ext cx="47213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algn="r" defTabSz="87312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it-IT" sz="1400" i="1" dirty="0" err="1">
                <a:solidFill>
                  <a:schemeClr val="accent5">
                    <a:lumMod val="75000"/>
                  </a:schemeClr>
                </a:solidFill>
              </a:rPr>
              <a:t>Ghost</a:t>
            </a: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1400" i="1" dirty="0" err="1">
                <a:solidFill>
                  <a:schemeClr val="accent5">
                    <a:lumMod val="75000"/>
                  </a:schemeClr>
                </a:solidFill>
              </a:rPr>
              <a:t>Broking</a:t>
            </a: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” assicurativo. L’azione di contrasto dell’IVASS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it-IT" sz="1400" i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it-IT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7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52626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1990" name="CasellaDiTesto 5"/>
          <p:cNvSpPr txBox="1">
            <a:spLocks noChangeArrowheads="1"/>
          </p:cNvSpPr>
          <p:nvPr/>
        </p:nvSpPr>
        <p:spPr bwMode="auto">
          <a:xfrm>
            <a:off x="5632450" y="4221164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41991" name="CasellaDiTesto 2"/>
          <p:cNvSpPr txBox="1">
            <a:spLocks noChangeArrowheads="1"/>
          </p:cNvSpPr>
          <p:nvPr/>
        </p:nvSpPr>
        <p:spPr bwMode="auto">
          <a:xfrm>
            <a:off x="3287713" y="33337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41992" name="Rectangle 4"/>
          <p:cNvSpPr>
            <a:spLocks noChangeArrowheads="1"/>
          </p:cNvSpPr>
          <p:nvPr/>
        </p:nvSpPr>
        <p:spPr bwMode="auto">
          <a:xfrm>
            <a:off x="2503489" y="1577976"/>
            <a:ext cx="322103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endParaRPr lang="it-IT" altLang="it-IT" sz="2600" i="1"/>
          </a:p>
        </p:txBody>
      </p:sp>
      <p:sp>
        <p:nvSpPr>
          <p:cNvPr id="41993" name="CasellaDiTesto 3"/>
          <p:cNvSpPr txBox="1">
            <a:spLocks noChangeArrowheads="1"/>
          </p:cNvSpPr>
          <p:nvPr/>
        </p:nvSpPr>
        <p:spPr bwMode="auto">
          <a:xfrm>
            <a:off x="2855913" y="4356100"/>
            <a:ext cx="2273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41994" name="Segnaposto numero diapositiva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fld id="{430515A9-BD76-444D-A0E2-73DA37C8F5A5}" type="slidenum">
              <a:rPr lang="it-IT" altLang="it-IT" sz="1400"/>
              <a:pPr algn="ctr">
                <a:buFont typeface="Wingdings" panose="05000000000000000000" pitchFamily="2" charset="2"/>
                <a:buNone/>
              </a:pPr>
              <a:t>12</a:t>
            </a:fld>
            <a:endParaRPr lang="it-IT" altLang="it-IT" sz="1400"/>
          </a:p>
        </p:txBody>
      </p:sp>
      <p:sp>
        <p:nvSpPr>
          <p:cNvPr id="35851" name="CasellaDiTesto 3"/>
          <p:cNvSpPr txBox="1">
            <a:spLocks noChangeArrowheads="1"/>
          </p:cNvSpPr>
          <p:nvPr/>
        </p:nvSpPr>
        <p:spPr bwMode="auto">
          <a:xfrm>
            <a:off x="1046965" y="1397000"/>
            <a:ext cx="1017609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altLang="it-IT" sz="1800" b="1" dirty="0">
                <a:solidFill>
                  <a:schemeClr val="tx2"/>
                </a:solidFill>
              </a:rPr>
              <a:t>COLLABORAZIONE CON ALTRE AUTORITA’ </a:t>
            </a:r>
            <a:r>
              <a:rPr lang="it-IT" altLang="it-IT" sz="1800" i="1" dirty="0">
                <a:solidFill>
                  <a:schemeClr val="tx2"/>
                </a:solidFill>
              </a:rPr>
              <a:t>(ad es. con il Nucleo Speciale Tutela Privacy e Frodi Tecnologiche della </a:t>
            </a:r>
            <a:r>
              <a:rPr lang="it-IT" altLang="it-IT" sz="1800" i="1" dirty="0" err="1">
                <a:solidFill>
                  <a:schemeClr val="tx2"/>
                </a:solidFill>
              </a:rPr>
              <a:t>GdF</a:t>
            </a:r>
            <a:r>
              <a:rPr lang="it-IT" altLang="it-IT" sz="1800" i="1" dirty="0">
                <a:solidFill>
                  <a:schemeClr val="tx2"/>
                </a:solidFill>
              </a:rPr>
              <a:t>).</a:t>
            </a:r>
          </a:p>
        </p:txBody>
      </p:sp>
      <p:pic>
        <p:nvPicPr>
          <p:cNvPr id="35853" name="Immagin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365" y="2584451"/>
            <a:ext cx="343058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4" name="Rettangolo 2"/>
          <p:cNvSpPr>
            <a:spLocks noChangeArrowheads="1"/>
          </p:cNvSpPr>
          <p:nvPr/>
        </p:nvSpPr>
        <p:spPr bwMode="auto">
          <a:xfrm>
            <a:off x="1046964" y="2327275"/>
            <a:ext cx="5696736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altLang="it-IT" sz="1800" b="1" dirty="0">
                <a:solidFill>
                  <a:schemeClr val="tx2"/>
                </a:solidFill>
              </a:rPr>
              <a:t>INTENSIFICAZIONE COMUNICAZIONE ISTITUZIONALE tramite ampliamento dei canali e delle forme di comunicazione </a:t>
            </a:r>
            <a:r>
              <a:rPr lang="it-IT" altLang="it-IT" sz="1800" i="1" dirty="0">
                <a:solidFill>
                  <a:schemeClr val="tx2"/>
                </a:solidFill>
              </a:rPr>
              <a:t>(ad es. campagne informative a mezzo stampa, pubblicazione e diffusione di video tutorial, promozione della cultura assicurativa,  interventi divulgativi presso gli istituti di istruzione secondaria superiori, ecc.)</a:t>
            </a:r>
          </a:p>
        </p:txBody>
      </p:sp>
      <p:sp>
        <p:nvSpPr>
          <p:cNvPr id="41999" name="CasellaDiTesto 1"/>
          <p:cNvSpPr txBox="1">
            <a:spLocks noChangeArrowheads="1"/>
          </p:cNvSpPr>
          <p:nvPr/>
        </p:nvSpPr>
        <p:spPr bwMode="auto">
          <a:xfrm>
            <a:off x="6091626" y="428625"/>
            <a:ext cx="494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it-IT" altLang="it-IT" sz="2000" i="1" dirty="0">
                <a:solidFill>
                  <a:srgbClr val="FF0000"/>
                </a:solidFill>
              </a:rPr>
              <a:t>Fare «RETE» per contrastare il fenomeno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247732" y="6277302"/>
            <a:ext cx="4721308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algn="r" defTabSz="87312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it-IT" sz="1400" i="1" dirty="0" err="1">
                <a:solidFill>
                  <a:schemeClr val="accent5">
                    <a:lumMod val="75000"/>
                  </a:schemeClr>
                </a:solidFill>
              </a:rPr>
              <a:t>Ghost</a:t>
            </a: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1400" i="1" dirty="0" err="1">
                <a:solidFill>
                  <a:schemeClr val="accent5">
                    <a:lumMod val="75000"/>
                  </a:schemeClr>
                </a:solidFill>
              </a:rPr>
              <a:t>Broking</a:t>
            </a: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” assicurativo. L’azione di contrasto </a:t>
            </a:r>
            <a:r>
              <a:rPr lang="it-IT" sz="1400" i="1" dirty="0" smtClean="0">
                <a:solidFill>
                  <a:schemeClr val="accent5">
                    <a:lumMod val="75000"/>
                  </a:schemeClr>
                </a:solidFill>
              </a:rPr>
              <a:t>dell’IVASS</a:t>
            </a:r>
            <a:endParaRPr lang="it-IT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Immagine 14" descr="ivass-marchio rid-2016-blu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64" y="260350"/>
            <a:ext cx="28432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933376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9" name="Connettore 1 9"/>
          <p:cNvCxnSpPr/>
          <p:nvPr/>
        </p:nvCxnSpPr>
        <p:spPr bwMode="auto">
          <a:xfrm flipV="1">
            <a:off x="648752" y="279133"/>
            <a:ext cx="10574305" cy="542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ttore 1 18"/>
          <p:cNvCxnSpPr/>
          <p:nvPr/>
        </p:nvCxnSpPr>
        <p:spPr bwMode="auto">
          <a:xfrm flipV="1">
            <a:off x="648752" y="981777"/>
            <a:ext cx="10574305" cy="897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8824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/>
      <p:bldP spid="358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52626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1990" name="CasellaDiTesto 5"/>
          <p:cNvSpPr txBox="1">
            <a:spLocks noChangeArrowheads="1"/>
          </p:cNvSpPr>
          <p:nvPr/>
        </p:nvSpPr>
        <p:spPr bwMode="auto">
          <a:xfrm>
            <a:off x="5632450" y="4221164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41991" name="CasellaDiTesto 2"/>
          <p:cNvSpPr txBox="1">
            <a:spLocks noChangeArrowheads="1"/>
          </p:cNvSpPr>
          <p:nvPr/>
        </p:nvSpPr>
        <p:spPr bwMode="auto">
          <a:xfrm>
            <a:off x="3287713" y="33337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41992" name="Rectangle 4"/>
          <p:cNvSpPr>
            <a:spLocks noChangeArrowheads="1"/>
          </p:cNvSpPr>
          <p:nvPr/>
        </p:nvSpPr>
        <p:spPr bwMode="auto">
          <a:xfrm>
            <a:off x="2503489" y="1577976"/>
            <a:ext cx="322103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endParaRPr lang="it-IT" altLang="it-IT" sz="2600" i="1"/>
          </a:p>
        </p:txBody>
      </p:sp>
      <p:sp>
        <p:nvSpPr>
          <p:cNvPr id="41993" name="CasellaDiTesto 3"/>
          <p:cNvSpPr txBox="1">
            <a:spLocks noChangeArrowheads="1"/>
          </p:cNvSpPr>
          <p:nvPr/>
        </p:nvSpPr>
        <p:spPr bwMode="auto">
          <a:xfrm>
            <a:off x="2855913" y="4356100"/>
            <a:ext cx="2273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41994" name="Segnaposto numero diapositiva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fld id="{430515A9-BD76-444D-A0E2-73DA37C8F5A5}" type="slidenum">
              <a:rPr lang="it-IT" altLang="it-IT" sz="1400"/>
              <a:pPr algn="ctr">
                <a:buFont typeface="Wingdings" panose="05000000000000000000" pitchFamily="2" charset="2"/>
                <a:buNone/>
              </a:pPr>
              <a:t>13</a:t>
            </a:fld>
            <a:endParaRPr lang="it-IT" altLang="it-IT" sz="1400"/>
          </a:p>
        </p:txBody>
      </p:sp>
      <p:sp>
        <p:nvSpPr>
          <p:cNvPr id="35851" name="CasellaDiTesto 3"/>
          <p:cNvSpPr txBox="1">
            <a:spLocks noChangeArrowheads="1"/>
          </p:cNvSpPr>
          <p:nvPr/>
        </p:nvSpPr>
        <p:spPr bwMode="auto">
          <a:xfrm>
            <a:off x="539015" y="1397000"/>
            <a:ext cx="10828421" cy="394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1800" b="1" dirty="0" smtClean="0">
                <a:solidFill>
                  <a:srgbClr val="002060"/>
                </a:solidFill>
              </a:rPr>
              <a:t>NUOVI POTERI DELL’IVASS</a:t>
            </a:r>
            <a:r>
              <a:rPr lang="it-IT" sz="1800" b="1" dirty="0" smtClean="0">
                <a:solidFill>
                  <a:srgbClr val="002060"/>
                </a:solidFill>
              </a:rPr>
              <a:t> IN MATERIA DI PROTEZIONE DEGLI INTERESSI DEI CONSUMATORI</a:t>
            </a:r>
            <a:endParaRPr lang="it-IT" sz="1800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None/>
            </a:pPr>
            <a:r>
              <a:rPr lang="it-IT" sz="1800" dirty="0" smtClean="0">
                <a:solidFill>
                  <a:srgbClr val="002060"/>
                </a:solidFill>
              </a:rPr>
              <a:t>L’IVASS si sta adoperando per dare attuazione alle disposizioni del regolamento UE 2917/2394 </a:t>
            </a:r>
            <a:r>
              <a:rPr lang="it-IT" sz="1800" dirty="0" smtClean="0">
                <a:solidFill>
                  <a:srgbClr val="002060"/>
                </a:solidFill>
              </a:rPr>
              <a:t>(cosiddetto Regolamento CPC) che </a:t>
            </a:r>
            <a:r>
              <a:rPr lang="it-IT" sz="1800" dirty="0" smtClean="0">
                <a:solidFill>
                  <a:srgbClr val="002060"/>
                </a:solidFill>
              </a:rPr>
              <a:t>prevede che, </a:t>
            </a:r>
            <a:r>
              <a:rPr lang="it-IT" sz="1800" dirty="0">
                <a:solidFill>
                  <a:srgbClr val="002060"/>
                </a:solidFill>
              </a:rPr>
              <a:t>laddove non siano disponibili altri mezzi efficaci per far cessare o vietare l’infrazione e al fine di evitare il rischio di danno grave agli interessi </a:t>
            </a:r>
            <a:r>
              <a:rPr lang="it-IT" sz="1800" dirty="0" smtClean="0">
                <a:solidFill>
                  <a:srgbClr val="002060"/>
                </a:solidFill>
              </a:rPr>
              <a:t>dei </a:t>
            </a:r>
            <a:r>
              <a:rPr lang="it-IT" sz="1800" dirty="0">
                <a:solidFill>
                  <a:srgbClr val="002060"/>
                </a:solidFill>
              </a:rPr>
              <a:t>consumatori, </a:t>
            </a:r>
            <a:r>
              <a:rPr lang="it-IT" sz="1800" dirty="0" smtClean="0">
                <a:solidFill>
                  <a:srgbClr val="002060"/>
                </a:solidFill>
              </a:rPr>
              <a:t>l’Istituto possa intervenire con specifiche azioni a tutela dei consumatori. </a:t>
            </a:r>
            <a:endParaRPr lang="it-IT" sz="1800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None/>
            </a:pPr>
            <a:r>
              <a:rPr lang="it-IT" sz="1800" dirty="0" smtClean="0">
                <a:solidFill>
                  <a:srgbClr val="002060"/>
                </a:solidFill>
              </a:rPr>
              <a:t>In </a:t>
            </a:r>
            <a:r>
              <a:rPr lang="it-IT" sz="1800" dirty="0" smtClean="0">
                <a:solidFill>
                  <a:srgbClr val="002060"/>
                </a:solidFill>
              </a:rPr>
              <a:t>particolare l’IVASS, nel caso di siti web </a:t>
            </a:r>
            <a:r>
              <a:rPr lang="it-IT" sz="1800" dirty="0" err="1" smtClean="0">
                <a:solidFill>
                  <a:srgbClr val="002060"/>
                </a:solidFill>
              </a:rPr>
              <a:t>fake</a:t>
            </a:r>
            <a:r>
              <a:rPr lang="it-IT" sz="1800" dirty="0" smtClean="0">
                <a:solidFill>
                  <a:srgbClr val="002060"/>
                </a:solidFill>
              </a:rPr>
              <a:t> </a:t>
            </a:r>
            <a:r>
              <a:rPr lang="it-IT" sz="1800" dirty="0" smtClean="0">
                <a:solidFill>
                  <a:srgbClr val="002060"/>
                </a:solidFill>
              </a:rPr>
              <a:t>potrà</a:t>
            </a:r>
            <a:r>
              <a:rPr lang="it-IT" sz="1800" b="1" dirty="0" smtClean="0">
                <a:solidFill>
                  <a:srgbClr val="002060"/>
                </a:solidFill>
              </a:rPr>
              <a:t>:</a:t>
            </a:r>
            <a:endParaRPr lang="it-IT" sz="1800" b="1" dirty="0" smtClean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1800" b="1" dirty="0" smtClean="0">
                <a:solidFill>
                  <a:srgbClr val="002060"/>
                </a:solidFill>
              </a:rPr>
              <a:t>Far rimuovere </a:t>
            </a:r>
            <a:r>
              <a:rPr lang="it-IT" sz="1800" b="1" dirty="0" smtClean="0">
                <a:solidFill>
                  <a:srgbClr val="002060"/>
                </a:solidFill>
              </a:rPr>
              <a:t>i contenuti </a:t>
            </a:r>
            <a:r>
              <a:rPr lang="it-IT" sz="1800" b="1" dirty="0" smtClean="0">
                <a:solidFill>
                  <a:srgbClr val="002060"/>
                </a:solidFill>
              </a:rPr>
              <a:t>o limitare </a:t>
            </a:r>
            <a:r>
              <a:rPr lang="it-IT" sz="1800" b="1" dirty="0" smtClean="0">
                <a:solidFill>
                  <a:srgbClr val="002060"/>
                </a:solidFill>
              </a:rPr>
              <a:t>l’accesso al sito </a:t>
            </a:r>
            <a:r>
              <a:rPr lang="it-IT" sz="1800" dirty="0" smtClean="0">
                <a:solidFill>
                  <a:srgbClr val="002060"/>
                </a:solidFill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1800" b="1" dirty="0" smtClean="0">
                <a:solidFill>
                  <a:srgbClr val="002060"/>
                </a:solidFill>
              </a:rPr>
              <a:t>Imporre la visualizzazione esplicita di un’avvertenza </a:t>
            </a:r>
            <a:r>
              <a:rPr lang="it-IT" sz="1800" b="1" dirty="0" smtClean="0">
                <a:solidFill>
                  <a:srgbClr val="002060"/>
                </a:solidFill>
              </a:rPr>
              <a:t>ai </a:t>
            </a:r>
            <a:r>
              <a:rPr lang="it-IT" sz="1800" b="1" dirty="0" smtClean="0">
                <a:solidFill>
                  <a:srgbClr val="002060"/>
                </a:solidFill>
              </a:rPr>
              <a:t>consumatori che accedono al sito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1800" b="1" dirty="0" smtClean="0">
                <a:solidFill>
                  <a:srgbClr val="002060"/>
                </a:solidFill>
              </a:rPr>
              <a:t>imporre ai prestatori di servizi di hosting di rimuovere, disabilitare o limitare l’accesso al sito</a:t>
            </a:r>
            <a:endParaRPr lang="it-IT" altLang="it-IT" sz="1800" b="1" dirty="0">
              <a:solidFill>
                <a:srgbClr val="002060"/>
              </a:solidFill>
            </a:endParaRPr>
          </a:p>
        </p:txBody>
      </p:sp>
      <p:sp>
        <p:nvSpPr>
          <p:cNvPr id="41999" name="CasellaDiTesto 1"/>
          <p:cNvSpPr txBox="1">
            <a:spLocks noChangeArrowheads="1"/>
          </p:cNvSpPr>
          <p:nvPr/>
        </p:nvSpPr>
        <p:spPr bwMode="auto">
          <a:xfrm>
            <a:off x="6988800" y="428625"/>
            <a:ext cx="40463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it-IT" altLang="it-IT" sz="2000" i="1" dirty="0" smtClean="0">
                <a:solidFill>
                  <a:srgbClr val="FF0000"/>
                </a:solidFill>
              </a:rPr>
              <a:t>Interventi in corso di realizzazione</a:t>
            </a:r>
            <a:endParaRPr lang="it-IT" altLang="it-IT" sz="2000" i="1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247732" y="6277302"/>
            <a:ext cx="4721308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algn="r" defTabSz="87312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it-IT" sz="1400" i="1" dirty="0" err="1">
                <a:solidFill>
                  <a:schemeClr val="accent5">
                    <a:lumMod val="75000"/>
                  </a:schemeClr>
                </a:solidFill>
              </a:rPr>
              <a:t>Ghost</a:t>
            </a: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1400" i="1" dirty="0" err="1">
                <a:solidFill>
                  <a:schemeClr val="accent5">
                    <a:lumMod val="75000"/>
                  </a:schemeClr>
                </a:solidFill>
              </a:rPr>
              <a:t>Broking</a:t>
            </a: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” assicurativo. L’azione di contrasto </a:t>
            </a:r>
            <a:r>
              <a:rPr lang="it-IT" sz="1400" i="1" dirty="0" smtClean="0">
                <a:solidFill>
                  <a:schemeClr val="accent5">
                    <a:lumMod val="75000"/>
                  </a:schemeClr>
                </a:solidFill>
              </a:rPr>
              <a:t>dell’IVASS</a:t>
            </a:r>
            <a:endParaRPr lang="it-IT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Immagine 14" descr="ivass-marchio rid-2016-blu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64" y="260350"/>
            <a:ext cx="28432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933376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9" name="Connettore 1 9"/>
          <p:cNvCxnSpPr/>
          <p:nvPr/>
        </p:nvCxnSpPr>
        <p:spPr bwMode="auto">
          <a:xfrm flipV="1">
            <a:off x="648752" y="279133"/>
            <a:ext cx="10574305" cy="542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ttore 1 18"/>
          <p:cNvCxnSpPr/>
          <p:nvPr/>
        </p:nvCxnSpPr>
        <p:spPr bwMode="auto">
          <a:xfrm flipV="1">
            <a:off x="648752" y="981777"/>
            <a:ext cx="10574305" cy="897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7274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52626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1990" name="CasellaDiTesto 5"/>
          <p:cNvSpPr txBox="1">
            <a:spLocks noChangeArrowheads="1"/>
          </p:cNvSpPr>
          <p:nvPr/>
        </p:nvSpPr>
        <p:spPr bwMode="auto">
          <a:xfrm>
            <a:off x="5632450" y="4221164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41991" name="CasellaDiTesto 2"/>
          <p:cNvSpPr txBox="1">
            <a:spLocks noChangeArrowheads="1"/>
          </p:cNvSpPr>
          <p:nvPr/>
        </p:nvSpPr>
        <p:spPr bwMode="auto">
          <a:xfrm>
            <a:off x="3287713" y="33337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41992" name="Rectangle 4"/>
          <p:cNvSpPr>
            <a:spLocks noChangeArrowheads="1"/>
          </p:cNvSpPr>
          <p:nvPr/>
        </p:nvSpPr>
        <p:spPr bwMode="auto">
          <a:xfrm>
            <a:off x="2503489" y="1577976"/>
            <a:ext cx="322103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endParaRPr lang="it-IT" altLang="it-IT" sz="2600" i="1"/>
          </a:p>
        </p:txBody>
      </p:sp>
      <p:sp>
        <p:nvSpPr>
          <p:cNvPr id="41993" name="CasellaDiTesto 3"/>
          <p:cNvSpPr txBox="1">
            <a:spLocks noChangeArrowheads="1"/>
          </p:cNvSpPr>
          <p:nvPr/>
        </p:nvSpPr>
        <p:spPr bwMode="auto">
          <a:xfrm>
            <a:off x="2855913" y="4356100"/>
            <a:ext cx="2273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41994" name="Segnaposto numero diapositiva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fld id="{430515A9-BD76-444D-A0E2-73DA37C8F5A5}" type="slidenum">
              <a:rPr lang="it-IT" altLang="it-IT" sz="1400"/>
              <a:pPr algn="ctr">
                <a:buFont typeface="Wingdings" panose="05000000000000000000" pitchFamily="2" charset="2"/>
                <a:buNone/>
              </a:pPr>
              <a:t>14</a:t>
            </a:fld>
            <a:endParaRPr lang="it-IT" altLang="it-IT" sz="1400"/>
          </a:p>
        </p:txBody>
      </p:sp>
      <p:sp>
        <p:nvSpPr>
          <p:cNvPr id="35851" name="CasellaDiTesto 3"/>
          <p:cNvSpPr txBox="1">
            <a:spLocks noChangeArrowheads="1"/>
          </p:cNvSpPr>
          <p:nvPr/>
        </p:nvSpPr>
        <p:spPr bwMode="auto">
          <a:xfrm>
            <a:off x="1046964" y="1689512"/>
            <a:ext cx="10313763" cy="356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1800" b="1" dirty="0" smtClean="0">
                <a:solidFill>
                  <a:srgbClr val="002060"/>
                </a:solidFill>
              </a:rPr>
              <a:t>CREAZIONE DELLA C.D. WHITE LIST</a:t>
            </a:r>
            <a:endParaRPr lang="it-IT" sz="1800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None/>
            </a:pPr>
            <a:r>
              <a:rPr lang="it-IT" sz="1800" dirty="0" smtClean="0">
                <a:solidFill>
                  <a:srgbClr val="002060"/>
                </a:solidFill>
              </a:rPr>
              <a:t>Sempre nel solco del rafforzamento della </a:t>
            </a:r>
            <a:r>
              <a:rPr lang="it-IT" sz="1800" dirty="0">
                <a:solidFill>
                  <a:srgbClr val="002060"/>
                </a:solidFill>
              </a:rPr>
              <a:t>tutela dei </a:t>
            </a:r>
            <a:r>
              <a:rPr lang="it-IT" sz="1800" dirty="0" smtClean="0">
                <a:solidFill>
                  <a:srgbClr val="002060"/>
                </a:solidFill>
              </a:rPr>
              <a:t>consumatori è </a:t>
            </a:r>
            <a:r>
              <a:rPr lang="it-IT" sz="1800" dirty="0" smtClean="0">
                <a:solidFill>
                  <a:srgbClr val="002060"/>
                </a:solidFill>
              </a:rPr>
              <a:t>in pubblica consultazione </a:t>
            </a:r>
            <a:r>
              <a:rPr lang="it-IT" sz="1800" dirty="0">
                <a:solidFill>
                  <a:srgbClr val="002060"/>
                </a:solidFill>
                <a:latin typeface="Calibri" panose="020F0502020204030204"/>
              </a:rPr>
              <a:t>sul sito dell’IVASS </a:t>
            </a:r>
            <a:r>
              <a:rPr lang="it-IT" sz="1800" dirty="0" smtClean="0">
                <a:solidFill>
                  <a:srgbClr val="002060"/>
                </a:solidFill>
              </a:rPr>
              <a:t>il Documento n. 7/22 che introduce alcune modifiche al Regolamento n. 40/2018 e prevede</a:t>
            </a:r>
            <a:r>
              <a:rPr lang="it-IT" sz="1800" dirty="0" smtClean="0">
                <a:solidFill>
                  <a:srgbClr val="002060"/>
                </a:solidFill>
                <a:latin typeface="Calibri" panose="020F0502020204030204"/>
              </a:rPr>
              <a:t>, </a:t>
            </a:r>
            <a:r>
              <a:rPr lang="it-IT" sz="1800" dirty="0">
                <a:solidFill>
                  <a:srgbClr val="002060"/>
                </a:solidFill>
                <a:latin typeface="Calibri" panose="020F0502020204030204"/>
              </a:rPr>
              <a:t>tra l’altro,</a:t>
            </a:r>
            <a:r>
              <a:rPr lang="it-IT" sz="1800" dirty="0" smtClean="0">
                <a:solidFill>
                  <a:srgbClr val="002060"/>
                </a:solidFill>
              </a:rPr>
              <a:t> </a:t>
            </a:r>
            <a:r>
              <a:rPr lang="it-IT" sz="1800" b="1" dirty="0" smtClean="0">
                <a:solidFill>
                  <a:srgbClr val="002060"/>
                </a:solidFill>
              </a:rPr>
              <a:t>l’obbligo</a:t>
            </a:r>
            <a:r>
              <a:rPr lang="it-IT" sz="1800" dirty="0" smtClean="0">
                <a:solidFill>
                  <a:srgbClr val="002060"/>
                </a:solidFill>
              </a:rPr>
              <a:t> per gli </a:t>
            </a:r>
            <a:r>
              <a:rPr lang="it-IT" sz="1800" dirty="0">
                <a:solidFill>
                  <a:srgbClr val="002060"/>
                </a:solidFill>
              </a:rPr>
              <a:t>intermediari che operano sul territorio </a:t>
            </a:r>
            <a:r>
              <a:rPr lang="it-IT" sz="1800" dirty="0" smtClean="0">
                <a:solidFill>
                  <a:srgbClr val="002060"/>
                </a:solidFill>
              </a:rPr>
              <a:t>italiano di </a:t>
            </a:r>
            <a:r>
              <a:rPr lang="it-IT" sz="1800" b="1" dirty="0">
                <a:solidFill>
                  <a:srgbClr val="002060"/>
                </a:solidFill>
              </a:rPr>
              <a:t>comunicare </a:t>
            </a:r>
            <a:r>
              <a:rPr lang="it-IT" sz="1800" b="1" dirty="0" smtClean="0">
                <a:solidFill>
                  <a:srgbClr val="002060"/>
                </a:solidFill>
              </a:rPr>
              <a:t>all’IVASS </a:t>
            </a:r>
            <a:r>
              <a:rPr lang="it-IT" sz="1800" b="1" dirty="0">
                <a:solidFill>
                  <a:srgbClr val="002060"/>
                </a:solidFill>
              </a:rPr>
              <a:t>il dominio </a:t>
            </a:r>
            <a:r>
              <a:rPr lang="it-IT" sz="1800" b="1" i="1" dirty="0">
                <a:solidFill>
                  <a:srgbClr val="002060"/>
                </a:solidFill>
              </a:rPr>
              <a:t>internet </a:t>
            </a:r>
            <a:r>
              <a:rPr lang="it-IT" sz="1800" b="1" dirty="0">
                <a:solidFill>
                  <a:srgbClr val="002060"/>
                </a:solidFill>
              </a:rPr>
              <a:t>utilizzato </a:t>
            </a:r>
            <a:r>
              <a:rPr lang="it-IT" sz="1800" dirty="0" smtClean="0">
                <a:solidFill>
                  <a:srgbClr val="002060"/>
                </a:solidFill>
              </a:rPr>
              <a:t>per la promozione </a:t>
            </a:r>
            <a:r>
              <a:rPr lang="it-IT" sz="1800" dirty="0">
                <a:solidFill>
                  <a:srgbClr val="002060"/>
                </a:solidFill>
              </a:rPr>
              <a:t>e </a:t>
            </a:r>
            <a:r>
              <a:rPr lang="it-IT" sz="1800" dirty="0" smtClean="0">
                <a:solidFill>
                  <a:srgbClr val="002060"/>
                </a:solidFill>
              </a:rPr>
              <a:t>il collocamento </a:t>
            </a:r>
            <a:r>
              <a:rPr lang="it-IT" sz="1800" dirty="0">
                <a:solidFill>
                  <a:srgbClr val="002060"/>
                </a:solidFill>
              </a:rPr>
              <a:t>dei contratti di assicurazione a distanza. </a:t>
            </a:r>
            <a:endParaRPr lang="it-IT" sz="1800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None/>
            </a:pPr>
            <a:r>
              <a:rPr lang="it-IT" sz="1800" dirty="0" smtClean="0">
                <a:solidFill>
                  <a:srgbClr val="002060"/>
                </a:solidFill>
              </a:rPr>
              <a:t>In questo modo </a:t>
            </a:r>
            <a:r>
              <a:rPr lang="it-IT" sz="1800" dirty="0">
                <a:solidFill>
                  <a:srgbClr val="002060"/>
                </a:solidFill>
              </a:rPr>
              <a:t>si </a:t>
            </a:r>
            <a:r>
              <a:rPr lang="it-IT" sz="1800" dirty="0" smtClean="0">
                <a:solidFill>
                  <a:srgbClr val="002060"/>
                </a:solidFill>
              </a:rPr>
              <a:t>rende più immediata, </a:t>
            </a:r>
            <a:r>
              <a:rPr lang="it-IT" sz="1800" dirty="0">
                <a:solidFill>
                  <a:srgbClr val="002060"/>
                </a:solidFill>
              </a:rPr>
              <a:t>per gli </a:t>
            </a:r>
            <a:r>
              <a:rPr lang="it-IT" sz="1800" dirty="0" smtClean="0">
                <a:solidFill>
                  <a:srgbClr val="002060"/>
                </a:solidFill>
              </a:rPr>
              <a:t>assicurati, </a:t>
            </a:r>
            <a:r>
              <a:rPr lang="it-IT" sz="1800" dirty="0">
                <a:solidFill>
                  <a:srgbClr val="002060"/>
                </a:solidFill>
              </a:rPr>
              <a:t>la possibilità di verificare se il sito </a:t>
            </a:r>
            <a:r>
              <a:rPr lang="it-IT" sz="1800" i="1" dirty="0">
                <a:solidFill>
                  <a:srgbClr val="002060"/>
                </a:solidFill>
              </a:rPr>
              <a:t>internet </a:t>
            </a:r>
            <a:r>
              <a:rPr lang="it-IT" sz="1800" dirty="0">
                <a:solidFill>
                  <a:srgbClr val="002060"/>
                </a:solidFill>
              </a:rPr>
              <a:t>utilizzato </a:t>
            </a:r>
            <a:r>
              <a:rPr lang="it-IT" sz="1800" dirty="0" smtClean="0">
                <a:solidFill>
                  <a:srgbClr val="002060"/>
                </a:solidFill>
              </a:rPr>
              <a:t>da chi offre/promuove coperture assicurative </a:t>
            </a:r>
            <a:r>
              <a:rPr lang="it-IT" sz="1800" dirty="0">
                <a:solidFill>
                  <a:srgbClr val="002060"/>
                </a:solidFill>
              </a:rPr>
              <a:t>è </a:t>
            </a:r>
            <a:r>
              <a:rPr lang="it-IT" sz="1800" dirty="0" smtClean="0">
                <a:solidFill>
                  <a:srgbClr val="002060"/>
                </a:solidFill>
              </a:rPr>
              <a:t>regolare </a:t>
            </a:r>
            <a:r>
              <a:rPr lang="it-IT" sz="1800" dirty="0" smtClean="0">
                <a:solidFill>
                  <a:srgbClr val="002060"/>
                </a:solidFill>
              </a:rPr>
              <a:t>ed effettivamente riconducibile ad un intermediario </a:t>
            </a:r>
            <a:r>
              <a:rPr lang="it-IT" sz="1800" dirty="0" smtClean="0">
                <a:solidFill>
                  <a:srgbClr val="002060"/>
                </a:solidFill>
              </a:rPr>
              <a:t>abilitato </a:t>
            </a:r>
            <a:r>
              <a:rPr lang="it-IT" sz="1800" dirty="0" smtClean="0">
                <a:solidFill>
                  <a:srgbClr val="002060"/>
                </a:solidFill>
              </a:rPr>
              <a:t>aggiungendo </a:t>
            </a:r>
            <a:r>
              <a:rPr lang="it-IT" sz="1800" dirty="0" smtClean="0">
                <a:solidFill>
                  <a:srgbClr val="002060"/>
                </a:solidFill>
              </a:rPr>
              <a:t>un ulteriore tassello nel contrasto alle </a:t>
            </a:r>
            <a:r>
              <a:rPr lang="it-IT" sz="1800" dirty="0">
                <a:solidFill>
                  <a:srgbClr val="002060"/>
                </a:solidFill>
                <a:ea typeface="Calibri" panose="020F0502020204030204" pitchFamily="34" charset="0"/>
              </a:rPr>
              <a:t>frodi nel settore </a:t>
            </a:r>
            <a:r>
              <a:rPr lang="it-IT" sz="1800" dirty="0" smtClean="0">
                <a:solidFill>
                  <a:srgbClr val="002060"/>
                </a:solidFill>
                <a:ea typeface="Calibri" panose="020F0502020204030204" pitchFamily="34" charset="0"/>
              </a:rPr>
              <a:t>assicurativo</a:t>
            </a:r>
            <a:r>
              <a:rPr lang="it-IT" sz="1800" dirty="0" smtClean="0">
                <a:solidFill>
                  <a:srgbClr val="002060"/>
                </a:solidFill>
              </a:rPr>
              <a:t>.</a:t>
            </a:r>
            <a:r>
              <a:rPr lang="it-IT" sz="1800" dirty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41999" name="CasellaDiTesto 1"/>
          <p:cNvSpPr txBox="1">
            <a:spLocks noChangeArrowheads="1"/>
          </p:cNvSpPr>
          <p:nvPr/>
        </p:nvSpPr>
        <p:spPr bwMode="auto">
          <a:xfrm>
            <a:off x="6988800" y="428625"/>
            <a:ext cx="40463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it-IT" altLang="it-IT" sz="2000" i="1" dirty="0" smtClean="0">
                <a:solidFill>
                  <a:srgbClr val="FF0000"/>
                </a:solidFill>
              </a:rPr>
              <a:t>Interventi in corso di realizzazione</a:t>
            </a:r>
            <a:endParaRPr lang="it-IT" altLang="it-IT" sz="2000" i="1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247732" y="6277302"/>
            <a:ext cx="4721308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algn="r" defTabSz="87312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it-IT" sz="1400" i="1" dirty="0" err="1">
                <a:solidFill>
                  <a:schemeClr val="accent5">
                    <a:lumMod val="75000"/>
                  </a:schemeClr>
                </a:solidFill>
              </a:rPr>
              <a:t>Ghost</a:t>
            </a: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1400" i="1" dirty="0" err="1">
                <a:solidFill>
                  <a:schemeClr val="accent5">
                    <a:lumMod val="75000"/>
                  </a:schemeClr>
                </a:solidFill>
              </a:rPr>
              <a:t>Broking</a:t>
            </a: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” assicurativo. L’azione di contrasto </a:t>
            </a:r>
            <a:r>
              <a:rPr lang="it-IT" sz="1400" i="1" dirty="0" smtClean="0">
                <a:solidFill>
                  <a:schemeClr val="accent5">
                    <a:lumMod val="75000"/>
                  </a:schemeClr>
                </a:solidFill>
              </a:rPr>
              <a:t>dell’IVASS</a:t>
            </a:r>
            <a:endParaRPr lang="it-IT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Immagine 14" descr="ivass-marchio rid-2016-blu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64" y="260350"/>
            <a:ext cx="28432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933376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9" name="Connettore 1 9"/>
          <p:cNvCxnSpPr/>
          <p:nvPr/>
        </p:nvCxnSpPr>
        <p:spPr bwMode="auto">
          <a:xfrm flipV="1">
            <a:off x="648752" y="279133"/>
            <a:ext cx="10574305" cy="542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ttore 1 18"/>
          <p:cNvCxnSpPr/>
          <p:nvPr/>
        </p:nvCxnSpPr>
        <p:spPr bwMode="auto">
          <a:xfrm flipV="1">
            <a:off x="648752" y="981777"/>
            <a:ext cx="10574305" cy="897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1974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2309813" y="2133600"/>
            <a:ext cx="74168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FFCC66"/>
              </a:buClr>
              <a:buFont typeface="Wingdings" panose="05000000000000000000" pitchFamily="2" charset="2"/>
              <a:buNone/>
            </a:pPr>
            <a:endParaRPr lang="en-US" altLang="it-IT" sz="2600">
              <a:solidFill>
                <a:srgbClr val="002060"/>
              </a:solidFill>
            </a:endParaRP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-600075" y="1368425"/>
            <a:ext cx="59769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75000"/>
              <a:defRPr/>
            </a:pPr>
            <a:endParaRPr lang="it-IT" sz="1600" b="1" kern="0" dirty="0">
              <a:solidFill>
                <a:srgbClr val="000099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75000"/>
              <a:defRPr/>
            </a:pPr>
            <a:endParaRPr lang="it-IT" sz="1600" b="1" kern="0" dirty="0">
              <a:solidFill>
                <a:srgbClr val="000099"/>
              </a:solidFill>
            </a:endParaRPr>
          </a:p>
        </p:txBody>
      </p:sp>
      <p:sp>
        <p:nvSpPr>
          <p:cNvPr id="46086" name="Segnaposto numero diapositiva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fld id="{FE4B8D28-FFBF-44B1-A36A-232BA7DAF346}" type="slidenum">
              <a:rPr lang="it-IT" altLang="it-IT" sz="1400"/>
              <a:pPr>
                <a:buFont typeface="Wingdings" panose="05000000000000000000" pitchFamily="2" charset="2"/>
                <a:buNone/>
              </a:pPr>
              <a:t>15</a:t>
            </a:fld>
            <a:endParaRPr lang="it-IT" altLang="it-IT" sz="140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952626" y="258764"/>
            <a:ext cx="8215313" cy="6429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4" name="Immagine 1" descr="cid:image001.png@01D5988A.BF8F3540"/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"/>
          <a:stretch/>
        </p:blipFill>
        <p:spPr bwMode="auto">
          <a:xfrm>
            <a:off x="2667528" y="1782308"/>
            <a:ext cx="6580316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4" descr="ivass-marchio rid-2016-blu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64" y="260350"/>
            <a:ext cx="28432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933376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8" name="Connettore 1 9"/>
          <p:cNvCxnSpPr/>
          <p:nvPr/>
        </p:nvCxnSpPr>
        <p:spPr bwMode="auto">
          <a:xfrm flipV="1">
            <a:off x="648752" y="279133"/>
            <a:ext cx="10574305" cy="542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nettore 1 18"/>
          <p:cNvCxnSpPr/>
          <p:nvPr/>
        </p:nvCxnSpPr>
        <p:spPr bwMode="auto">
          <a:xfrm flipV="1">
            <a:off x="648752" y="981777"/>
            <a:ext cx="10574305" cy="897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0962133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52626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222" name="CasellaDiTesto 5"/>
          <p:cNvSpPr txBox="1">
            <a:spLocks noChangeArrowheads="1"/>
          </p:cNvSpPr>
          <p:nvPr/>
        </p:nvSpPr>
        <p:spPr bwMode="auto">
          <a:xfrm>
            <a:off x="5632450" y="37401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9223" name="CasellaDiTesto 2"/>
          <p:cNvSpPr txBox="1">
            <a:spLocks noChangeArrowheads="1"/>
          </p:cNvSpPr>
          <p:nvPr/>
        </p:nvSpPr>
        <p:spPr bwMode="auto">
          <a:xfrm>
            <a:off x="3287713" y="285273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8200" name="Rectangle 4"/>
          <p:cNvSpPr>
            <a:spLocks noChangeArrowheads="1"/>
          </p:cNvSpPr>
          <p:nvPr/>
        </p:nvSpPr>
        <p:spPr bwMode="auto">
          <a:xfrm>
            <a:off x="3581400" y="1326312"/>
            <a:ext cx="698206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it-IT" altLang="it-IT" sz="2000" i="1" dirty="0">
                <a:solidFill>
                  <a:srgbClr val="002060"/>
                </a:solidFill>
              </a:rPr>
              <a:t>La promozione e la vendita di servizi assicurativi via web sono sempre più diffuse.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None/>
              <a:defRPr/>
            </a:pPr>
            <a:endParaRPr lang="it-IT" altLang="it-IT" sz="700" i="1" dirty="0">
              <a:solidFill>
                <a:srgbClr val="002060"/>
              </a:solidFill>
            </a:endParaRP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it-IT" altLang="it-IT" sz="2000" i="1" dirty="0">
                <a:solidFill>
                  <a:srgbClr val="002060"/>
                </a:solidFill>
              </a:rPr>
              <a:t>Il web è un eccezionale ed economico contenitore di informazioni, facilitatore di contatti e </a:t>
            </a:r>
            <a:r>
              <a:rPr lang="it-IT" altLang="it-IT" sz="2000" i="1" dirty="0" smtClean="0">
                <a:solidFill>
                  <a:srgbClr val="002060"/>
                </a:solidFill>
              </a:rPr>
              <a:t>relazioni</a:t>
            </a:r>
            <a:r>
              <a:rPr lang="it-IT" altLang="it-IT" sz="2000" i="1" dirty="0">
                <a:solidFill>
                  <a:srgbClr val="002060"/>
                </a:solidFill>
              </a:rPr>
              <a:t> </a:t>
            </a:r>
            <a:r>
              <a:rPr lang="it-IT" altLang="it-IT" sz="2000" i="1" dirty="0" smtClean="0">
                <a:solidFill>
                  <a:srgbClr val="FF0000"/>
                </a:solidFill>
              </a:rPr>
              <a:t>(lo è stato ancor di più nell’attuale periodo pandemico)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None/>
              <a:defRPr/>
            </a:pPr>
            <a:r>
              <a:rPr lang="it-IT" altLang="it-IT" sz="2000" i="1" dirty="0">
                <a:solidFill>
                  <a:srgbClr val="002060"/>
                </a:solidFill>
              </a:rPr>
              <a:t>	</a:t>
            </a: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it-IT" altLang="it-IT" sz="1800" i="1" dirty="0"/>
          </a:p>
          <a:p>
            <a:pPr algn="ctr">
              <a:buFont typeface="Wingdings" panose="05000000000000000000" pitchFamily="2" charset="2"/>
              <a:buNone/>
              <a:defRPr/>
            </a:pPr>
            <a:endParaRPr lang="it-IT" altLang="it-IT" sz="1800" i="1" dirty="0"/>
          </a:p>
        </p:txBody>
      </p:sp>
      <p:sp>
        <p:nvSpPr>
          <p:cNvPr id="9225" name="CasellaDiTesto 3"/>
          <p:cNvSpPr txBox="1">
            <a:spLocks noChangeArrowheads="1"/>
          </p:cNvSpPr>
          <p:nvPr/>
        </p:nvSpPr>
        <p:spPr bwMode="auto">
          <a:xfrm>
            <a:off x="2855913" y="3875088"/>
            <a:ext cx="2273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9226" name="Rettangolo 1"/>
          <p:cNvSpPr>
            <a:spLocks noChangeArrowheads="1"/>
          </p:cNvSpPr>
          <p:nvPr/>
        </p:nvSpPr>
        <p:spPr bwMode="auto">
          <a:xfrm>
            <a:off x="1736725" y="1268413"/>
            <a:ext cx="8535988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it-IT" altLang="it-IT" sz="1600"/>
          </a:p>
          <a:p>
            <a:pPr>
              <a:buFont typeface="Wingdings" panose="05000000000000000000" pitchFamily="2" charset="2"/>
              <a:buChar char="q"/>
            </a:pPr>
            <a:endParaRPr lang="it-IT" altLang="it-IT" sz="2000"/>
          </a:p>
        </p:txBody>
      </p:sp>
      <p:sp>
        <p:nvSpPr>
          <p:cNvPr id="9227" name="CasellaDiTesto 1"/>
          <p:cNvSpPr txBox="1">
            <a:spLocks noChangeArrowheads="1"/>
          </p:cNvSpPr>
          <p:nvPr/>
        </p:nvSpPr>
        <p:spPr bwMode="auto">
          <a:xfrm>
            <a:off x="8873768" y="477178"/>
            <a:ext cx="22797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it-IT" altLang="it-IT" sz="2000" i="1" dirty="0">
                <a:solidFill>
                  <a:srgbClr val="C00000"/>
                </a:solidFill>
              </a:rPr>
              <a:t>Contesto </a:t>
            </a:r>
            <a:r>
              <a:rPr lang="it-IT" altLang="it-IT" sz="2000" i="1" dirty="0" smtClean="0">
                <a:solidFill>
                  <a:srgbClr val="C00000"/>
                </a:solidFill>
              </a:rPr>
              <a:t>generale</a:t>
            </a:r>
            <a:endParaRPr lang="it-IT" altLang="it-IT" sz="2000" i="1" dirty="0">
              <a:solidFill>
                <a:srgbClr val="C00000"/>
              </a:solidFill>
            </a:endParaRPr>
          </a:p>
        </p:txBody>
      </p:sp>
      <p:sp>
        <p:nvSpPr>
          <p:cNvPr id="9228" name="Segnaposto numero diapositiva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fld id="{767CD9B1-546A-4777-9D00-C88FE9C6D013}" type="slidenum">
              <a:rPr lang="it-IT" altLang="it-IT" sz="1400"/>
              <a:pPr>
                <a:buFont typeface="Wingdings" panose="05000000000000000000" pitchFamily="2" charset="2"/>
                <a:buNone/>
              </a:pPr>
              <a:t>2</a:t>
            </a:fld>
            <a:endParaRPr lang="it-IT" altLang="it-IT" sz="1400"/>
          </a:p>
        </p:txBody>
      </p:sp>
      <p:sp>
        <p:nvSpPr>
          <p:cNvPr id="7181" name="CasellaDiTesto 3"/>
          <p:cNvSpPr txBox="1">
            <a:spLocks noChangeArrowheads="1"/>
          </p:cNvSpPr>
          <p:nvPr/>
        </p:nvSpPr>
        <p:spPr bwMode="auto">
          <a:xfrm>
            <a:off x="1046964" y="3311526"/>
            <a:ext cx="6739874" cy="23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it-IT" altLang="it-IT" sz="2000" i="1" dirty="0">
                <a:solidFill>
                  <a:srgbClr val="002060"/>
                </a:solidFill>
              </a:rPr>
              <a:t>Tuttavia, proprio per la sua semplicità di utilizzo, il web si presta a essere strumento di iniziative insidiose e di vere e proprie </a:t>
            </a:r>
            <a:r>
              <a:rPr lang="it-IT" altLang="it-IT" sz="2000" b="1" i="1" dirty="0">
                <a:solidFill>
                  <a:srgbClr val="FF0000"/>
                </a:solidFill>
              </a:rPr>
              <a:t>TRUFFE!!!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it-IT" altLang="it-IT" sz="2000" i="1" dirty="0">
                <a:solidFill>
                  <a:srgbClr val="002060"/>
                </a:solidFill>
              </a:rPr>
              <a:t>A partire dal 2017 l’IVASS ha registrato un </a:t>
            </a:r>
            <a:r>
              <a:rPr lang="it-IT" altLang="it-IT" sz="2000" b="1" i="1" dirty="0">
                <a:solidFill>
                  <a:srgbClr val="FF0000"/>
                </a:solidFill>
              </a:rPr>
              <a:t>«pericoloso» </a:t>
            </a:r>
            <a:r>
              <a:rPr lang="it-IT" altLang="it-IT" sz="2000" i="1" dirty="0">
                <a:solidFill>
                  <a:srgbClr val="002060"/>
                </a:solidFill>
              </a:rPr>
              <a:t>fenomeno truffaldino via web: il suo nome è </a:t>
            </a:r>
            <a:r>
              <a:rPr lang="it-IT" altLang="it-IT" sz="2000" b="1" i="1" dirty="0">
                <a:solidFill>
                  <a:srgbClr val="FF0000"/>
                </a:solidFill>
              </a:rPr>
              <a:t>«</a:t>
            </a:r>
            <a:r>
              <a:rPr lang="it-IT" altLang="it-IT" sz="2000" b="1" i="1" dirty="0" err="1">
                <a:solidFill>
                  <a:srgbClr val="FF0000"/>
                </a:solidFill>
              </a:rPr>
              <a:t>Ghost</a:t>
            </a:r>
            <a:r>
              <a:rPr lang="it-IT" altLang="it-IT" sz="2000" b="1" i="1" dirty="0">
                <a:solidFill>
                  <a:srgbClr val="FF0000"/>
                </a:solidFill>
              </a:rPr>
              <a:t> </a:t>
            </a:r>
            <a:r>
              <a:rPr lang="it-IT" altLang="it-IT" sz="2000" b="1" i="1" dirty="0" err="1">
                <a:solidFill>
                  <a:srgbClr val="FF0000"/>
                </a:solidFill>
              </a:rPr>
              <a:t>Broking</a:t>
            </a:r>
            <a:r>
              <a:rPr lang="it-IT" altLang="it-IT" sz="2000" b="1" i="1" dirty="0">
                <a:solidFill>
                  <a:srgbClr val="FF0000"/>
                </a:solidFill>
              </a:rPr>
              <a:t>»</a:t>
            </a:r>
          </a:p>
        </p:txBody>
      </p:sp>
      <p:pic>
        <p:nvPicPr>
          <p:cNvPr id="718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6833" b="5907"/>
          <a:stretch>
            <a:fillRect/>
          </a:stretch>
        </p:blipFill>
        <p:spPr bwMode="auto">
          <a:xfrm>
            <a:off x="878070" y="1196975"/>
            <a:ext cx="23685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463" y="3453140"/>
            <a:ext cx="263207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7247732" y="6277302"/>
            <a:ext cx="47213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defTabSz="87312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it-IT" sz="1400" i="1" dirty="0" err="1">
                <a:solidFill>
                  <a:schemeClr val="accent5">
                    <a:lumMod val="75000"/>
                  </a:schemeClr>
                </a:solidFill>
              </a:rPr>
              <a:t>Ghost</a:t>
            </a: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1400" i="1" dirty="0" err="1">
                <a:solidFill>
                  <a:schemeClr val="accent5">
                    <a:lumMod val="75000"/>
                  </a:schemeClr>
                </a:solidFill>
              </a:rPr>
              <a:t>Broking</a:t>
            </a: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” assicurativo. L’azione di contrasto dell’IVASS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it-IT" sz="1400" i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it-IT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Immagine 14" descr="ivass-marchio rid-2016-blu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64" y="260350"/>
            <a:ext cx="28432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2645646" y="332804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20" name="Connettore 1 9"/>
          <p:cNvCxnSpPr/>
          <p:nvPr/>
        </p:nvCxnSpPr>
        <p:spPr bwMode="auto">
          <a:xfrm flipV="1">
            <a:off x="648752" y="279133"/>
            <a:ext cx="10574305" cy="542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ttore 1 18"/>
          <p:cNvCxnSpPr/>
          <p:nvPr/>
        </p:nvCxnSpPr>
        <p:spPr bwMode="auto">
          <a:xfrm flipV="1">
            <a:off x="648752" y="981777"/>
            <a:ext cx="10574305" cy="897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4181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52626" y="303500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spcBef>
                <a:spcPct val="0"/>
              </a:spcBef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177" name="CasellaDiTesto 1"/>
          <p:cNvSpPr txBox="1">
            <a:spLocks noChangeArrowheads="1"/>
          </p:cNvSpPr>
          <p:nvPr/>
        </p:nvSpPr>
        <p:spPr bwMode="auto">
          <a:xfrm>
            <a:off x="6647479" y="410277"/>
            <a:ext cx="45755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CCFF"/>
              </a:buClr>
              <a:buSzPct val="65000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it-IT" altLang="it-IT" sz="2000" i="1" dirty="0" smtClean="0">
                <a:solidFill>
                  <a:srgbClr val="FF0000"/>
                </a:solidFill>
              </a:rPr>
              <a:t>Siti farlocchi - Dati </a:t>
            </a:r>
            <a:r>
              <a:rPr lang="it-IT" altLang="it-IT" sz="2000" i="1" dirty="0">
                <a:solidFill>
                  <a:srgbClr val="FF0000"/>
                </a:solidFill>
              </a:rPr>
              <a:t>del fenomeno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9832B2-F386-46B9-94DF-488D56FD5575}" type="slidenum">
              <a:rPr lang="it-IT" altLang="it-IT" sz="1400"/>
              <a:pPr/>
              <a:t>3</a:t>
            </a:fld>
            <a:endParaRPr lang="it-IT" altLang="it-IT" sz="1400"/>
          </a:p>
        </p:txBody>
      </p:sp>
      <p:sp>
        <p:nvSpPr>
          <p:cNvPr id="22" name="CasellaDiTesto 21"/>
          <p:cNvSpPr txBox="1"/>
          <p:nvPr/>
        </p:nvSpPr>
        <p:spPr>
          <a:xfrm>
            <a:off x="7247732" y="6277302"/>
            <a:ext cx="4721308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algn="r" defTabSz="87312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it-IT" sz="1400" i="1" dirty="0" err="1">
                <a:solidFill>
                  <a:schemeClr val="accent5">
                    <a:lumMod val="75000"/>
                  </a:schemeClr>
                </a:solidFill>
              </a:rPr>
              <a:t>Ghost</a:t>
            </a: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1400" i="1" dirty="0" err="1">
                <a:solidFill>
                  <a:schemeClr val="accent5">
                    <a:lumMod val="75000"/>
                  </a:schemeClr>
                </a:solidFill>
              </a:rPr>
              <a:t>Broking</a:t>
            </a: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” assicurativo. L’azione di contrasto </a:t>
            </a:r>
            <a:r>
              <a:rPr lang="it-IT" sz="1400" i="1" dirty="0" smtClean="0">
                <a:solidFill>
                  <a:schemeClr val="accent5">
                    <a:lumMod val="75000"/>
                  </a:schemeClr>
                </a:solidFill>
              </a:rPr>
              <a:t>dell’IVASS</a:t>
            </a:r>
            <a:endParaRPr lang="it-IT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3" name="Immagine 14" descr="ivass-marchio rid-2016-blu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64" y="260350"/>
            <a:ext cx="28432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933376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26" name="Connettore 1 9"/>
          <p:cNvCxnSpPr/>
          <p:nvPr/>
        </p:nvCxnSpPr>
        <p:spPr bwMode="auto">
          <a:xfrm flipV="1">
            <a:off x="648752" y="279133"/>
            <a:ext cx="10574305" cy="542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nettore 1 18"/>
          <p:cNvCxnSpPr/>
          <p:nvPr/>
        </p:nvCxnSpPr>
        <p:spPr bwMode="auto">
          <a:xfrm flipV="1">
            <a:off x="648752" y="981777"/>
            <a:ext cx="10574305" cy="897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5"/>
          <a:srcRect b="2382"/>
          <a:stretch/>
        </p:blipFill>
        <p:spPr>
          <a:xfrm>
            <a:off x="1808270" y="1746951"/>
            <a:ext cx="8255267" cy="4353577"/>
          </a:xfrm>
          <a:prstGeom prst="rect">
            <a:avLst/>
          </a:prstGeom>
        </p:spPr>
      </p:pic>
      <p:sp>
        <p:nvSpPr>
          <p:cNvPr id="4" name="Freccia a destra 3"/>
          <p:cNvSpPr/>
          <p:nvPr/>
        </p:nvSpPr>
        <p:spPr>
          <a:xfrm rot="8032336">
            <a:off x="9502258" y="3168650"/>
            <a:ext cx="1790751" cy="5072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86" name="CasellaDiTesto 21"/>
          <p:cNvSpPr txBox="1">
            <a:spLocks noChangeArrowheads="1"/>
          </p:cNvSpPr>
          <p:nvPr/>
        </p:nvSpPr>
        <p:spPr bwMode="auto">
          <a:xfrm>
            <a:off x="9185525" y="2109019"/>
            <a:ext cx="27141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CCFF"/>
              </a:buClr>
              <a:buSzPct val="65000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altLang="it-IT" sz="2000" b="1" dirty="0" smtClean="0">
                <a:solidFill>
                  <a:schemeClr val="accent5">
                    <a:lumMod val="75000"/>
                  </a:schemeClr>
                </a:solidFill>
              </a:rPr>
              <a:t>1° SEMESTRE 2022</a:t>
            </a:r>
            <a:endParaRPr lang="it-IT" altLang="it-IT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CasellaDiTesto 21"/>
          <p:cNvSpPr txBox="1">
            <a:spLocks noChangeArrowheads="1"/>
          </p:cNvSpPr>
          <p:nvPr/>
        </p:nvSpPr>
        <p:spPr bwMode="auto">
          <a:xfrm>
            <a:off x="1717476" y="1201039"/>
            <a:ext cx="9438205" cy="42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CCFF"/>
              </a:buClr>
              <a:buSzPct val="65000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altLang="it-IT" sz="2000" dirty="0">
                <a:solidFill>
                  <a:schemeClr val="accent5">
                    <a:lumMod val="75000"/>
                  </a:schemeClr>
                </a:solidFill>
              </a:rPr>
              <a:t>Il fenomeno riguarda prevalentemente le polizze r.c. </a:t>
            </a:r>
            <a:r>
              <a:rPr lang="it-IT" altLang="it-IT" sz="2000" dirty="0" smtClean="0">
                <a:solidFill>
                  <a:schemeClr val="accent5">
                    <a:lumMod val="75000"/>
                  </a:schemeClr>
                </a:solidFill>
              </a:rPr>
              <a:t>auto.</a:t>
            </a:r>
            <a:endParaRPr lang="it-IT" altLang="it-IT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0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52626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3318" name="Rettangolo 1"/>
          <p:cNvSpPr>
            <a:spLocks noChangeArrowheads="1"/>
          </p:cNvSpPr>
          <p:nvPr/>
        </p:nvSpPr>
        <p:spPr bwMode="auto">
          <a:xfrm>
            <a:off x="1736725" y="1611712"/>
            <a:ext cx="8535988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it-IT" altLang="it-IT" sz="1600"/>
          </a:p>
          <a:p>
            <a:pPr>
              <a:buFont typeface="Wingdings" panose="05000000000000000000" pitchFamily="2" charset="2"/>
              <a:buChar char="q"/>
            </a:pPr>
            <a:endParaRPr lang="it-IT" altLang="it-IT" sz="2000"/>
          </a:p>
        </p:txBody>
      </p:sp>
      <p:sp>
        <p:nvSpPr>
          <p:cNvPr id="13319" name="CasellaDiTesto 1"/>
          <p:cNvSpPr txBox="1">
            <a:spLocks noChangeArrowheads="1"/>
          </p:cNvSpPr>
          <p:nvPr/>
        </p:nvSpPr>
        <p:spPr bwMode="auto">
          <a:xfrm>
            <a:off x="7311158" y="481900"/>
            <a:ext cx="3959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it-IT" altLang="it-IT" sz="2000" i="1" dirty="0" err="1">
                <a:solidFill>
                  <a:srgbClr val="FF0000"/>
                </a:solidFill>
              </a:rPr>
              <a:t>Ghost</a:t>
            </a:r>
            <a:r>
              <a:rPr lang="it-IT" altLang="it-IT" sz="2000" i="1" dirty="0">
                <a:solidFill>
                  <a:srgbClr val="FF0000"/>
                </a:solidFill>
              </a:rPr>
              <a:t> </a:t>
            </a:r>
            <a:r>
              <a:rPr lang="it-IT" altLang="it-IT" sz="2000" i="1" dirty="0" err="1">
                <a:solidFill>
                  <a:srgbClr val="FF0000"/>
                </a:solidFill>
              </a:rPr>
              <a:t>Broking</a:t>
            </a:r>
            <a:r>
              <a:rPr lang="it-IT" altLang="it-IT" sz="2000" i="1" dirty="0">
                <a:solidFill>
                  <a:srgbClr val="FF0000"/>
                </a:solidFill>
              </a:rPr>
              <a:t> – Come funziona?</a:t>
            </a:r>
          </a:p>
        </p:txBody>
      </p:sp>
      <p:sp>
        <p:nvSpPr>
          <p:cNvPr id="13320" name="Segnaposto numero diapositiva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fld id="{6F227F09-B12E-4775-81A1-E937689EFB4F}" type="slidenum">
              <a:rPr lang="it-IT" altLang="it-IT" sz="1400"/>
              <a:pPr algn="ctr">
                <a:buFont typeface="Wingdings" panose="05000000000000000000" pitchFamily="2" charset="2"/>
                <a:buNone/>
              </a:pPr>
              <a:t>4</a:t>
            </a:fld>
            <a:endParaRPr lang="it-IT" altLang="it-IT" sz="1400"/>
          </a:p>
        </p:txBody>
      </p:sp>
      <p:pic>
        <p:nvPicPr>
          <p:cNvPr id="9226" name="Picture 2" descr="https://www.mercantileclaims.com/wp-content/uploads/2018/02/GhostBrok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4" r="22198"/>
          <a:stretch>
            <a:fillRect/>
          </a:stretch>
        </p:blipFill>
        <p:spPr bwMode="auto">
          <a:xfrm>
            <a:off x="1001225" y="1608655"/>
            <a:ext cx="2316833" cy="214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890176" y="1672493"/>
            <a:ext cx="7332881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it-IT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Ghost Broking 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colpisce prevalentemente il settore delle polizze </a:t>
            </a:r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r.c</a:t>
            </a:r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auto 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quanto: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fortemente 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richieste dal mercato (obbligo di legge);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percepite 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estremamente costose;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semplici 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acquistare (ma anche da vendere);</a:t>
            </a:r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1001225" y="4135472"/>
            <a:ext cx="104528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>
                <a:solidFill>
                  <a:schemeClr val="accent5">
                    <a:lumMod val="75000"/>
                  </a:schemeClr>
                </a:solidFill>
              </a:rPr>
              <a:t>I siti </a:t>
            </a:r>
            <a:r>
              <a:rPr lang="it-IT" altLang="it-IT" sz="2000" dirty="0" smtClean="0">
                <a:solidFill>
                  <a:schemeClr val="accent5">
                    <a:lumMod val="75000"/>
                  </a:schemeClr>
                </a:solidFill>
              </a:rPr>
              <a:t>internet in </a:t>
            </a:r>
            <a:r>
              <a:rPr lang="it-IT" altLang="it-IT" sz="2000" dirty="0">
                <a:solidFill>
                  <a:schemeClr val="accent5">
                    <a:lumMod val="75000"/>
                  </a:schemeClr>
                </a:solidFill>
              </a:rPr>
              <a:t>questione utilizzano loghi e marchi di </a:t>
            </a:r>
            <a:r>
              <a:rPr lang="it-IT" altLang="it-IT" sz="2000" dirty="0" smtClean="0">
                <a:solidFill>
                  <a:schemeClr val="accent5">
                    <a:lumMod val="75000"/>
                  </a:schemeClr>
                </a:solidFill>
              </a:rPr>
              <a:t>Compagnie </a:t>
            </a:r>
            <a:r>
              <a:rPr lang="it-IT" altLang="it-IT" sz="2000" dirty="0">
                <a:solidFill>
                  <a:schemeClr val="accent5">
                    <a:lumMod val="75000"/>
                  </a:schemeClr>
                </a:solidFill>
              </a:rPr>
              <a:t>realmente esistenti e segni identificativi di </a:t>
            </a:r>
            <a:r>
              <a:rPr lang="it-IT" altLang="it-IT" sz="2000" dirty="0" smtClean="0">
                <a:solidFill>
                  <a:schemeClr val="accent5">
                    <a:lumMod val="75000"/>
                  </a:schemeClr>
                </a:solidFill>
              </a:rPr>
              <a:t>Intermediari </a:t>
            </a:r>
            <a:r>
              <a:rPr lang="it-IT" altLang="it-IT" sz="2000" dirty="0">
                <a:solidFill>
                  <a:schemeClr val="accent5">
                    <a:lumMod val="75000"/>
                  </a:schemeClr>
                </a:solidFill>
              </a:rPr>
              <a:t>(agenti/brokers) regolari (identità, estremi dell’iscrizione nei </a:t>
            </a:r>
            <a:r>
              <a:rPr lang="it-IT" altLang="it-IT" sz="2000" dirty="0" smtClean="0">
                <a:solidFill>
                  <a:schemeClr val="accent5">
                    <a:lumMod val="75000"/>
                  </a:schemeClr>
                </a:solidFill>
              </a:rPr>
              <a:t>Registri </a:t>
            </a:r>
            <a:r>
              <a:rPr lang="it-IT" altLang="it-IT" sz="2000" dirty="0">
                <a:solidFill>
                  <a:schemeClr val="accent5">
                    <a:lumMod val="75000"/>
                  </a:schemeClr>
                </a:solidFill>
              </a:rPr>
              <a:t>tenuti dall’IVASS, ecc</a:t>
            </a:r>
            <a:r>
              <a:rPr lang="it-IT" altLang="it-IT" sz="2000" dirty="0" smtClean="0">
                <a:solidFill>
                  <a:schemeClr val="accent5">
                    <a:lumMod val="75000"/>
                  </a:schemeClr>
                </a:solidFill>
              </a:rPr>
              <a:t>.) e, soprattutto, </a:t>
            </a:r>
            <a:r>
              <a:rPr lang="it-IT" altLang="it-IT" sz="2000" b="1" dirty="0" smtClean="0">
                <a:solidFill>
                  <a:schemeClr val="accent5">
                    <a:lumMod val="75000"/>
                  </a:schemeClr>
                </a:solidFill>
              </a:rPr>
              <a:t>promuovono offerte apparentemente convenienti </a:t>
            </a:r>
            <a:r>
              <a:rPr lang="it-IT" altLang="it-IT" sz="2000" i="1" dirty="0" smtClean="0">
                <a:solidFill>
                  <a:srgbClr val="FF0000"/>
                </a:solidFill>
              </a:rPr>
              <a:t>(spesso troppo convenienti per essere credibili!)</a:t>
            </a:r>
            <a:endParaRPr lang="it-IT" altLang="it-IT" sz="2000" i="1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247732" y="6277302"/>
            <a:ext cx="47213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algn="r" defTabSz="87312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it-IT" sz="1400" i="1" dirty="0" err="1">
                <a:solidFill>
                  <a:schemeClr val="accent5">
                    <a:lumMod val="75000"/>
                  </a:schemeClr>
                </a:solidFill>
              </a:rPr>
              <a:t>Ghost</a:t>
            </a: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1400" i="1" dirty="0" err="1">
                <a:solidFill>
                  <a:schemeClr val="accent5">
                    <a:lumMod val="75000"/>
                  </a:schemeClr>
                </a:solidFill>
              </a:rPr>
              <a:t>Broking</a:t>
            </a: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” assicurativo. L’azione di contrasto dell’IVASS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it-IT" sz="1400" i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it-IT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" name="Immagine 14" descr="ivass-marchio rid-2016-blu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64" y="260350"/>
            <a:ext cx="28432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933376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7" name="Connettore 1 9"/>
          <p:cNvCxnSpPr/>
          <p:nvPr/>
        </p:nvCxnSpPr>
        <p:spPr bwMode="auto">
          <a:xfrm flipV="1">
            <a:off x="648752" y="279133"/>
            <a:ext cx="10574305" cy="542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Connettore 1 18"/>
          <p:cNvCxnSpPr/>
          <p:nvPr/>
        </p:nvCxnSpPr>
        <p:spPr bwMode="auto">
          <a:xfrm flipV="1">
            <a:off x="648752" y="981777"/>
            <a:ext cx="10574305" cy="897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8556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52626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9462" name="CasellaDiTesto 5"/>
          <p:cNvSpPr txBox="1">
            <a:spLocks noChangeArrowheads="1"/>
          </p:cNvSpPr>
          <p:nvPr/>
        </p:nvSpPr>
        <p:spPr bwMode="auto">
          <a:xfrm>
            <a:off x="5613382" y="4559300"/>
            <a:ext cx="20321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19463" name="CasellaDiTesto 2"/>
          <p:cNvSpPr txBox="1">
            <a:spLocks noChangeArrowheads="1"/>
          </p:cNvSpPr>
          <p:nvPr/>
        </p:nvSpPr>
        <p:spPr bwMode="auto">
          <a:xfrm>
            <a:off x="3268645" y="3671888"/>
            <a:ext cx="20321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19464" name="Rectangle 4"/>
          <p:cNvSpPr>
            <a:spLocks noChangeArrowheads="1"/>
          </p:cNvSpPr>
          <p:nvPr/>
        </p:nvSpPr>
        <p:spPr bwMode="auto">
          <a:xfrm>
            <a:off x="2169963" y="1916114"/>
            <a:ext cx="35545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endParaRPr lang="it-IT" altLang="it-IT" sz="2600" i="1"/>
          </a:p>
        </p:txBody>
      </p:sp>
      <p:sp>
        <p:nvSpPr>
          <p:cNvPr id="19465" name="CasellaDiTesto 3"/>
          <p:cNvSpPr txBox="1">
            <a:spLocks noChangeArrowheads="1"/>
          </p:cNvSpPr>
          <p:nvPr/>
        </p:nvSpPr>
        <p:spPr bwMode="auto">
          <a:xfrm>
            <a:off x="2620521" y="4694238"/>
            <a:ext cx="250869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19466" name="CasellaDiTesto 1"/>
          <p:cNvSpPr txBox="1">
            <a:spLocks noChangeArrowheads="1"/>
          </p:cNvSpPr>
          <p:nvPr/>
        </p:nvSpPr>
        <p:spPr bwMode="auto">
          <a:xfrm>
            <a:off x="8533577" y="469015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it-IT" altLang="it-IT" sz="2000" i="1" dirty="0">
                <a:solidFill>
                  <a:srgbClr val="FF0000"/>
                </a:solidFill>
              </a:rPr>
              <a:t>L’iter della truffa -1 </a:t>
            </a:r>
          </a:p>
        </p:txBody>
      </p:sp>
      <p:sp>
        <p:nvSpPr>
          <p:cNvPr id="19467" name="Segnaposto numero diapositiva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fld id="{5E35300D-8FD0-49B2-884D-8C45E0434D58}" type="slidenum">
              <a:rPr lang="it-IT" altLang="it-IT" sz="1400"/>
              <a:pPr algn="ctr">
                <a:buFont typeface="Wingdings" panose="05000000000000000000" pitchFamily="2" charset="2"/>
                <a:buNone/>
              </a:pPr>
              <a:t>5</a:t>
            </a:fld>
            <a:endParaRPr lang="it-IT" altLang="it-IT" sz="1400"/>
          </a:p>
        </p:txBody>
      </p:sp>
      <p:sp>
        <p:nvSpPr>
          <p:cNvPr id="15372" name="CasellaDiTesto 3"/>
          <p:cNvSpPr txBox="1">
            <a:spLocks noChangeArrowheads="1"/>
          </p:cNvSpPr>
          <p:nvPr/>
        </p:nvSpPr>
        <p:spPr bwMode="auto">
          <a:xfrm>
            <a:off x="770021" y="2036764"/>
            <a:ext cx="7488455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it-IT" altLang="it-IT" sz="1800" dirty="0">
                <a:solidFill>
                  <a:schemeClr val="accent5">
                    <a:lumMod val="75000"/>
                  </a:schemeClr>
                </a:solidFill>
              </a:rPr>
              <a:t>Siti internet di compagnie/intermediari </a:t>
            </a:r>
            <a:r>
              <a:rPr lang="it-IT" altLang="it-IT" sz="1800" b="1" dirty="0">
                <a:solidFill>
                  <a:srgbClr val="FF0000"/>
                </a:solidFill>
              </a:rPr>
              <a:t>INESISTENTI</a:t>
            </a:r>
            <a:r>
              <a:rPr lang="it-IT" altLang="it-IT" sz="1800" dirty="0">
                <a:solidFill>
                  <a:schemeClr val="accent5">
                    <a:lumMod val="75000"/>
                  </a:schemeClr>
                </a:solidFill>
              </a:rPr>
              <a:t> (denominazioni di fantasia);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it-IT" altLang="it-IT" sz="1800" dirty="0">
                <a:solidFill>
                  <a:schemeClr val="accent5">
                    <a:lumMod val="75000"/>
                  </a:schemeClr>
                </a:solidFill>
              </a:rPr>
              <a:t>Profili/Pagine su Blog e Social network di compagnie/intermediari </a:t>
            </a:r>
            <a:r>
              <a:rPr lang="it-IT" altLang="it-IT" sz="1800" b="1" dirty="0">
                <a:solidFill>
                  <a:srgbClr val="FF0000"/>
                </a:solidFill>
              </a:rPr>
              <a:t>INESISTENTI</a:t>
            </a:r>
            <a:r>
              <a:rPr lang="it-IT" altLang="it-IT" sz="1800" dirty="0">
                <a:solidFill>
                  <a:schemeClr val="accent5">
                    <a:lumMod val="75000"/>
                  </a:schemeClr>
                </a:solidFill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it-IT" altLang="it-IT" sz="1800" dirty="0">
                <a:solidFill>
                  <a:schemeClr val="accent5">
                    <a:lumMod val="75000"/>
                  </a:schemeClr>
                </a:solidFill>
              </a:rPr>
              <a:t>Inserzioni pubblicitarie a pagamento (es. banner o posizionamento sui motori di ricerca) di compagnie/intermediari </a:t>
            </a:r>
            <a:r>
              <a:rPr lang="it-IT" altLang="it-IT" sz="1800" b="1" dirty="0">
                <a:solidFill>
                  <a:srgbClr val="FF0000"/>
                </a:solidFill>
              </a:rPr>
              <a:t>INESISTENTI</a:t>
            </a:r>
            <a:r>
              <a:rPr lang="it-IT" altLang="it-IT" sz="1800" dirty="0">
                <a:solidFill>
                  <a:schemeClr val="accent5">
                    <a:lumMod val="75000"/>
                  </a:schemeClr>
                </a:solidFill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it-IT" altLang="it-IT" sz="1800" dirty="0">
                <a:solidFill>
                  <a:schemeClr val="accent5">
                    <a:lumMod val="75000"/>
                  </a:schemeClr>
                </a:solidFill>
              </a:rPr>
              <a:t>Campagne promozionali via e-mail a favore di compagnie e/o intermediari </a:t>
            </a:r>
            <a:r>
              <a:rPr lang="it-IT" altLang="it-IT" sz="1800" b="1" dirty="0">
                <a:solidFill>
                  <a:srgbClr val="FF0000"/>
                </a:solidFill>
              </a:rPr>
              <a:t>INESISTENTI</a:t>
            </a:r>
            <a:r>
              <a:rPr lang="it-IT" altLang="it-IT" sz="1800" dirty="0">
                <a:solidFill>
                  <a:schemeClr val="accent5">
                    <a:lumMod val="75000"/>
                  </a:schemeClr>
                </a:solidFill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it-IT" altLang="it-IT" sz="1800" dirty="0">
                <a:solidFill>
                  <a:schemeClr val="accent5">
                    <a:lumMod val="75000"/>
                  </a:schemeClr>
                </a:solidFill>
              </a:rPr>
              <a:t>Utilizzo fraudolento </a:t>
            </a:r>
            <a:r>
              <a:rPr lang="it-IT" altLang="it-IT" sz="1800" dirty="0" smtClean="0">
                <a:solidFill>
                  <a:schemeClr val="accent5">
                    <a:lumMod val="75000"/>
                  </a:schemeClr>
                </a:solidFill>
              </a:rPr>
              <a:t>dei dati identificativi di Compagnie e Intermediari (denominazioni societarie, </a:t>
            </a:r>
            <a:r>
              <a:rPr lang="it-IT" altLang="it-IT" sz="1800" dirty="0">
                <a:solidFill>
                  <a:schemeClr val="accent5">
                    <a:lumMod val="75000"/>
                  </a:schemeClr>
                </a:solidFill>
              </a:rPr>
              <a:t>estremi dell’iscrizione agli elenchi </a:t>
            </a:r>
            <a:r>
              <a:rPr lang="it-IT" altLang="it-IT" sz="1800" dirty="0" smtClean="0">
                <a:solidFill>
                  <a:schemeClr val="accent5">
                    <a:lumMod val="75000"/>
                  </a:schemeClr>
                </a:solidFill>
              </a:rPr>
              <a:t>IVASS, ecc.).</a:t>
            </a:r>
            <a:endParaRPr lang="it-IT" altLang="it-IT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373" name="Picture 4" descr="Risultati immagini per polizze rca 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4101">
            <a:off x="8820603" y="2276476"/>
            <a:ext cx="19399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" descr="Risultati immagini per furto d'identitÃ 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t="7153" r="14294"/>
          <a:stretch>
            <a:fillRect/>
          </a:stretch>
        </p:blipFill>
        <p:spPr bwMode="auto">
          <a:xfrm rot="1279931">
            <a:off x="8620578" y="4030664"/>
            <a:ext cx="2041525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3106739" y="1249364"/>
            <a:ext cx="56165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vengono realizzate?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247732" y="6277302"/>
            <a:ext cx="4721308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algn="r" defTabSz="87312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it-IT" sz="1400" i="1" dirty="0" err="1">
                <a:solidFill>
                  <a:schemeClr val="accent5">
                    <a:lumMod val="75000"/>
                  </a:schemeClr>
                </a:solidFill>
              </a:rPr>
              <a:t>Ghost</a:t>
            </a: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1400" i="1" dirty="0" err="1">
                <a:solidFill>
                  <a:schemeClr val="accent5">
                    <a:lumMod val="75000"/>
                  </a:schemeClr>
                </a:solidFill>
              </a:rPr>
              <a:t>Broking</a:t>
            </a: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” assicurativo. L’azione di contrasto </a:t>
            </a:r>
            <a:r>
              <a:rPr lang="it-IT" sz="1400" i="1" dirty="0" smtClean="0">
                <a:solidFill>
                  <a:schemeClr val="accent5">
                    <a:lumMod val="75000"/>
                  </a:schemeClr>
                </a:solidFill>
              </a:rPr>
              <a:t>dell’IVASS</a:t>
            </a:r>
            <a:endParaRPr lang="it-IT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Immagine 14" descr="ivass-marchio rid-2016-blu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64" y="260350"/>
            <a:ext cx="28432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933376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20" name="Connettore 1 9"/>
          <p:cNvCxnSpPr/>
          <p:nvPr/>
        </p:nvCxnSpPr>
        <p:spPr bwMode="auto">
          <a:xfrm flipV="1">
            <a:off x="648752" y="279133"/>
            <a:ext cx="10574305" cy="542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ttore 1 18"/>
          <p:cNvCxnSpPr/>
          <p:nvPr/>
        </p:nvCxnSpPr>
        <p:spPr bwMode="auto">
          <a:xfrm flipV="1">
            <a:off x="648752" y="981777"/>
            <a:ext cx="10574305" cy="897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7255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3750" y="359025"/>
            <a:ext cx="2343150" cy="54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3895788" y="1124745"/>
            <a:ext cx="3496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L’iter della Truffa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Risultati immagini per motore di ricer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373017"/>
            <a:ext cx="1129782" cy="55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isultati immagini per fake insurance webs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149" y="2083011"/>
            <a:ext cx="1755279" cy="116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ccia curva 2"/>
          <p:cNvSpPr/>
          <p:nvPr/>
        </p:nvSpPr>
        <p:spPr bwMode="auto">
          <a:xfrm rot="10800000" flipH="1">
            <a:off x="2279576" y="1995794"/>
            <a:ext cx="648072" cy="713126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it-IT">
              <a:latin typeface="Times New Roman" charset="0"/>
            </a:endParaRPr>
          </a:p>
        </p:txBody>
      </p:sp>
      <p:pic>
        <p:nvPicPr>
          <p:cNvPr id="5126" name="Picture 6" descr="Risultati immagini per compilazione for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356" y="1899943"/>
            <a:ext cx="1453732" cy="15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ccia a destra 3"/>
          <p:cNvSpPr/>
          <p:nvPr/>
        </p:nvSpPr>
        <p:spPr bwMode="auto">
          <a:xfrm>
            <a:off x="4871864" y="2471506"/>
            <a:ext cx="432048" cy="23741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it-IT">
              <a:latin typeface="Times New Roman" charset="0"/>
            </a:endParaRPr>
          </a:p>
        </p:txBody>
      </p:sp>
      <p:sp>
        <p:nvSpPr>
          <p:cNvPr id="17" name="Freccia a destra 16"/>
          <p:cNvSpPr/>
          <p:nvPr/>
        </p:nvSpPr>
        <p:spPr bwMode="auto">
          <a:xfrm>
            <a:off x="6960096" y="2428388"/>
            <a:ext cx="432048" cy="23741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it-IT">
              <a:latin typeface="Times New Roman" charset="0"/>
            </a:endParaRPr>
          </a:p>
        </p:txBody>
      </p:sp>
      <p:pic>
        <p:nvPicPr>
          <p:cNvPr id="5128" name="Picture 8" descr="Risultati immagini per telefono whatsap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1995795"/>
            <a:ext cx="2510550" cy="125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reccia curva 23"/>
          <p:cNvSpPr/>
          <p:nvPr/>
        </p:nvSpPr>
        <p:spPr bwMode="auto">
          <a:xfrm rot="10800000">
            <a:off x="8904313" y="3356992"/>
            <a:ext cx="591633" cy="713126"/>
          </a:xfrm>
          <a:prstGeom prst="bentArrow">
            <a:avLst>
              <a:gd name="adj1" fmla="val 25000"/>
              <a:gd name="adj2" fmla="val 20898"/>
              <a:gd name="adj3" fmla="val 25000"/>
              <a:gd name="adj4" fmla="val 437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it-IT">
              <a:latin typeface="Times New Roman" charset="0"/>
            </a:endParaRPr>
          </a:p>
        </p:txBody>
      </p:sp>
      <p:pic>
        <p:nvPicPr>
          <p:cNvPr id="5130" name="Picture 10" descr="Risultati immagini per invio dati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2" b="26550"/>
          <a:stretch/>
        </p:blipFill>
        <p:spPr bwMode="auto">
          <a:xfrm>
            <a:off x="5838359" y="3519023"/>
            <a:ext cx="3036317" cy="110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ccia a destra 24"/>
          <p:cNvSpPr/>
          <p:nvPr/>
        </p:nvSpPr>
        <p:spPr bwMode="auto">
          <a:xfrm rot="10800000">
            <a:off x="5400551" y="4035839"/>
            <a:ext cx="432048" cy="23741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it-IT">
              <a:latin typeface="Times New Roman" charset="0"/>
            </a:endParaRPr>
          </a:p>
        </p:txBody>
      </p:sp>
      <p:pic>
        <p:nvPicPr>
          <p:cNvPr id="5132" name="Picture 12" descr="Risultati immagini per fake insurance polic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30" y="4912823"/>
            <a:ext cx="1296144" cy="101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Risultati immagini per pagament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802" y="3682453"/>
            <a:ext cx="1656185" cy="10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ccia curva 25"/>
          <p:cNvSpPr/>
          <p:nvPr/>
        </p:nvSpPr>
        <p:spPr bwMode="auto">
          <a:xfrm rot="16200000" flipH="1">
            <a:off x="2603612" y="4116553"/>
            <a:ext cx="648072" cy="713126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it-IT">
              <a:latin typeface="Times New Roman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F6507-9BB0-45A1-BBBD-1E5972854F6C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1952626" y="2381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1" name="CasellaDiTesto 1"/>
          <p:cNvSpPr txBox="1">
            <a:spLocks noChangeArrowheads="1"/>
          </p:cNvSpPr>
          <p:nvPr/>
        </p:nvSpPr>
        <p:spPr bwMode="auto">
          <a:xfrm>
            <a:off x="7990454" y="437538"/>
            <a:ext cx="2419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it-IT" altLang="it-IT" sz="2000" i="1" dirty="0">
                <a:solidFill>
                  <a:srgbClr val="FF0000"/>
                </a:solidFill>
              </a:rPr>
              <a:t>L’iter della truffa – 2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6959117" y="6255968"/>
            <a:ext cx="47213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algn="r" defTabSz="87312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it-IT" sz="1400" i="1" dirty="0" err="1">
                <a:solidFill>
                  <a:schemeClr val="accent5">
                    <a:lumMod val="75000"/>
                  </a:schemeClr>
                </a:solidFill>
              </a:rPr>
              <a:t>Ghost</a:t>
            </a: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1400" i="1" dirty="0" err="1">
                <a:solidFill>
                  <a:schemeClr val="accent5">
                    <a:lumMod val="75000"/>
                  </a:schemeClr>
                </a:solidFill>
              </a:rPr>
              <a:t>Broking</a:t>
            </a: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” assicurativo. L’azione di contrasto dell’IVASS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it-IT" sz="1400" i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it-IT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3" name="Immagine 14" descr="ivass-marchio rid-2016-blu"/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64" y="260350"/>
            <a:ext cx="28432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1933376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35" name="Connettore 1 9"/>
          <p:cNvCxnSpPr/>
          <p:nvPr/>
        </p:nvCxnSpPr>
        <p:spPr bwMode="auto">
          <a:xfrm flipV="1">
            <a:off x="648752" y="279133"/>
            <a:ext cx="10574305" cy="542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Connettore 1 18"/>
          <p:cNvCxnSpPr/>
          <p:nvPr/>
        </p:nvCxnSpPr>
        <p:spPr bwMode="auto">
          <a:xfrm flipV="1">
            <a:off x="648752" y="981777"/>
            <a:ext cx="10574305" cy="897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8549616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7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952626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CasellaDiTesto 1"/>
          <p:cNvSpPr txBox="1">
            <a:spLocks noChangeArrowheads="1"/>
          </p:cNvSpPr>
          <p:nvPr/>
        </p:nvSpPr>
        <p:spPr bwMode="auto">
          <a:xfrm>
            <a:off x="8393230" y="469254"/>
            <a:ext cx="3004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it-IT" altLang="it-IT" sz="2000" b="1" i="1" dirty="0" smtClean="0">
                <a:solidFill>
                  <a:srgbClr val="FF0000"/>
                </a:solidFill>
              </a:rPr>
              <a:t>E’ una vendita on-line?</a:t>
            </a:r>
            <a:endParaRPr lang="it-IT" altLang="it-IT" sz="2000" b="1" i="1" dirty="0">
              <a:solidFill>
                <a:srgbClr val="FF0000"/>
              </a:solidFill>
            </a:endParaRPr>
          </a:p>
        </p:txBody>
      </p:sp>
      <p:sp>
        <p:nvSpPr>
          <p:cNvPr id="6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838200" y="6356350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fld id="{1E720861-D9CF-4D78-8D03-889B94960805}" type="slidenum">
              <a:rPr lang="it-IT" altLang="it-IT" sz="1400"/>
              <a:pPr algn="ctr">
                <a:buFont typeface="Wingdings" panose="05000000000000000000" pitchFamily="2" charset="2"/>
                <a:buNone/>
              </a:pPr>
              <a:t>7</a:t>
            </a:fld>
            <a:endParaRPr lang="it-IT" altLang="it-IT" sz="1400"/>
          </a:p>
        </p:txBody>
      </p:sp>
      <p:sp>
        <p:nvSpPr>
          <p:cNvPr id="8" name="Rettangolo 7"/>
          <p:cNvSpPr/>
          <p:nvPr/>
        </p:nvSpPr>
        <p:spPr>
          <a:xfrm>
            <a:off x="4011153" y="1592805"/>
            <a:ext cx="6947618" cy="2565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fenomeno finora osservato non ci consente di ricondurre l’offerta al modello </a:t>
            </a:r>
            <a:r>
              <a:rPr lang="it-IT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on-line 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(per intenderci il modello in cui la vendita inizia e si conclude sulla stessa piattaforma).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Certamente il primo contatto avviene </a:t>
            </a:r>
            <a:r>
              <a:rPr lang="it-IT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on-line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(tramite la compilazione del modulo/</a:t>
            </a:r>
            <a:r>
              <a:rPr lang="it-IT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presente sul sito) ma la trattativa diventa presto di tipo «telefonico» anche attraverso l’utilizzo di servizi di messaggistica istantanea (es. </a:t>
            </a:r>
            <a:r>
              <a:rPr lang="it-IT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Whatsapp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e/o scambio di </a:t>
            </a:r>
            <a:r>
              <a:rPr lang="it-IT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e.mail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ed sms.</a:t>
            </a:r>
            <a:endParaRPr lang="it-IT" sz="2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14" descr="ivass-marchio rid-2016-blu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64" y="260350"/>
            <a:ext cx="28432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33376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1" name="Connettore 1 9"/>
          <p:cNvCxnSpPr/>
          <p:nvPr/>
        </p:nvCxnSpPr>
        <p:spPr bwMode="auto">
          <a:xfrm flipV="1">
            <a:off x="648752" y="279133"/>
            <a:ext cx="10574305" cy="542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ttore 1 18"/>
          <p:cNvCxnSpPr/>
          <p:nvPr/>
        </p:nvCxnSpPr>
        <p:spPr bwMode="auto">
          <a:xfrm flipV="1">
            <a:off x="648752" y="981777"/>
            <a:ext cx="10574305" cy="897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0587">
            <a:off x="605400" y="1674181"/>
            <a:ext cx="3035767" cy="2025426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463582" y="4231417"/>
            <a:ext cx="10759475" cy="1676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pagamento, inoltre, non avviene </a:t>
            </a:r>
            <a:r>
              <a:rPr lang="it-IT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on-line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direttamente sul sito «</a:t>
            </a:r>
            <a:r>
              <a:rPr lang="it-IT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fake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 è eseguito secondo le istruzioni ricevute dal truffatore 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tramite ricarica di carte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prepagate, anche </a:t>
            </a:r>
            <a:r>
              <a:rPr lang="it-IT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ibanizzate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bonifici bancari, sistemi di trasferimento di denaro anche in modalità </a:t>
            </a:r>
            <a:r>
              <a:rPr lang="it-IT" b="1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peer</a:t>
            </a:r>
            <a:r>
              <a:rPr lang="it-IT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it-IT" b="1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peer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tratta pertanto  di vendita 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«a distanza</a:t>
            </a:r>
            <a:r>
              <a:rPr lang="it-IT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prevalentemente telefonica (la maggior parte dei truffati ci segnala che dopo aver compilato il </a:t>
            </a:r>
            <a:r>
              <a:rPr lang="it-IT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it-IT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è stato contattato telefonicamente da un operatore).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247732" y="6277302"/>
            <a:ext cx="47213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algn="r" defTabSz="87312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it-IT" sz="1400" i="1" dirty="0" err="1">
                <a:solidFill>
                  <a:schemeClr val="accent5">
                    <a:lumMod val="75000"/>
                  </a:schemeClr>
                </a:solidFill>
              </a:rPr>
              <a:t>Ghost</a:t>
            </a: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1400" i="1" dirty="0" err="1">
                <a:solidFill>
                  <a:schemeClr val="accent5">
                    <a:lumMod val="75000"/>
                  </a:schemeClr>
                </a:solidFill>
              </a:rPr>
              <a:t>Broking</a:t>
            </a: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” assicurativo. L’azione di contrasto dell’IVASS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it-IT" sz="1400" i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it-IT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7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52626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7654" name="CasellaDiTesto 1"/>
          <p:cNvSpPr txBox="1">
            <a:spLocks noChangeArrowheads="1"/>
          </p:cNvSpPr>
          <p:nvPr/>
        </p:nvSpPr>
        <p:spPr bwMode="auto">
          <a:xfrm>
            <a:off x="6789037" y="506938"/>
            <a:ext cx="4016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it-IT" altLang="it-IT" sz="2000" i="1" dirty="0">
                <a:solidFill>
                  <a:srgbClr val="FF0000"/>
                </a:solidFill>
              </a:rPr>
              <a:t>Come IVASS scopre i siti «</a:t>
            </a:r>
            <a:r>
              <a:rPr lang="it-IT" altLang="it-IT" sz="2000" i="1" dirty="0" err="1">
                <a:solidFill>
                  <a:srgbClr val="FF0000"/>
                </a:solidFill>
              </a:rPr>
              <a:t>fake</a:t>
            </a:r>
            <a:r>
              <a:rPr lang="it-IT" altLang="it-IT" sz="2000" i="1" dirty="0">
                <a:solidFill>
                  <a:srgbClr val="FF0000"/>
                </a:solidFill>
              </a:rPr>
              <a:t>»?</a:t>
            </a:r>
          </a:p>
        </p:txBody>
      </p:sp>
      <p:sp>
        <p:nvSpPr>
          <p:cNvPr id="27655" name="Segnaposto numero diapositiva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fld id="{1E720861-D9CF-4D78-8D03-889B94960805}" type="slidenum">
              <a:rPr lang="it-IT" altLang="it-IT" sz="1400"/>
              <a:pPr algn="ctr">
                <a:buFont typeface="Wingdings" panose="05000000000000000000" pitchFamily="2" charset="2"/>
                <a:buNone/>
              </a:pPr>
              <a:t>8</a:t>
            </a:fld>
            <a:endParaRPr lang="it-IT" altLang="it-IT" sz="1400"/>
          </a:p>
        </p:txBody>
      </p:sp>
      <p:sp>
        <p:nvSpPr>
          <p:cNvPr id="21512" name="CasellaDiTesto 3"/>
          <p:cNvSpPr txBox="1">
            <a:spLocks noChangeArrowheads="1"/>
          </p:cNvSpPr>
          <p:nvPr/>
        </p:nvSpPr>
        <p:spPr bwMode="auto">
          <a:xfrm>
            <a:off x="1549666" y="2963863"/>
            <a:ext cx="9105499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it-IT" altLang="it-IT" sz="2000" dirty="0" smtClean="0">
                <a:solidFill>
                  <a:schemeClr val="tx2"/>
                </a:solidFill>
              </a:rPr>
              <a:t>Richieste </a:t>
            </a:r>
            <a:r>
              <a:rPr lang="it-IT" altLang="it-IT" sz="2000" dirty="0">
                <a:solidFill>
                  <a:schemeClr val="tx2"/>
                </a:solidFill>
              </a:rPr>
              <a:t>di informazioni al </a:t>
            </a:r>
            <a:r>
              <a:rPr lang="it-IT" altLang="it-IT" sz="2000" i="1" dirty="0">
                <a:solidFill>
                  <a:schemeClr val="tx2"/>
                </a:solidFill>
              </a:rPr>
              <a:t>Contact Center </a:t>
            </a:r>
            <a:r>
              <a:rPr lang="it-IT" altLang="it-IT" sz="2000" i="1" dirty="0" smtClean="0">
                <a:solidFill>
                  <a:schemeClr val="tx2"/>
                </a:solidFill>
              </a:rPr>
              <a:t>Consumatori (800-486661).</a:t>
            </a:r>
            <a:endParaRPr lang="it-IT" altLang="it-IT" sz="2000" i="1" dirty="0">
              <a:solidFill>
                <a:schemeClr val="tx2"/>
              </a:solidFill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it-IT" altLang="it-IT" sz="2000" dirty="0">
                <a:solidFill>
                  <a:schemeClr val="tx2"/>
                </a:solidFill>
              </a:rPr>
              <a:t>Segnalazioni (anche via e-mail) </a:t>
            </a:r>
            <a:r>
              <a:rPr lang="it-IT" altLang="it-IT" sz="2000" dirty="0" smtClean="0">
                <a:solidFill>
                  <a:schemeClr val="tx2"/>
                </a:solidFill>
              </a:rPr>
              <a:t>Intermediari e Compagnie, </a:t>
            </a:r>
            <a:r>
              <a:rPr lang="it-IT" altLang="it-IT" sz="2000" dirty="0">
                <a:solidFill>
                  <a:schemeClr val="tx2"/>
                </a:solidFill>
              </a:rPr>
              <a:t>di cittadini e/o </a:t>
            </a:r>
            <a:r>
              <a:rPr lang="it-IT" altLang="it-IT" sz="2000" dirty="0" smtClean="0">
                <a:solidFill>
                  <a:schemeClr val="tx2"/>
                </a:solidFill>
              </a:rPr>
              <a:t>Associazioni </a:t>
            </a:r>
            <a:r>
              <a:rPr lang="it-IT" altLang="it-IT" sz="2000" dirty="0">
                <a:solidFill>
                  <a:schemeClr val="tx2"/>
                </a:solidFill>
              </a:rPr>
              <a:t>di consumatori che denunciano la </a:t>
            </a:r>
            <a:r>
              <a:rPr lang="it-IT" altLang="it-IT" sz="2000" dirty="0" smtClean="0">
                <a:solidFill>
                  <a:schemeClr val="tx2"/>
                </a:solidFill>
              </a:rPr>
              <a:t>truffa (o il tentativo).</a:t>
            </a:r>
            <a:endParaRPr lang="it-IT" altLang="it-IT" sz="2000" dirty="0">
              <a:solidFill>
                <a:schemeClr val="tx2"/>
              </a:solidFill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it-IT" altLang="it-IT" sz="2000" dirty="0">
                <a:solidFill>
                  <a:schemeClr val="tx2"/>
                </a:solidFill>
              </a:rPr>
              <a:t>Informative di Autorità di Polizia (ad es. scopertura assicurativa di veicoli fermati per controlli di </a:t>
            </a:r>
            <a:r>
              <a:rPr lang="it-IT" altLang="it-IT" sz="2000" i="1" dirty="0">
                <a:solidFill>
                  <a:schemeClr val="tx2"/>
                </a:solidFill>
              </a:rPr>
              <a:t>routine</a:t>
            </a:r>
            <a:r>
              <a:rPr lang="it-IT" altLang="it-IT" sz="2000" dirty="0">
                <a:solidFill>
                  <a:schemeClr val="tx2"/>
                </a:solidFill>
              </a:rPr>
              <a:t>, esiti controlli Targa System</a:t>
            </a:r>
            <a:r>
              <a:rPr lang="it-IT" altLang="it-IT" sz="2000" dirty="0" smtClean="0">
                <a:solidFill>
                  <a:schemeClr val="tx2"/>
                </a:solidFill>
              </a:rPr>
              <a:t>);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it-IT" altLang="it-IT" sz="2000" dirty="0" smtClean="0">
                <a:solidFill>
                  <a:schemeClr val="tx2"/>
                </a:solidFill>
              </a:rPr>
              <a:t> </a:t>
            </a:r>
            <a:r>
              <a:rPr lang="it-IT" altLang="it-IT" sz="2000" dirty="0">
                <a:solidFill>
                  <a:schemeClr val="tx2"/>
                </a:solidFill>
              </a:rPr>
              <a:t>Autonome ricerche sul web mediante utilizzo di </a:t>
            </a:r>
            <a:r>
              <a:rPr lang="it-IT" altLang="it-IT" sz="2000" i="1" dirty="0" err="1">
                <a:solidFill>
                  <a:schemeClr val="tx2"/>
                </a:solidFill>
              </a:rPr>
              <a:t>Tags</a:t>
            </a:r>
            <a:r>
              <a:rPr lang="it-IT" altLang="it-IT" sz="2000" i="1" dirty="0">
                <a:solidFill>
                  <a:schemeClr val="tx2"/>
                </a:solidFill>
              </a:rPr>
              <a:t>, </a:t>
            </a:r>
            <a:r>
              <a:rPr lang="it-IT" altLang="it-IT" sz="2000" i="1" dirty="0" err="1">
                <a:solidFill>
                  <a:schemeClr val="tx2"/>
                </a:solidFill>
              </a:rPr>
              <a:t>Keywords</a:t>
            </a:r>
            <a:r>
              <a:rPr lang="it-IT" altLang="it-IT" sz="2000" dirty="0">
                <a:solidFill>
                  <a:schemeClr val="tx2"/>
                </a:solidFill>
              </a:rPr>
              <a:t>, ecc</a:t>
            </a:r>
            <a:r>
              <a:rPr lang="it-IT" altLang="it-IT" sz="2000" dirty="0" smtClean="0">
                <a:solidFill>
                  <a:schemeClr val="tx2"/>
                </a:solidFill>
              </a:rPr>
              <a:t>.</a:t>
            </a:r>
            <a:endParaRPr lang="it-IT" altLang="it-IT" sz="2000" dirty="0">
              <a:solidFill>
                <a:schemeClr val="tx2"/>
              </a:solidFill>
            </a:endParaRPr>
          </a:p>
        </p:txBody>
      </p:sp>
      <p:pic>
        <p:nvPicPr>
          <p:cNvPr id="21514" name="Picture 13" descr="Risultati immagini per web 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2" t="14282" r="16379" b="15160"/>
          <a:stretch>
            <a:fillRect/>
          </a:stretch>
        </p:blipFill>
        <p:spPr bwMode="auto">
          <a:xfrm>
            <a:off x="2312989" y="1262063"/>
            <a:ext cx="17668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5" descr="Risultati immagini per contact ce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2" r="11909"/>
          <a:stretch>
            <a:fillRect/>
          </a:stretch>
        </p:blipFill>
        <p:spPr bwMode="auto">
          <a:xfrm>
            <a:off x="4943475" y="1238250"/>
            <a:ext cx="21209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9" descr="http://www.ilgiornaleditrani.it/photos/journals/notizie/2015-09/66930/polizia-strada_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1212851"/>
            <a:ext cx="20574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7247732" y="6277302"/>
            <a:ext cx="4721308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algn="r" defTabSz="87312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it-IT" sz="1400" i="1" dirty="0" err="1">
                <a:solidFill>
                  <a:schemeClr val="accent5">
                    <a:lumMod val="75000"/>
                  </a:schemeClr>
                </a:solidFill>
              </a:rPr>
              <a:t>Ghost</a:t>
            </a: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1400" i="1" dirty="0" err="1">
                <a:solidFill>
                  <a:schemeClr val="accent5">
                    <a:lumMod val="75000"/>
                  </a:schemeClr>
                </a:solidFill>
              </a:rPr>
              <a:t>Broking</a:t>
            </a: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” assicurativo. L’azione di contrasto </a:t>
            </a:r>
            <a:r>
              <a:rPr lang="it-IT" sz="1400" i="1" dirty="0" smtClean="0">
                <a:solidFill>
                  <a:schemeClr val="accent5">
                    <a:lumMod val="75000"/>
                  </a:schemeClr>
                </a:solidFill>
              </a:rPr>
              <a:t>dell’IVASS</a:t>
            </a:r>
            <a:endParaRPr lang="it-IT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Immagine 14" descr="ivass-marchio rid-2016-blu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64" y="260350"/>
            <a:ext cx="28432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933376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6" name="Connettore 1 9"/>
          <p:cNvCxnSpPr/>
          <p:nvPr/>
        </p:nvCxnSpPr>
        <p:spPr bwMode="auto">
          <a:xfrm flipV="1">
            <a:off x="648752" y="279133"/>
            <a:ext cx="10574305" cy="542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ttore 1 18"/>
          <p:cNvCxnSpPr/>
          <p:nvPr/>
        </p:nvCxnSpPr>
        <p:spPr bwMode="auto">
          <a:xfrm flipV="1">
            <a:off x="648752" y="981777"/>
            <a:ext cx="10574305" cy="897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3186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52626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798" name="CasellaDiTesto 5"/>
          <p:cNvSpPr txBox="1">
            <a:spLocks noChangeArrowheads="1"/>
          </p:cNvSpPr>
          <p:nvPr/>
        </p:nvSpPr>
        <p:spPr bwMode="auto">
          <a:xfrm>
            <a:off x="5632450" y="4221164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33799" name="CasellaDiTesto 2"/>
          <p:cNvSpPr txBox="1">
            <a:spLocks noChangeArrowheads="1"/>
          </p:cNvSpPr>
          <p:nvPr/>
        </p:nvSpPr>
        <p:spPr bwMode="auto">
          <a:xfrm>
            <a:off x="3287713" y="33337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33800" name="Rectangle 4"/>
          <p:cNvSpPr>
            <a:spLocks noChangeArrowheads="1"/>
          </p:cNvSpPr>
          <p:nvPr/>
        </p:nvSpPr>
        <p:spPr bwMode="auto">
          <a:xfrm>
            <a:off x="2503489" y="1577976"/>
            <a:ext cx="322103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endParaRPr lang="it-IT" altLang="it-IT" sz="2600" i="1"/>
          </a:p>
        </p:txBody>
      </p:sp>
      <p:sp>
        <p:nvSpPr>
          <p:cNvPr id="33801" name="CasellaDiTesto 3"/>
          <p:cNvSpPr txBox="1">
            <a:spLocks noChangeArrowheads="1"/>
          </p:cNvSpPr>
          <p:nvPr/>
        </p:nvSpPr>
        <p:spPr bwMode="auto">
          <a:xfrm>
            <a:off x="2855913" y="4356100"/>
            <a:ext cx="2273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33802" name="Rettangolo 1"/>
          <p:cNvSpPr>
            <a:spLocks noChangeArrowheads="1"/>
          </p:cNvSpPr>
          <p:nvPr/>
        </p:nvSpPr>
        <p:spPr bwMode="auto">
          <a:xfrm>
            <a:off x="1736725" y="1268413"/>
            <a:ext cx="8535988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it-IT" altLang="it-IT" sz="1600"/>
          </a:p>
          <a:p>
            <a:pPr>
              <a:buFont typeface="Wingdings" panose="05000000000000000000" pitchFamily="2" charset="2"/>
              <a:buChar char="q"/>
            </a:pPr>
            <a:endParaRPr lang="it-IT" altLang="it-IT" sz="2000"/>
          </a:p>
        </p:txBody>
      </p:sp>
      <p:sp>
        <p:nvSpPr>
          <p:cNvPr id="33803" name="CasellaDiTesto 1"/>
          <p:cNvSpPr txBox="1">
            <a:spLocks noChangeArrowheads="1"/>
          </p:cNvSpPr>
          <p:nvPr/>
        </p:nvSpPr>
        <p:spPr bwMode="auto">
          <a:xfrm>
            <a:off x="6858511" y="329946"/>
            <a:ext cx="3836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it-IT" altLang="it-IT" sz="2000" i="1" dirty="0">
                <a:solidFill>
                  <a:srgbClr val="FF0000"/>
                </a:solidFill>
              </a:rPr>
              <a:t>Come interviene IVASS quando </a:t>
            </a:r>
          </a:p>
          <a:p>
            <a:pPr>
              <a:buFont typeface="Wingdings" panose="05000000000000000000" pitchFamily="2" charset="2"/>
              <a:buNone/>
            </a:pPr>
            <a:r>
              <a:rPr lang="it-IT" altLang="it-IT" sz="2000" i="1" dirty="0">
                <a:solidFill>
                  <a:srgbClr val="FF0000"/>
                </a:solidFill>
              </a:rPr>
              <a:t>accerta che il sito è falso?</a:t>
            </a:r>
          </a:p>
        </p:txBody>
      </p:sp>
      <p:sp>
        <p:nvSpPr>
          <p:cNvPr id="33804" name="Segnaposto numero diapositiva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fld id="{4DD6A4DE-146B-4EE1-9B3A-B3A0BEF57137}" type="slidenum">
              <a:rPr lang="it-IT" altLang="it-IT" sz="1400"/>
              <a:pPr algn="ctr">
                <a:buFont typeface="Wingdings" panose="05000000000000000000" pitchFamily="2" charset="2"/>
                <a:buNone/>
              </a:pPr>
              <a:t>9</a:t>
            </a:fld>
            <a:endParaRPr lang="it-IT" altLang="it-IT" sz="1400"/>
          </a:p>
        </p:txBody>
      </p:sp>
      <p:sp>
        <p:nvSpPr>
          <p:cNvPr id="4" name="CasellaDiTesto 3"/>
          <p:cNvSpPr txBox="1"/>
          <p:nvPr/>
        </p:nvSpPr>
        <p:spPr>
          <a:xfrm>
            <a:off x="1309037" y="2074864"/>
            <a:ext cx="6474478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12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it-IT" sz="2000" dirty="0">
                <a:solidFill>
                  <a:schemeClr val="tx2"/>
                </a:solidFill>
                <a:latin typeface="Arial" charset="0"/>
              </a:rPr>
              <a:t>Pubblica sul proprio sito internet un </a:t>
            </a:r>
            <a:r>
              <a:rPr lang="it-IT" sz="2000" b="1" dirty="0">
                <a:solidFill>
                  <a:srgbClr val="FF0000"/>
                </a:solidFill>
                <a:latin typeface="Arial" charset="0"/>
              </a:rPr>
              <a:t>Comunicato Stampa</a:t>
            </a:r>
            <a:r>
              <a:rPr lang="it-IT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it-IT" sz="2000" dirty="0">
                <a:solidFill>
                  <a:schemeClr val="tx2"/>
                </a:solidFill>
                <a:latin typeface="Arial" charset="0"/>
              </a:rPr>
              <a:t>per informazione e a tutela dei consumatori;</a:t>
            </a:r>
          </a:p>
          <a:p>
            <a:pPr marL="342900" indent="-342900" algn="just">
              <a:lnSpc>
                <a:spcPct val="120000"/>
              </a:lnSpc>
              <a:spcBef>
                <a:spcPts val="12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it-IT" sz="2000" dirty="0" smtClean="0">
              <a:solidFill>
                <a:schemeClr val="tx2"/>
              </a:solidFill>
              <a:latin typeface="Arial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12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it-IT" sz="2000" b="1" dirty="0" smtClean="0">
                <a:solidFill>
                  <a:srgbClr val="FF0000"/>
                </a:solidFill>
                <a:latin typeface="Arial" charset="0"/>
              </a:rPr>
              <a:t>Informa l’Autorità Giudiziaria </a:t>
            </a:r>
            <a:r>
              <a:rPr lang="it-IT" sz="2000" dirty="0" smtClean="0">
                <a:solidFill>
                  <a:schemeClr val="tx2"/>
                </a:solidFill>
                <a:latin typeface="Arial" charset="0"/>
              </a:rPr>
              <a:t>fornendo informazioni e notizie alle forze di Polizia Giudiziaria delegate allo svolgimento delle indagini sul fenomeno</a:t>
            </a:r>
            <a:endParaRPr lang="it-IT" sz="20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7662" name="Picture 4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1" y="3797589"/>
            <a:ext cx="2201863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" descr="Risultati immagini per press rele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5"/>
          <a:stretch>
            <a:fillRect/>
          </a:stretch>
        </p:blipFill>
        <p:spPr bwMode="auto">
          <a:xfrm>
            <a:off x="7915276" y="1658722"/>
            <a:ext cx="23733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7247732" y="6277302"/>
            <a:ext cx="47213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algn="r" defTabSz="87312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it-IT" sz="1400" i="1" dirty="0" err="1">
                <a:solidFill>
                  <a:schemeClr val="accent5">
                    <a:lumMod val="75000"/>
                  </a:schemeClr>
                </a:solidFill>
              </a:rPr>
              <a:t>Ghost</a:t>
            </a: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1400" i="1" dirty="0" err="1">
                <a:solidFill>
                  <a:schemeClr val="accent5">
                    <a:lumMod val="75000"/>
                  </a:schemeClr>
                </a:solidFill>
              </a:rPr>
              <a:t>Broking</a:t>
            </a: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” assicurativo. L’azione di contrasto dell’IVASS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it-IT" sz="1400" i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it-IT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Immagine 14" descr="ivass-marchio rid-2016-blu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64" y="260350"/>
            <a:ext cx="28432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933376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20" name="Connettore 1 9"/>
          <p:cNvCxnSpPr/>
          <p:nvPr/>
        </p:nvCxnSpPr>
        <p:spPr bwMode="auto">
          <a:xfrm flipV="1">
            <a:off x="648752" y="279133"/>
            <a:ext cx="10574305" cy="542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ttore 1 18"/>
          <p:cNvCxnSpPr/>
          <p:nvPr/>
        </p:nvCxnSpPr>
        <p:spPr bwMode="auto">
          <a:xfrm flipV="1">
            <a:off x="648752" y="981777"/>
            <a:ext cx="10574305" cy="897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626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1330</Words>
  <Application>Microsoft Office PowerPoint</Application>
  <PresentationFormat>Widescreen</PresentationFormat>
  <Paragraphs>130</Paragraphs>
  <Slides>15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Banca d'Italia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 Copia (IVASS)</dc:creator>
  <cp:lastModifiedBy>Roberto Copia (IVASS)</cp:lastModifiedBy>
  <cp:revision>93</cp:revision>
  <cp:lastPrinted>2020-11-25T11:59:41Z</cp:lastPrinted>
  <dcterms:created xsi:type="dcterms:W3CDTF">2020-02-05T17:15:35Z</dcterms:created>
  <dcterms:modified xsi:type="dcterms:W3CDTF">2022-07-04T14:35:31Z</dcterms:modified>
</cp:coreProperties>
</file>