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3" r:id="rId3"/>
    <p:sldId id="285" r:id="rId4"/>
    <p:sldId id="284" r:id="rId5"/>
    <p:sldId id="286" r:id="rId6"/>
    <p:sldId id="282" r:id="rId7"/>
    <p:sldId id="288" r:id="rId8"/>
    <p:sldId id="287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9325E-D707-44BE-8B86-0F70918462EC}" type="datetimeFigureOut">
              <a:rPr lang="it-IT" smtClean="0"/>
              <a:t>08/07/2022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E0BD5-BF04-45B0-97F5-4D30EBA604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9426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910952"/>
          </a:xfrm>
        </p:spPr>
        <p:txBody>
          <a:bodyPr>
            <a:normAutofit/>
          </a:bodyPr>
          <a:lstStyle>
            <a:lvl1pPr marL="0" indent="0" algn="ctr">
              <a:buNone/>
              <a:defRPr sz="2400" b="1" i="1">
                <a:solidFill>
                  <a:srgbClr val="00007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5CD7C-029A-4826-83ED-82251E6824AF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CasellaDiTesto 6"/>
          <p:cNvSpPr txBox="1"/>
          <p:nvPr userDrawn="1"/>
        </p:nvSpPr>
        <p:spPr>
          <a:xfrm>
            <a:off x="3131840" y="5301208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600" dirty="0">
              <a:solidFill>
                <a:srgbClr val="000073"/>
              </a:solidFill>
              <a:latin typeface="+mj-lt"/>
            </a:endParaRPr>
          </a:p>
        </p:txBody>
      </p:sp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611560" y="2276872"/>
            <a:ext cx="7776864" cy="1143000"/>
          </a:xfrm>
          <a:prstGeom prst="rect">
            <a:avLst/>
          </a:prstGeom>
        </p:spPr>
        <p:txBody>
          <a:bodyPr/>
          <a:lstStyle>
            <a:lvl1pPr>
              <a:defRPr sz="3600" b="1" i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10" name="CasellaDiTesto 9"/>
          <p:cNvSpPr txBox="1"/>
          <p:nvPr userDrawn="1"/>
        </p:nvSpPr>
        <p:spPr>
          <a:xfrm>
            <a:off x="3203848" y="5229200"/>
            <a:ext cx="3168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600" b="1" dirty="0">
              <a:solidFill>
                <a:srgbClr val="000073"/>
              </a:solidFill>
            </a:endParaRPr>
          </a:p>
        </p:txBody>
      </p:sp>
      <p:sp>
        <p:nvSpPr>
          <p:cNvPr id="11" name="CasellaDiTesto 10"/>
          <p:cNvSpPr txBox="1"/>
          <p:nvPr userDrawn="1"/>
        </p:nvSpPr>
        <p:spPr>
          <a:xfrm>
            <a:off x="2987824" y="5301208"/>
            <a:ext cx="29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600" b="1" dirty="0">
              <a:solidFill>
                <a:srgbClr val="000073"/>
              </a:solidFill>
            </a:endParaRPr>
          </a:p>
        </p:txBody>
      </p:sp>
      <p:sp>
        <p:nvSpPr>
          <p:cNvPr id="8" name="CasellaDiTesto 7"/>
          <p:cNvSpPr txBox="1"/>
          <p:nvPr userDrawn="1"/>
        </p:nvSpPr>
        <p:spPr>
          <a:xfrm>
            <a:off x="2987824" y="5229200"/>
            <a:ext cx="3312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600" b="1">
              <a:solidFill>
                <a:srgbClr val="00007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5CD7C-029A-4826-83ED-82251E6824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5CD7C-029A-4826-83ED-82251E6824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5CD7C-029A-4826-83ED-82251E6824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>
            <a:normAutofit/>
          </a:bodyPr>
          <a:lstStyle>
            <a:lvl1pPr marL="0" indent="0" algn="just">
              <a:buNone/>
              <a:defRPr sz="2200">
                <a:solidFill>
                  <a:srgbClr val="000073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it-IT" dirty="0" smtClean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5CD7C-029A-4826-83ED-82251E6824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5CD7C-029A-4826-83ED-82251E6824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5CD7C-029A-4826-83ED-82251E6824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5CD7C-029A-4826-83ED-82251E6824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5CD7C-029A-4826-83ED-82251E6824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5CD7C-029A-4826-83ED-82251E6824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5CD7C-029A-4826-83ED-82251E6824A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5CD7C-029A-4826-83ED-82251E6824AF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89605" y="488243"/>
            <a:ext cx="8215313" cy="642938"/>
          </a:xfrm>
          <a:prstGeom prst="rect">
            <a:avLst/>
          </a:prstGeom>
          <a:solidFill>
            <a:srgbClr val="000073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49263">
              <a:lnSpc>
                <a:spcPct val="100000"/>
              </a:lnSpc>
              <a:spcBef>
                <a:spcPct val="0"/>
              </a:spcBef>
              <a:buClrTx/>
              <a:buSzPct val="111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it-IT" sz="2000" b="0" i="1" dirty="0">
              <a:solidFill>
                <a:srgbClr val="FFFF00"/>
              </a:solidFill>
              <a:effectLst/>
              <a:latin typeface="+mj-lt"/>
              <a:cs typeface="Arial" charset="0"/>
            </a:endParaRPr>
          </a:p>
        </p:txBody>
      </p:sp>
      <p:sp>
        <p:nvSpPr>
          <p:cNvPr id="10" name="Line 7"/>
          <p:cNvSpPr>
            <a:spLocks noChangeShapeType="1"/>
          </p:cNvSpPr>
          <p:nvPr userDrawn="1"/>
        </p:nvSpPr>
        <p:spPr bwMode="auto">
          <a:xfrm>
            <a:off x="488950" y="6215063"/>
            <a:ext cx="8207375" cy="0"/>
          </a:xfrm>
          <a:prstGeom prst="line">
            <a:avLst/>
          </a:prstGeom>
          <a:noFill/>
          <a:ln w="63500">
            <a:solidFill>
              <a:srgbClr val="000073"/>
            </a:solidFill>
            <a:round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it-IT">
              <a:solidFill>
                <a:schemeClr val="bg1"/>
              </a:solidFill>
            </a:endParaRPr>
          </a:p>
        </p:txBody>
      </p:sp>
      <p:pic>
        <p:nvPicPr>
          <p:cNvPr id="11" name="Immagine 10" descr="cid:image005.png@01D298D8.A85AB340"/>
          <p:cNvPicPr/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527465"/>
            <a:ext cx="2498874" cy="56449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C00000"/>
        </a:buClr>
        <a:buFont typeface="Wingdings" pitchFamily="2" charset="2"/>
        <a:buChar char="Ø"/>
        <a:defRPr sz="2000" kern="1200">
          <a:solidFill>
            <a:srgbClr val="000073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C00000"/>
        </a:buClr>
        <a:buFont typeface="Arial" pitchFamily="34" charset="0"/>
        <a:buChar char="•"/>
        <a:defRPr sz="1800" kern="1200">
          <a:solidFill>
            <a:srgbClr val="000073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1600" kern="1200">
          <a:solidFill>
            <a:srgbClr val="000073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it-IT" dirty="0" smtClean="0">
                <a:effectLst/>
              </a:rPr>
              <a:t>Il sistema di risarcimento diretto CARD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1872208"/>
          </a:xfrm>
        </p:spPr>
        <p:txBody>
          <a:bodyPr>
            <a:normAutofit/>
          </a:bodyPr>
          <a:lstStyle/>
          <a:p>
            <a:r>
              <a:rPr lang="it-IT" dirty="0" smtClean="0"/>
              <a:t>Servizio Studi e Gestione Dati</a:t>
            </a:r>
            <a:endParaRPr lang="it-IT" dirty="0"/>
          </a:p>
          <a:p>
            <a:endParaRPr lang="it-IT" dirty="0" smtClean="0"/>
          </a:p>
          <a:p>
            <a:r>
              <a:rPr lang="it-IT" dirty="0" smtClean="0"/>
              <a:t>Roma,   6 luglio 2022 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5CD7C-029A-4826-83ED-82251E6824AF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r>
              <a:rPr lang="it-IT" dirty="0" smtClean="0"/>
              <a:t>CARD come servizio ai consumatori-assicurati</a:t>
            </a:r>
          </a:p>
          <a:p>
            <a:pPr lvl="1"/>
            <a:r>
              <a:rPr lang="it-IT" sz="2000" dirty="0" smtClean="0"/>
              <a:t>Facilità di liquidazione: risarcimento dalla propria compagnia</a:t>
            </a:r>
          </a:p>
          <a:p>
            <a:pPr lvl="1"/>
            <a:r>
              <a:rPr lang="it-IT" sz="2000" dirty="0" smtClean="0"/>
              <a:t>Velocità di liquidazione</a:t>
            </a:r>
          </a:p>
          <a:p>
            <a:endParaRPr lang="it-IT" dirty="0" smtClean="0"/>
          </a:p>
          <a:p>
            <a:r>
              <a:rPr lang="it-IT" dirty="0" smtClean="0"/>
              <a:t>Problema dei sinistri intersettoriali </a:t>
            </a:r>
          </a:p>
          <a:p>
            <a:pPr lvl="1"/>
            <a:r>
              <a:rPr lang="it-IT" sz="2000" dirty="0" smtClean="0"/>
              <a:t>Svantaggi settore moto (vs altri settori) – modesta entità</a:t>
            </a:r>
          </a:p>
          <a:p>
            <a:pPr lvl="1"/>
            <a:r>
              <a:rPr lang="it-IT" sz="2000" dirty="0" smtClean="0"/>
              <a:t>Vantaggi settore autocarri (vs altri settori) – diluiti su un numero elevato di rischi assicurati degli altri settori</a:t>
            </a:r>
            <a:endParaRPr lang="it-IT" sz="2000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A5CD7C-029A-4826-83ED-82251E6824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203848" y="620688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>
                <a:solidFill>
                  <a:prstClr val="white"/>
                </a:solidFill>
                <a:latin typeface="Arial"/>
              </a:rPr>
              <a:t> </a:t>
            </a:r>
            <a:r>
              <a:rPr lang="it-IT" dirty="0" smtClean="0">
                <a:solidFill>
                  <a:prstClr val="white"/>
                </a:solidFill>
                <a:latin typeface="Arial"/>
              </a:rPr>
              <a:t>      Risarcimento diretto - CARD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3495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r>
              <a:rPr lang="it-IT" sz="2400" dirty="0" smtClean="0"/>
              <a:t>Attuale sistema dei forfait per il risarcimento diretto:</a:t>
            </a:r>
          </a:p>
          <a:p>
            <a:pPr marL="0" indent="0">
              <a:buNone/>
            </a:pPr>
            <a:endParaRPr lang="it-IT" sz="2400" dirty="0" smtClean="0"/>
          </a:p>
          <a:p>
            <a:pPr lvl="1"/>
            <a:r>
              <a:rPr lang="it-IT" sz="2400" dirty="0" smtClean="0"/>
              <a:t>Incentivo a riconoscere i sinistri con risarcimenti di modesta entità (sotto forfait)</a:t>
            </a:r>
          </a:p>
          <a:p>
            <a:pPr lvl="1"/>
            <a:r>
              <a:rPr lang="it-IT" sz="2400" dirty="0" smtClean="0"/>
              <a:t>Correttivi dal sistema di incentivi/penalizzazioni operativo dal 2015 </a:t>
            </a:r>
            <a:r>
              <a:rPr lang="it-IT" sz="2400" smtClean="0"/>
              <a:t>(</a:t>
            </a:r>
            <a:r>
              <a:rPr lang="it-IT" sz="2400" smtClean="0"/>
              <a:t>Provvedimento </a:t>
            </a:r>
            <a:r>
              <a:rPr lang="it-IT" sz="2400" dirty="0" smtClean="0"/>
              <a:t>IVASS n.18/2014) </a:t>
            </a:r>
          </a:p>
          <a:p>
            <a:pPr marL="457200" lvl="1" indent="0">
              <a:buNone/>
            </a:pPr>
            <a:endParaRPr lang="it-IT" dirty="0" smtClean="0"/>
          </a:p>
          <a:p>
            <a:pPr marL="457200" lvl="1" indent="0">
              <a:buNone/>
            </a:pPr>
            <a:endParaRPr lang="it-IT" dirty="0" smtClean="0"/>
          </a:p>
          <a:p>
            <a:pPr lvl="1"/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5CD7C-029A-4826-83ED-82251E6824AF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203848" y="54868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bg1"/>
                </a:solidFill>
              </a:rPr>
              <a:t>Problematiche e correttivi</a:t>
            </a:r>
            <a:endParaRPr lang="it-IT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520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1900" b="1" i="1" dirty="0" smtClean="0">
                <a:solidFill>
                  <a:schemeClr val="accent3">
                    <a:lumMod val="75000"/>
                  </a:schemeClr>
                </a:solidFill>
              </a:rPr>
              <a:t>Vantaggi dell’equiparazione </a:t>
            </a:r>
            <a:r>
              <a:rPr lang="it-IT" sz="1900" b="1" i="1" dirty="0">
                <a:solidFill>
                  <a:schemeClr val="accent3">
                    <a:lumMod val="75000"/>
                  </a:schemeClr>
                </a:solidFill>
              </a:rPr>
              <a:t>delle imprese estere a quelle nazionali </a:t>
            </a:r>
            <a:r>
              <a:rPr lang="it-IT" sz="1900" b="1" i="1" dirty="0" smtClean="0">
                <a:solidFill>
                  <a:schemeClr val="accent3">
                    <a:lumMod val="75000"/>
                  </a:schemeClr>
                </a:solidFill>
              </a:rPr>
              <a:t>in termini di obbligo di adesione al sistema</a:t>
            </a:r>
          </a:p>
          <a:p>
            <a:pPr marL="0" indent="0" algn="just">
              <a:buNone/>
            </a:pPr>
            <a:r>
              <a:rPr lang="it-IT" sz="2400" dirty="0" smtClean="0"/>
              <a:t>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b="1" dirty="0" smtClean="0"/>
              <a:t>Obbligatorio per tutte le imprese</a:t>
            </a:r>
            <a:r>
              <a:rPr lang="it-IT" dirty="0"/>
              <a:t>, italiane o </a:t>
            </a:r>
            <a:r>
              <a:rPr lang="it-IT" dirty="0" smtClean="0"/>
              <a:t>estere (Level </a:t>
            </a:r>
            <a:r>
              <a:rPr lang="it-IT" dirty="0" err="1" smtClean="0"/>
              <a:t>playing</a:t>
            </a:r>
            <a:r>
              <a:rPr lang="it-IT" dirty="0" smtClean="0"/>
              <a:t> </a:t>
            </a:r>
            <a:r>
              <a:rPr lang="it-IT" dirty="0" err="1" smtClean="0"/>
              <a:t>field</a:t>
            </a:r>
            <a:r>
              <a:rPr lang="it-IT" dirty="0" smtClean="0"/>
              <a:t>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 smtClean="0"/>
              <a:t>Riduce le possibilità di posizionamenti strategici delle imprese comunitarie concesse dagli arbitraggi normativi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 smtClean="0"/>
              <a:t>Elimina il rischio della adozione da parte di imprese nazionali di strategie di c.d. «</a:t>
            </a:r>
            <a:r>
              <a:rPr lang="it-IT" dirty="0" err="1" smtClean="0"/>
              <a:t>esterovestizione</a:t>
            </a:r>
            <a:r>
              <a:rPr lang="it-IT" dirty="0" smtClean="0"/>
              <a:t>»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dirty="0" smtClean="0"/>
              <a:t>Cancella il disagio dei consumatori danneggiati da clienti di imprese non aderenti</a:t>
            </a:r>
            <a:endParaRPr lang="it-IT" dirty="0"/>
          </a:p>
          <a:p>
            <a:pPr algn="just">
              <a:buFont typeface="Wingdings" panose="05000000000000000000" pitchFamily="2" charset="2"/>
              <a:buChar char="ü"/>
            </a:pPr>
            <a:endParaRPr lang="it-IT" sz="1800" dirty="0" smtClean="0"/>
          </a:p>
          <a:p>
            <a:pPr marL="0" indent="0" algn="just">
              <a:buNone/>
            </a:pPr>
            <a:endParaRPr lang="it-IT" sz="1800" i="1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A5CD7C-029A-4826-83ED-82251E6824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419872" y="605185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CARD - DDL Concorrenza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053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endParaRPr lang="it-IT" sz="1800" dirty="0" smtClean="0"/>
          </a:p>
          <a:p>
            <a:pPr marL="0" indent="0" algn="just">
              <a:buNone/>
            </a:pPr>
            <a:endParaRPr lang="it-IT" sz="1800" i="1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A5CD7C-029A-4826-83ED-82251E6824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419872" y="605185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400" dirty="0" err="1" smtClean="0">
                <a:solidFill>
                  <a:prstClr val="white"/>
                </a:solidFill>
                <a:latin typeface="Arial"/>
              </a:rPr>
              <a:t>UdR</a:t>
            </a:r>
            <a:r>
              <a:rPr lang="it-IT" sz="2400" dirty="0" smtClean="0">
                <a:solidFill>
                  <a:prstClr val="white"/>
                </a:solidFill>
                <a:latin typeface="Arial"/>
              </a:rPr>
              <a:t> </a:t>
            </a:r>
            <a:r>
              <a:rPr kumimoji="0" lang="it-IT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motocicli e ciclomotori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253500"/>
              </p:ext>
            </p:extLst>
          </p:nvPr>
        </p:nvGraphicFramePr>
        <p:xfrm>
          <a:off x="323529" y="1202866"/>
          <a:ext cx="8363271" cy="48291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7757">
                  <a:extLst>
                    <a:ext uri="{9D8B030D-6E8A-4147-A177-3AD203B41FA5}">
                      <a16:colId xmlns:a16="http://schemas.microsoft.com/office/drawing/2014/main" val="386540153"/>
                    </a:ext>
                  </a:extLst>
                </a:gridCol>
                <a:gridCol w="2787757">
                  <a:extLst>
                    <a:ext uri="{9D8B030D-6E8A-4147-A177-3AD203B41FA5}">
                      <a16:colId xmlns:a16="http://schemas.microsoft.com/office/drawing/2014/main" val="1089694426"/>
                    </a:ext>
                  </a:extLst>
                </a:gridCol>
                <a:gridCol w="2787757">
                  <a:extLst>
                    <a:ext uri="{9D8B030D-6E8A-4147-A177-3AD203B41FA5}">
                      <a16:colId xmlns:a16="http://schemas.microsoft.com/office/drawing/2014/main" val="1899495840"/>
                    </a:ext>
                  </a:extLst>
                </a:gridCol>
              </a:tblGrid>
              <a:tr h="87864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 dirty="0">
                          <a:effectLst/>
                        </a:rPr>
                        <a:t>anno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 dirty="0">
                          <a:effectLst/>
                        </a:rPr>
                        <a:t>tipo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 dirty="0" smtClean="0">
                          <a:effectLst/>
                        </a:rPr>
                        <a:t>Unità di </a:t>
                      </a:r>
                      <a:r>
                        <a:rPr lang="it-IT" sz="2000" u="none" strike="noStrike" dirty="0">
                          <a:effectLst/>
                        </a:rPr>
                        <a:t>rischio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818514"/>
                  </a:ext>
                </a:extLst>
              </a:tr>
              <a:tr h="3950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 dirty="0">
                          <a:effectLst/>
                        </a:rPr>
                        <a:t>2016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 dirty="0">
                          <a:effectLst/>
                        </a:rPr>
                        <a:t>card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>
                          <a:effectLst/>
                        </a:rPr>
                        <a:t>2.970.940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50065"/>
                  </a:ext>
                </a:extLst>
              </a:tr>
              <a:tr h="3950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 dirty="0">
                          <a:effectLst/>
                        </a:rPr>
                        <a:t>2016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 dirty="0">
                          <a:effectLst/>
                        </a:rPr>
                        <a:t>no card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 dirty="0">
                          <a:effectLst/>
                        </a:rPr>
                        <a:t>18.156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332615"/>
                  </a:ext>
                </a:extLst>
              </a:tr>
              <a:tr h="3950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 dirty="0">
                          <a:effectLst/>
                        </a:rPr>
                        <a:t>2017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>
                          <a:effectLst/>
                        </a:rPr>
                        <a:t>card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>
                          <a:effectLst/>
                        </a:rPr>
                        <a:t>2.971.629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84587837"/>
                  </a:ext>
                </a:extLst>
              </a:tr>
              <a:tr h="3950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 dirty="0">
                          <a:effectLst/>
                        </a:rPr>
                        <a:t>2017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>
                          <a:effectLst/>
                        </a:rPr>
                        <a:t>no card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>
                          <a:effectLst/>
                        </a:rPr>
                        <a:t>17.630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64622730"/>
                  </a:ext>
                </a:extLst>
              </a:tr>
              <a:tr h="3950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 dirty="0">
                          <a:effectLst/>
                        </a:rPr>
                        <a:t>2018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 dirty="0">
                          <a:effectLst/>
                        </a:rPr>
                        <a:t>card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 dirty="0">
                          <a:effectLst/>
                        </a:rPr>
                        <a:t>3.061.973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475037"/>
                  </a:ext>
                </a:extLst>
              </a:tr>
              <a:tr h="3950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 dirty="0">
                          <a:effectLst/>
                        </a:rPr>
                        <a:t>2018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 dirty="0">
                          <a:effectLst/>
                        </a:rPr>
                        <a:t>no card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 dirty="0">
                          <a:effectLst/>
                        </a:rPr>
                        <a:t>54.594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180528"/>
                  </a:ext>
                </a:extLst>
              </a:tr>
              <a:tr h="3950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>
                          <a:effectLst/>
                        </a:rPr>
                        <a:t>2019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 dirty="0">
                          <a:effectLst/>
                        </a:rPr>
                        <a:t>card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>
                          <a:effectLst/>
                        </a:rPr>
                        <a:t>3.064.279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358537224"/>
                  </a:ext>
                </a:extLst>
              </a:tr>
              <a:tr h="3950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>
                          <a:effectLst/>
                        </a:rPr>
                        <a:t>2019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 dirty="0">
                          <a:effectLst/>
                        </a:rPr>
                        <a:t>no card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>
                          <a:effectLst/>
                        </a:rPr>
                        <a:t>139.966</a:t>
                      </a:r>
                      <a:endParaRPr lang="it-IT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70578391"/>
                  </a:ext>
                </a:extLst>
              </a:tr>
              <a:tr h="3950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 dirty="0">
                          <a:effectLst/>
                        </a:rPr>
                        <a:t>2020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 dirty="0">
                          <a:effectLst/>
                        </a:rPr>
                        <a:t>card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 dirty="0">
                          <a:effectLst/>
                        </a:rPr>
                        <a:t>2.921.960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894964"/>
                  </a:ext>
                </a:extLst>
              </a:tr>
              <a:tr h="39504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 dirty="0">
                          <a:effectLst/>
                        </a:rPr>
                        <a:t>2020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 dirty="0">
                          <a:effectLst/>
                        </a:rPr>
                        <a:t>no card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000" u="none" strike="noStrike" dirty="0">
                          <a:effectLst/>
                        </a:rPr>
                        <a:t>208.697</a:t>
                      </a:r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5846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02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sz="6000" dirty="0" smtClean="0"/>
          </a:p>
          <a:p>
            <a:pPr lvl="1"/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5CD7C-029A-4826-83ED-82251E6824AF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3203848" y="54868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bg1"/>
                </a:solidFill>
              </a:rPr>
              <a:t>Premi medi ciclomotori e motocicli</a:t>
            </a:r>
            <a:endParaRPr lang="it-IT" sz="2400" dirty="0">
              <a:solidFill>
                <a:schemeClr val="bg1"/>
              </a:solidFill>
            </a:endParaRP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831422"/>
              </p:ext>
            </p:extLst>
          </p:nvPr>
        </p:nvGraphicFramePr>
        <p:xfrm>
          <a:off x="457199" y="1370013"/>
          <a:ext cx="8075241" cy="46512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91747">
                  <a:extLst>
                    <a:ext uri="{9D8B030D-6E8A-4147-A177-3AD203B41FA5}">
                      <a16:colId xmlns:a16="http://schemas.microsoft.com/office/drawing/2014/main" val="3879211139"/>
                    </a:ext>
                  </a:extLst>
                </a:gridCol>
                <a:gridCol w="2691747">
                  <a:extLst>
                    <a:ext uri="{9D8B030D-6E8A-4147-A177-3AD203B41FA5}">
                      <a16:colId xmlns:a16="http://schemas.microsoft.com/office/drawing/2014/main" val="3903262280"/>
                    </a:ext>
                  </a:extLst>
                </a:gridCol>
                <a:gridCol w="2691747">
                  <a:extLst>
                    <a:ext uri="{9D8B030D-6E8A-4147-A177-3AD203B41FA5}">
                      <a16:colId xmlns:a16="http://schemas.microsoft.com/office/drawing/2014/main" val="2766343331"/>
                    </a:ext>
                  </a:extLst>
                </a:gridCol>
              </a:tblGrid>
              <a:tr h="77058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anno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tipo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premio medio</a:t>
                      </a:r>
                      <a:endParaRPr lang="it-IT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508002"/>
                  </a:ext>
                </a:extLst>
              </a:tr>
              <a:tr h="38806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2016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card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>
                          <a:effectLst/>
                        </a:rPr>
                        <a:t>233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07520492"/>
                  </a:ext>
                </a:extLst>
              </a:tr>
              <a:tr h="38806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>
                          <a:effectLst/>
                        </a:rPr>
                        <a:t>2016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no card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>
                          <a:effectLst/>
                        </a:rPr>
                        <a:t>161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55234057"/>
                  </a:ext>
                </a:extLst>
              </a:tr>
              <a:tr h="38806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2017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card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>
                          <a:effectLst/>
                        </a:rPr>
                        <a:t>229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218268"/>
                  </a:ext>
                </a:extLst>
              </a:tr>
              <a:tr h="38806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2017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no card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152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650777"/>
                  </a:ext>
                </a:extLst>
              </a:tr>
              <a:tr h="38806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2018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card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>
                          <a:effectLst/>
                        </a:rPr>
                        <a:t>227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36077067"/>
                  </a:ext>
                </a:extLst>
              </a:tr>
              <a:tr h="38806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2018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no card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590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49330833"/>
                  </a:ext>
                </a:extLst>
              </a:tr>
              <a:tr h="38806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2019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>
                          <a:effectLst/>
                        </a:rPr>
                        <a:t>card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223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16674"/>
                  </a:ext>
                </a:extLst>
              </a:tr>
              <a:tr h="38806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2019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no card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386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161067"/>
                  </a:ext>
                </a:extLst>
              </a:tr>
              <a:tr h="38806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>
                          <a:effectLst/>
                        </a:rPr>
                        <a:t>2020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>
                          <a:effectLst/>
                        </a:rPr>
                        <a:t>card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212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68930447"/>
                  </a:ext>
                </a:extLst>
              </a:tr>
              <a:tr h="38806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>
                          <a:effectLst/>
                        </a:rPr>
                        <a:t>2020</a:t>
                      </a:r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no card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2400" u="none" strike="noStrike" dirty="0">
                          <a:effectLst/>
                        </a:rPr>
                        <a:t>294</a:t>
                      </a:r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30975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2458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sz="2400" dirty="0"/>
              <a:t>Dai valori espressi </a:t>
            </a:r>
            <a:r>
              <a:rPr lang="it-IT" sz="2400" dirty="0" smtClean="0"/>
              <a:t>nelle precedenti tabelle </a:t>
            </a:r>
            <a:r>
              <a:rPr lang="it-IT" sz="2400" dirty="0"/>
              <a:t>sono esclusi i contratti riferiti alle assicurazioni delle cc.dd. flotte aziendali (società </a:t>
            </a:r>
            <a:r>
              <a:rPr lang="it-IT" sz="2400" dirty="0" smtClean="0"/>
              <a:t>di noleggio </a:t>
            </a:r>
            <a:r>
              <a:rPr lang="it-IT" sz="2400" dirty="0"/>
              <a:t>a breve e lungo termine, </a:t>
            </a:r>
            <a:r>
              <a:rPr lang="it-IT" sz="2400" i="1" dirty="0" err="1"/>
              <a:t>scootersharing</a:t>
            </a:r>
            <a:r>
              <a:rPr lang="it-IT" sz="2400" dirty="0"/>
              <a:t>, ciclomotori e motocicli </a:t>
            </a:r>
            <a:r>
              <a:rPr lang="it-IT" sz="2400" dirty="0" smtClean="0"/>
              <a:t>aziendali</a:t>
            </a:r>
            <a:r>
              <a:rPr lang="it-IT" sz="2400" dirty="0"/>
              <a:t>), poiché in questi casi il </a:t>
            </a:r>
            <a:r>
              <a:rPr lang="it-IT" sz="2400" i="1" dirty="0" err="1"/>
              <a:t>pricing</a:t>
            </a:r>
            <a:r>
              <a:rPr lang="it-IT" sz="2400" i="1" dirty="0"/>
              <a:t> </a:t>
            </a:r>
            <a:r>
              <a:rPr lang="it-IT" sz="2400" dirty="0" smtClean="0"/>
              <a:t>è basato </a:t>
            </a:r>
            <a:r>
              <a:rPr lang="it-IT" sz="2400" dirty="0"/>
              <a:t>su variabili diverse da quelle utilizzate per la personalizzazione del prezzo nei contratti con i consumatori</a:t>
            </a:r>
            <a:r>
              <a:rPr lang="it-IT" dirty="0"/>
              <a:t>.</a:t>
            </a:r>
            <a:endParaRPr lang="it-IT" sz="6000" dirty="0" smtClean="0"/>
          </a:p>
          <a:p>
            <a:pPr lvl="1"/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5CD7C-029A-4826-83ED-82251E6824AF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3203848" y="54868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bg1"/>
                </a:solidFill>
              </a:rPr>
              <a:t>Unità di rischio</a:t>
            </a:r>
            <a:endParaRPr lang="it-IT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040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 smtClean="0"/>
          </a:p>
          <a:p>
            <a:r>
              <a:rPr lang="it-IT" sz="2400" dirty="0" smtClean="0"/>
              <a:t>Tra le diverse possibilità allo studio:</a:t>
            </a:r>
          </a:p>
          <a:p>
            <a:pPr lvl="1" algn="just"/>
            <a:r>
              <a:rPr lang="it-IT" sz="2400" dirty="0" smtClean="0"/>
              <a:t>Affinamento e </a:t>
            </a:r>
            <a:r>
              <a:rPr lang="it-IT" sz="2400" dirty="0" err="1" smtClean="0"/>
              <a:t>riarticolazione</a:t>
            </a:r>
            <a:r>
              <a:rPr lang="it-IT" sz="2400" dirty="0" smtClean="0"/>
              <a:t> dei forfait</a:t>
            </a:r>
            <a:endParaRPr lang="it-IT" sz="2400" dirty="0"/>
          </a:p>
          <a:p>
            <a:pPr lvl="1" algn="just"/>
            <a:r>
              <a:rPr lang="it-IT" sz="2400" dirty="0" smtClean="0"/>
              <a:t>Passaggio al «piè di lista» (la compagnia del danneggiato è rimborsata dell’ammontare effettivo pagato con trasparenza e monitoraggio vs la compagnia del responsabile)</a:t>
            </a:r>
          </a:p>
          <a:p>
            <a:pPr marL="457200" lvl="1" indent="0">
              <a:buNone/>
            </a:pPr>
            <a:endParaRPr lang="it-IT" sz="2400" dirty="0" smtClean="0"/>
          </a:p>
          <a:p>
            <a:pPr lvl="1"/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5CD7C-029A-4826-83ED-82251E6824AF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3203848" y="54868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bg1"/>
                </a:solidFill>
              </a:rPr>
              <a:t>Proposte: riforma CARD</a:t>
            </a:r>
            <a:endParaRPr lang="it-IT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8598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zato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2268</TotalTime>
  <Words>391</Words>
  <Application>Microsoft Office PowerPoint</Application>
  <PresentationFormat>Presentazione su schermo (4:3)</PresentationFormat>
  <Paragraphs>118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Tema di Office</vt:lpstr>
      <vt:lpstr>Il sistema di risarcimento diretto CARD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castrogiovanni</dc:creator>
  <cp:lastModifiedBy>Antonella Mazziotta (IVASS)</cp:lastModifiedBy>
  <cp:revision>164</cp:revision>
  <dcterms:created xsi:type="dcterms:W3CDTF">2013-11-27T10:38:57Z</dcterms:created>
  <dcterms:modified xsi:type="dcterms:W3CDTF">2022-07-08T06:30:11Z</dcterms:modified>
</cp:coreProperties>
</file>