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8" r:id="rId4"/>
    <p:sldId id="272" r:id="rId5"/>
    <p:sldId id="259" r:id="rId6"/>
    <p:sldId id="260" r:id="rId7"/>
    <p:sldId id="261" r:id="rId8"/>
    <p:sldId id="271" r:id="rId9"/>
    <p:sldId id="257" r:id="rId10"/>
    <p:sldId id="26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0DF87-DD26-4E57-91CA-5766EC8BD39E}" type="datetimeFigureOut">
              <a:rPr lang="it-IT" smtClean="0"/>
              <a:t>01/02/2019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CA1C1-1062-47D4-B00C-3DB3360CB2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92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A1C1-1062-47D4-B00C-3DB3360CB22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87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A1C1-1062-47D4-B00C-3DB3360CB22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8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A1C1-1062-47D4-B00C-3DB3360CB22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8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A1C1-1062-47D4-B00C-3DB3360CB22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8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CA1C1-1062-47D4-B00C-3DB3360CB22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8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910952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1">
                <a:solidFill>
                  <a:srgbClr val="0000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3131840" y="5301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>
              <a:solidFill>
                <a:srgbClr val="000073"/>
              </a:solidFill>
              <a:latin typeface="+mj-lt"/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776864" cy="1143000"/>
          </a:xfrm>
          <a:prstGeom prst="rect">
            <a:avLst/>
          </a:prstGeom>
        </p:spPr>
        <p:txBody>
          <a:bodyPr/>
          <a:lstStyle>
            <a:lvl1pPr>
              <a:defRPr sz="36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3203848" y="522920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>
              <a:solidFill>
                <a:srgbClr val="000073"/>
              </a:solidFill>
            </a:endParaRP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2987824" y="5301208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>
              <a:solidFill>
                <a:srgbClr val="000073"/>
              </a:solidFill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987824" y="522920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>
              <a:solidFill>
                <a:srgbClr val="0000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200">
                <a:solidFill>
                  <a:srgbClr val="00007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CD7C-029A-4826-83ED-82251E6824A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9605" y="488243"/>
            <a:ext cx="8215313" cy="642938"/>
          </a:xfrm>
          <a:prstGeom prst="rect">
            <a:avLst/>
          </a:prstGeom>
          <a:solidFill>
            <a:srgbClr val="00007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49263">
              <a:lnSpc>
                <a:spcPct val="100000"/>
              </a:lnSpc>
              <a:spcBef>
                <a:spcPct val="0"/>
              </a:spcBef>
              <a:buClrTx/>
              <a:buSzPct val="111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2000" b="0" i="1" dirty="0">
              <a:solidFill>
                <a:srgbClr val="FFFF00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88950" y="6215063"/>
            <a:ext cx="8207375" cy="0"/>
          </a:xfrm>
          <a:prstGeom prst="line">
            <a:avLst/>
          </a:prstGeom>
          <a:noFill/>
          <a:ln w="63500">
            <a:solidFill>
              <a:srgbClr val="000073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it-IT">
              <a:solidFill>
                <a:schemeClr val="bg1"/>
              </a:solidFill>
            </a:endParaRPr>
          </a:p>
        </p:txBody>
      </p:sp>
      <p:pic>
        <p:nvPicPr>
          <p:cNvPr id="11" name="Immagine 10" descr="cid:image005.png@01D298D8.A85AB340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527465"/>
            <a:ext cx="2498874" cy="56449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Ø"/>
        <a:defRPr sz="2000" kern="1200">
          <a:solidFill>
            <a:srgbClr val="000073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1800" kern="1200">
          <a:solidFill>
            <a:srgbClr val="00007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1600" kern="1200">
          <a:solidFill>
            <a:srgbClr val="000073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IPER</a:t>
            </a:r>
            <a:br>
              <a:rPr lang="it-IT" dirty="0" smtClean="0"/>
            </a:br>
            <a:r>
              <a:rPr lang="it-IT" dirty="0" smtClean="0"/>
              <a:t>Indagine sui prezzi </a:t>
            </a:r>
            <a:r>
              <a:rPr lang="it-IT" u="sng" dirty="0" smtClean="0">
                <a:effectLst/>
              </a:rPr>
              <a:t>effettivi</a:t>
            </a:r>
            <a:r>
              <a:rPr lang="it-IT" dirty="0" smtClean="0"/>
              <a:t> della garanzia </a:t>
            </a:r>
            <a:r>
              <a:rPr lang="it-IT" dirty="0" err="1" smtClean="0"/>
              <a:t>r.c.</a:t>
            </a:r>
            <a:r>
              <a:rPr lang="it-IT" dirty="0" smtClean="0"/>
              <a:t> auto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910952"/>
          </a:xfrm>
        </p:spPr>
        <p:txBody>
          <a:bodyPr/>
          <a:lstStyle/>
          <a:p>
            <a:r>
              <a:rPr lang="it-IT" dirty="0" smtClean="0"/>
              <a:t>IVASS, 1° febbraio 2019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3074" name="Picture 2" descr="D:\Dati\Profili\IV52370\Desktop\mediatren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5560"/>
            <a:ext cx="5029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1"/>
          <p:cNvSpPr txBox="1">
            <a:spLocks/>
          </p:cNvSpPr>
          <p:nvPr/>
        </p:nvSpPr>
        <p:spPr>
          <a:xfrm>
            <a:off x="755576" y="4437112"/>
            <a:ext cx="7931224" cy="1689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 sz="2000" kern="1200">
                <a:solidFill>
                  <a:srgbClr val="000073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800" kern="1200">
                <a:solidFill>
                  <a:srgbClr val="000073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1600" kern="1200">
                <a:solidFill>
                  <a:srgbClr val="000073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Il trend dei prezzi (media e mediana) è decrescente ma la riduzione è in decelerazione</a:t>
            </a:r>
          </a:p>
          <a:p>
            <a:r>
              <a:rPr lang="en-US" dirty="0" err="1"/>
              <a:t>variazione</a:t>
            </a:r>
            <a:r>
              <a:rPr lang="en-US" dirty="0"/>
              <a:t> del </a:t>
            </a:r>
            <a:r>
              <a:rPr lang="en-US" dirty="0" err="1"/>
              <a:t>prezzo</a:t>
            </a:r>
            <a:r>
              <a:rPr lang="en-US" dirty="0"/>
              <a:t> </a:t>
            </a:r>
            <a:r>
              <a:rPr lang="en-US" dirty="0" err="1"/>
              <a:t>medio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base </a:t>
            </a:r>
            <a:r>
              <a:rPr lang="en-US" dirty="0" err="1"/>
              <a:t>annua</a:t>
            </a:r>
            <a:r>
              <a:rPr lang="en-US" dirty="0"/>
              <a:t> è </a:t>
            </a:r>
            <a:r>
              <a:rPr lang="en-US" dirty="0" err="1"/>
              <a:t>pari</a:t>
            </a:r>
            <a:r>
              <a:rPr lang="en-US" dirty="0"/>
              <a:t> a –0,3 per cento </a:t>
            </a:r>
            <a:r>
              <a:rPr lang="en-US" dirty="0" smtClean="0"/>
              <a:t>(-0,6% la </a:t>
            </a:r>
            <a:r>
              <a:rPr lang="en-US" dirty="0" err="1" smtClean="0"/>
              <a:t>mediana</a:t>
            </a:r>
            <a:r>
              <a:rPr lang="en-US" dirty="0" smtClean="0"/>
              <a:t>)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61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1988840"/>
            <a:ext cx="6480720" cy="3168352"/>
          </a:xfrm>
          <a:prstGeom prst="rect">
            <a:avLst/>
          </a:prstGeom>
        </p:spPr>
      </p:pic>
      <p:sp>
        <p:nvSpPr>
          <p:cNvPr id="5" name="Freccia a sinistra 4"/>
          <p:cNvSpPr/>
          <p:nvPr/>
        </p:nvSpPr>
        <p:spPr>
          <a:xfrm>
            <a:off x="3851920" y="3933056"/>
            <a:ext cx="50405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788024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2014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5724128" y="3527255"/>
            <a:ext cx="1872208" cy="128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84168" y="31409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asimmetria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91880" y="33883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224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4097" name="Immagin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59" y="2132856"/>
            <a:ext cx="8129589" cy="440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Il differenziale tra Napoli e Aosta è diminuito dal 2013 al 2016 e ora stabile intorno a 250 euro (-46% in 6 anni)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97680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6145" name="Immagin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99827"/>
            <a:ext cx="4953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tasso di penetrazione della </a:t>
            </a:r>
            <a:r>
              <a:rPr lang="it-IT" b="1" u="sng" dirty="0" smtClean="0"/>
              <a:t>scatola nera</a:t>
            </a:r>
            <a:r>
              <a:rPr lang="it-IT" dirty="0" smtClean="0"/>
              <a:t> è raddoppiato in 5 anni e ormai stabile intorno al 20% ma…enormi differenze territoriali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364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Alta penetrazione scatola nera dove prezzi alti: i «buoni» vogliono differenziarsi dai «cattivi» </a:t>
            </a:r>
          </a:p>
          <a:p>
            <a:endParaRPr lang="it-IT" dirty="0"/>
          </a:p>
        </p:txBody>
      </p:sp>
      <p:pic>
        <p:nvPicPr>
          <p:cNvPr id="9" name="Immagine 8" descr="The SGScatter Proced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2420888"/>
            <a:ext cx="6400800" cy="3200400"/>
          </a:xfrm>
          <a:prstGeom prst="rect">
            <a:avLst/>
          </a:prstGeom>
        </p:spPr>
      </p:pic>
      <p:sp>
        <p:nvSpPr>
          <p:cNvPr id="2" name="Ovale 1"/>
          <p:cNvSpPr/>
          <p:nvPr/>
        </p:nvSpPr>
        <p:spPr>
          <a:xfrm rot="20581769">
            <a:off x="3501698" y="2709733"/>
            <a:ext cx="3964413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668344" y="242088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Prezzi alti =</a:t>
            </a:r>
          </a:p>
          <a:p>
            <a:r>
              <a:rPr lang="it-IT" dirty="0" smtClean="0"/>
              <a:t>Molte BB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266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cambia compagnia?  I guidatori rischiosi?</a:t>
            </a:r>
          </a:p>
          <a:p>
            <a:r>
              <a:rPr lang="it-IT" dirty="0" smtClean="0"/>
              <a:t>Che succede se misuriamo il prezzo solo sul sotto-campione dei clienti che hanno cambiato compagnia? </a:t>
            </a:r>
            <a:r>
              <a:rPr lang="it-IT" b="1" u="sng" dirty="0" smtClean="0"/>
              <a:t>Sovrastimiamo il prezzo medio!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169" name="Immagin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5"/>
            <a:ext cx="4608512" cy="330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430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t-IT" dirty="0" smtClean="0"/>
              <a:t>Tasso di cambio compagnia e prezzi sono positivamente correlati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38189"/>
            <a:ext cx="5600700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158953" y="2060848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concorrenza  - mobilità -  calo dei prezzi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6099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Minore il tasso di cambio in contratti con </a:t>
            </a:r>
            <a:r>
              <a:rPr lang="it-IT" dirty="0" err="1" smtClean="0"/>
              <a:t>bb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b="1" u="sng" dirty="0" err="1" smtClean="0"/>
              <a:t>lock</a:t>
            </a:r>
            <a:r>
              <a:rPr lang="it-IT" b="1" u="sng" dirty="0" smtClean="0"/>
              <a:t>-in</a:t>
            </a:r>
            <a:r>
              <a:rPr lang="it-IT" dirty="0" smtClean="0"/>
              <a:t>), ma ora in riallineamento. Gli incentivi (sconti) contano!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581650" cy="3324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579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4000" dirty="0" smtClean="0"/>
              <a:t>GRAZIE PER L’ATTENZIONE</a:t>
            </a:r>
          </a:p>
          <a:p>
            <a:pPr marL="0" indent="0" algn="ctr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63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u="sng" dirty="0" smtClean="0"/>
              <a:t>Importanza dell’</a:t>
            </a:r>
            <a:r>
              <a:rPr lang="it-IT" b="1" u="sng" dirty="0" err="1" smtClean="0"/>
              <a:t>r.c.</a:t>
            </a:r>
            <a:r>
              <a:rPr lang="it-IT" b="1" u="sng" dirty="0" smtClean="0"/>
              <a:t> auto</a:t>
            </a:r>
          </a:p>
          <a:p>
            <a:endParaRPr lang="it-IT" dirty="0"/>
          </a:p>
          <a:p>
            <a:r>
              <a:rPr lang="it-IT" dirty="0" smtClean="0"/>
              <a:t>Tra i primi 20 nel paniere ISTAT di 102 prodotti e servizi</a:t>
            </a:r>
          </a:p>
          <a:p>
            <a:endParaRPr lang="it-IT" dirty="0"/>
          </a:p>
          <a:p>
            <a:r>
              <a:rPr lang="it-IT" dirty="0" smtClean="0"/>
              <a:t>Peso a livello nazionale 1.2% della spesa annua</a:t>
            </a:r>
          </a:p>
          <a:p>
            <a:pPr lvl="1"/>
            <a:r>
              <a:rPr lang="it-IT" dirty="0" smtClean="0"/>
              <a:t>In certe aree (a bassa spesa e alta </a:t>
            </a:r>
            <a:r>
              <a:rPr lang="it-IT" dirty="0" err="1" smtClean="0"/>
              <a:t>r.c.</a:t>
            </a:r>
            <a:r>
              <a:rPr lang="it-IT" dirty="0" smtClean="0"/>
              <a:t> auto) anche 4%</a:t>
            </a:r>
          </a:p>
          <a:p>
            <a:endParaRPr lang="it-IT" dirty="0"/>
          </a:p>
          <a:p>
            <a:r>
              <a:rPr lang="it-IT" dirty="0" smtClean="0"/>
              <a:t>Importante quasi quanto la spesa per frutta o scarpe</a:t>
            </a:r>
          </a:p>
          <a:p>
            <a:r>
              <a:rPr lang="it-IT" dirty="0" smtClean="0"/>
              <a:t>Più importante della spesa per l’acqua o il vino o il dentista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32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Prima del 2013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Dibattito tra sordi e senza una base comune</a:t>
            </a:r>
          </a:p>
          <a:p>
            <a:pPr lvl="1"/>
            <a:r>
              <a:rPr lang="it-IT" dirty="0" smtClean="0"/>
              <a:t>Confusione tra prezzi e tariffe</a:t>
            </a:r>
          </a:p>
          <a:p>
            <a:pPr lvl="1"/>
            <a:r>
              <a:rPr lang="it-IT" dirty="0" smtClean="0"/>
              <a:t>Disaccordo sui livelli ma anche sulla dinamica </a:t>
            </a:r>
          </a:p>
          <a:p>
            <a:pPr lvl="1"/>
            <a:r>
              <a:rPr lang="it-IT" dirty="0" smtClean="0"/>
              <a:t>Consumatori: «prezzi abnormi, soprattutto al Sud»</a:t>
            </a:r>
          </a:p>
          <a:p>
            <a:pPr lvl="1"/>
            <a:r>
              <a:rPr lang="it-IT" dirty="0" smtClean="0"/>
              <a:t>Imprese: «frodi abnormi, soprattutto al Sud»</a:t>
            </a:r>
          </a:p>
          <a:p>
            <a:pPr lvl="1"/>
            <a:r>
              <a:rPr lang="it-IT" dirty="0" smtClean="0"/>
              <a:t>Dati dei «comparatori»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42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it-IT" dirty="0"/>
              <a:t>Dal 2013 </a:t>
            </a:r>
            <a:endParaRPr lang="it-IT" dirty="0" smtClean="0"/>
          </a:p>
          <a:p>
            <a:endParaRPr lang="it-IT" dirty="0"/>
          </a:p>
          <a:p>
            <a:pPr lvl="1"/>
            <a:r>
              <a:rPr lang="it-IT" dirty="0"/>
              <a:t>Indagine </a:t>
            </a:r>
            <a:r>
              <a:rPr lang="it-IT" b="1" u="sng" dirty="0"/>
              <a:t>campionaria</a:t>
            </a:r>
            <a:r>
              <a:rPr lang="it-IT" dirty="0"/>
              <a:t> sui prezzi e la loro distribuzione (valori medi, variabilità nel tempo e nelle province, clausole contrattuali….)</a:t>
            </a:r>
          </a:p>
          <a:p>
            <a:pPr lvl="1"/>
            <a:r>
              <a:rPr lang="it-IT" dirty="0"/>
              <a:t>Focus sui </a:t>
            </a:r>
            <a:r>
              <a:rPr lang="it-IT" b="1" u="sng" dirty="0"/>
              <a:t>prezzi</a:t>
            </a:r>
            <a:r>
              <a:rPr lang="it-IT" dirty="0"/>
              <a:t> e non sulle tariffe (=prezzi prima degli sconti) </a:t>
            </a:r>
          </a:p>
          <a:p>
            <a:pPr lvl="1"/>
            <a:r>
              <a:rPr lang="it-IT" dirty="0"/>
              <a:t>Comportamento dei guidatori (panel)</a:t>
            </a:r>
          </a:p>
          <a:p>
            <a:pPr lvl="1"/>
            <a:r>
              <a:rPr lang="it-IT" dirty="0"/>
              <a:t>Comportamento delle imprese </a:t>
            </a:r>
            <a:endParaRPr lang="it-IT" dirty="0" smtClean="0"/>
          </a:p>
          <a:p>
            <a:pPr lvl="1"/>
            <a:endParaRPr lang="it-IT" dirty="0"/>
          </a:p>
          <a:p>
            <a:pPr lvl="1"/>
            <a:r>
              <a:rPr lang="it-IT" dirty="0"/>
              <a:t>Campione stratificato (trimestrale) di 2 </a:t>
            </a:r>
            <a:r>
              <a:rPr lang="it-IT" dirty="0" err="1"/>
              <a:t>mil</a:t>
            </a:r>
            <a:r>
              <a:rPr lang="it-IT" dirty="0"/>
              <a:t> di targhe su circa 6 </a:t>
            </a:r>
            <a:r>
              <a:rPr lang="it-IT" dirty="0" err="1"/>
              <a:t>mil</a:t>
            </a:r>
            <a:r>
              <a:rPr lang="it-IT" dirty="0"/>
              <a:t> di nuove polizze</a:t>
            </a:r>
          </a:p>
          <a:p>
            <a:pPr lvl="1"/>
            <a:r>
              <a:rPr lang="it-IT" dirty="0"/>
              <a:t>Grado di copertura oltre il 30% (precisione circa </a:t>
            </a:r>
            <a:r>
              <a:rPr lang="it-IT" b="1" u="sng" dirty="0"/>
              <a:t>20 mila volte</a:t>
            </a:r>
            <a:r>
              <a:rPr lang="it-IT" dirty="0"/>
              <a:t> superiore a quella dei normali sondaggi d’opinione) </a:t>
            </a:r>
          </a:p>
          <a:p>
            <a:pPr lvl="1"/>
            <a:r>
              <a:rPr lang="it-IT" dirty="0"/>
              <a:t>Creazione e mantenimento di un </a:t>
            </a:r>
            <a:r>
              <a:rPr lang="it-IT" b="1" u="sng" dirty="0"/>
              <a:t>panel</a:t>
            </a:r>
            <a:r>
              <a:rPr lang="it-IT" dirty="0"/>
              <a:t> di 1 </a:t>
            </a:r>
            <a:r>
              <a:rPr lang="it-IT" dirty="0" err="1"/>
              <a:t>mil</a:t>
            </a:r>
            <a:r>
              <a:rPr lang="it-IT" dirty="0"/>
              <a:t> di soggetti-proprietari su 21 </a:t>
            </a:r>
            <a:r>
              <a:rPr lang="it-IT" dirty="0" err="1"/>
              <a:t>mil</a:t>
            </a:r>
            <a:r>
              <a:rPr lang="it-IT" dirty="0"/>
              <a:t> di patenti (es. analisi cambio compagnia, sinistrosità e coperture etc.)</a:t>
            </a:r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79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u="sng" dirty="0" smtClean="0"/>
              <a:t>3 primi messaggi fondamentali</a:t>
            </a:r>
          </a:p>
          <a:p>
            <a:pPr marL="0" indent="0">
              <a:buNone/>
            </a:pP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Base informativa scientificamente validata e </a:t>
            </a:r>
            <a:r>
              <a:rPr lang="it-IT" b="1" u="sng" dirty="0" smtClean="0"/>
              <a:t>unica</a:t>
            </a:r>
            <a:r>
              <a:rPr lang="it-IT" dirty="0" smtClean="0"/>
              <a:t> nel panorama nazionale e internazionale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 dati delle altre «fonti» (comparatori etc.) rappresentano solo se stessi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 numeri di un negozio non possono sostituire le rilevazioni Istat né possono avere pari dignità e risonanza senza i </a:t>
            </a:r>
            <a:r>
              <a:rPr lang="it-IT" dirty="0" err="1" smtClean="0"/>
              <a:t>caveat</a:t>
            </a:r>
            <a:r>
              <a:rPr lang="it-IT" dirty="0" smtClean="0"/>
              <a:t> dell’informazione potenzialmente </a:t>
            </a:r>
            <a:r>
              <a:rPr lang="it-IT" b="1" u="sng" dirty="0" smtClean="0"/>
              <a:t>ingannevole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1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costruzione del database implica un </a:t>
            </a:r>
            <a:r>
              <a:rPr lang="it-IT" b="1" u="sng" dirty="0"/>
              <a:t>complesso flusso di dati </a:t>
            </a:r>
            <a:r>
              <a:rPr lang="it-IT" dirty="0" smtClean="0"/>
              <a:t>tra IVASS,  ANIA  e </a:t>
            </a:r>
            <a:r>
              <a:rPr lang="it-IT" b="1" u="sng" dirty="0" smtClean="0"/>
              <a:t>circa 50 compagnie</a:t>
            </a:r>
          </a:p>
          <a:p>
            <a:r>
              <a:rPr lang="it-IT" dirty="0" smtClean="0"/>
              <a:t>In sintesi: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IVASS estrae il campione di 2 </a:t>
            </a:r>
            <a:r>
              <a:rPr lang="it-IT" dirty="0" err="1" smtClean="0"/>
              <a:t>mil</a:t>
            </a:r>
            <a:r>
              <a:rPr lang="it-IT" dirty="0" smtClean="0"/>
              <a:t> di targhe associate ai nuovi contratti dall’universo delle auto private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IVASS invia a ciascuna compagnia l’insieme delle targhe associate ai contratti sottoscritti nel trimestre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La compagnia arricchisce il flusso di ritorno con le relative informazioni sui contratti</a:t>
            </a:r>
          </a:p>
          <a:p>
            <a:pPr marL="400050"/>
            <a:r>
              <a:rPr lang="it-IT" dirty="0" smtClean="0"/>
              <a:t>ANIA restituisce un flusso analogo con le sole informazioni su AR e caratteristiche del veicolo</a:t>
            </a:r>
          </a:p>
          <a:p>
            <a:pPr marL="400050"/>
            <a:r>
              <a:rPr lang="it-IT" dirty="0" smtClean="0"/>
              <a:t>Questo processo garantisce il pieno controllo delle informazioni da parte di IVASS e </a:t>
            </a:r>
            <a:r>
              <a:rPr lang="it-IT" dirty="0"/>
              <a:t>dunque</a:t>
            </a:r>
            <a:r>
              <a:rPr lang="it-IT" b="1" u="sng" dirty="0" smtClean="0"/>
              <a:t> l’imparzialità e la correttezza delle informazioni</a:t>
            </a:r>
            <a:endParaRPr lang="it-IT" b="1" u="sng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33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fatti principali:</a:t>
            </a:r>
          </a:p>
          <a:p>
            <a:pPr marL="0" indent="0">
              <a:buNone/>
            </a:pP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Valore assoluto e trend dei </a:t>
            </a:r>
            <a:r>
              <a:rPr lang="it-IT" b="1" u="sng" dirty="0" smtClean="0"/>
              <a:t>prezzi effettivi (media e mediana)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Evoluzione nel </a:t>
            </a:r>
            <a:r>
              <a:rPr lang="it-IT" b="1" u="sng" dirty="0" smtClean="0"/>
              <a:t>tempo</a:t>
            </a:r>
            <a:r>
              <a:rPr lang="it-IT" dirty="0" smtClean="0"/>
              <a:t> della distribuzione dei prezzi nella sua interezza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Variabilità nel </a:t>
            </a:r>
            <a:r>
              <a:rPr lang="it-IT" b="1" u="sng" dirty="0" smtClean="0"/>
              <a:t>territorio</a:t>
            </a:r>
            <a:r>
              <a:rPr lang="it-IT" dirty="0" smtClean="0"/>
              <a:t> e divergenze temporali tra province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/>
              <a:t>Tasso di </a:t>
            </a:r>
            <a:r>
              <a:rPr lang="it-IT" dirty="0" smtClean="0"/>
              <a:t>penetrazione e trend della </a:t>
            </a:r>
            <a:r>
              <a:rPr lang="it-IT" b="1" u="sng" dirty="0" smtClean="0"/>
              <a:t>scatola nera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Prezzi e scatola nera tra le province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Il premio tra le </a:t>
            </a:r>
            <a:r>
              <a:rPr lang="it-IT" b="1" u="sng" dirty="0" smtClean="0"/>
              <a:t>classi di età</a:t>
            </a:r>
            <a:r>
              <a:rPr lang="it-IT" b="1" dirty="0" smtClean="0"/>
              <a:t> </a:t>
            </a:r>
            <a:r>
              <a:rPr lang="it-IT" dirty="0" smtClean="0"/>
              <a:t>e il trend nel tempo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Chi, come, quando, perché si </a:t>
            </a:r>
            <a:r>
              <a:rPr lang="it-IT" b="1" u="sng" dirty="0" smtClean="0"/>
              <a:t>cambia compagnia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Trend del tasso di cambio compagnia e scatola nera</a:t>
            </a:r>
          </a:p>
          <a:p>
            <a:pPr marL="857250" lvl="1" indent="-457200">
              <a:buFont typeface="+mj-lt"/>
              <a:buAutoNum type="arabicPeriod"/>
            </a:pP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9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9064" y="1268760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La mediana è un quantile: 50% dei soggetti hanno fino a quel livello</a:t>
            </a:r>
          </a:p>
          <a:p>
            <a:pPr marL="0" indent="0">
              <a:buNone/>
            </a:pPr>
            <a:r>
              <a:rPr lang="it-IT" dirty="0" smtClean="0"/>
              <a:t>(es. 1°decile=10% dei soggetti hanno fino a quel livello)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84" y="2780928"/>
            <a:ext cx="771736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687812" y="238875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mediana=media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5580112" y="2780928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6240295" y="2596262"/>
            <a:ext cx="0" cy="212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6795470" y="2325800"/>
            <a:ext cx="8778" cy="239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880622" y="24115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moda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44110" y="214113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mediana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662517" y="198157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media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668270" y="53825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Distrib.simmetrica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256076" y="538145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Distrib.asimmetrica</a:t>
            </a:r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7475560" y="4143265"/>
            <a:ext cx="961631" cy="738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7475560" y="3730387"/>
            <a:ext cx="105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outliers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419872" y="620688"/>
            <a:ext cx="45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Media vs mediana: l’effetto </a:t>
            </a:r>
            <a:r>
              <a:rPr lang="it-IT" dirty="0" err="1">
                <a:solidFill>
                  <a:schemeClr val="bg1"/>
                </a:solidFill>
              </a:rPr>
              <a:t>outliers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400" b="1" dirty="0" smtClean="0"/>
              <a:t>I dati del terzo trimestre del 2018</a:t>
            </a:r>
          </a:p>
          <a:p>
            <a:endParaRPr lang="it-IT" dirty="0"/>
          </a:p>
          <a:p>
            <a:r>
              <a:rPr lang="it-IT" sz="2800" dirty="0" smtClean="0"/>
              <a:t>Prezzo </a:t>
            </a:r>
            <a:r>
              <a:rPr lang="it-IT" sz="2800" b="1" u="sng" dirty="0" smtClean="0"/>
              <a:t>medio</a:t>
            </a:r>
            <a:r>
              <a:rPr lang="it-IT" sz="2800" dirty="0" smtClean="0"/>
              <a:t> III trim 2018= 419 euro</a:t>
            </a:r>
          </a:p>
          <a:p>
            <a:r>
              <a:rPr lang="it-IT" sz="2800" dirty="0" smtClean="0"/>
              <a:t>Prezzo </a:t>
            </a:r>
            <a:r>
              <a:rPr lang="it-IT" sz="2800" b="1" u="sng" dirty="0" smtClean="0"/>
              <a:t>mediano</a:t>
            </a:r>
            <a:r>
              <a:rPr lang="it-IT" sz="2800" dirty="0" smtClean="0"/>
              <a:t> inferiore di 43 euro (-10.3%)</a:t>
            </a:r>
          </a:p>
          <a:p>
            <a:r>
              <a:rPr lang="it-IT" sz="2800" dirty="0" smtClean="0"/>
              <a:t>Il </a:t>
            </a:r>
            <a:r>
              <a:rPr lang="it-IT" sz="2800" dirty="0"/>
              <a:t>50 per cento degli assicurati paga </a:t>
            </a:r>
            <a:r>
              <a:rPr lang="it-IT" sz="2800" u="sng" dirty="0"/>
              <a:t>meno di 376 </a:t>
            </a:r>
            <a:r>
              <a:rPr lang="it-IT" sz="2800" u="sng" dirty="0" smtClean="0"/>
              <a:t>euro</a:t>
            </a:r>
            <a:r>
              <a:rPr lang="it-IT" sz="2800" dirty="0" smtClean="0"/>
              <a:t>  </a:t>
            </a:r>
          </a:p>
          <a:p>
            <a:r>
              <a:rPr lang="it-IT" sz="2800" dirty="0"/>
              <a:t>l 90 per cento degli assicurati meno di 648 euro </a:t>
            </a:r>
          </a:p>
          <a:p>
            <a:r>
              <a:rPr lang="it-IT" sz="2800" dirty="0" smtClean="0"/>
              <a:t>Solo il </a:t>
            </a:r>
            <a:r>
              <a:rPr lang="it-IT" sz="2800" dirty="0"/>
              <a:t>10 per cento degli assicurati meno di 237 euro. </a:t>
            </a: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CD7C-029A-4826-83ED-82251E6824A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853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767</Words>
  <Application>Microsoft Office PowerPoint</Application>
  <PresentationFormat>Presentazione su schermo (4:3)</PresentationFormat>
  <Paragraphs>111</Paragraphs>
  <Slides>18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IPER Indagine sui prezzi effettivi della garanzia r.c. auto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castrogiovanni</dc:creator>
  <cp:lastModifiedBy>Roberto Castrogiovanni (IVASS)</cp:lastModifiedBy>
  <cp:revision>89</cp:revision>
  <dcterms:created xsi:type="dcterms:W3CDTF">2013-11-27T10:38:57Z</dcterms:created>
  <dcterms:modified xsi:type="dcterms:W3CDTF">2019-02-01T12:42:02Z</dcterms:modified>
</cp:coreProperties>
</file>